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84" r:id="rId3"/>
    <p:sldId id="336" r:id="rId4"/>
    <p:sldId id="382" r:id="rId5"/>
    <p:sldId id="369" r:id="rId6"/>
    <p:sldId id="368" r:id="rId7"/>
    <p:sldId id="356" r:id="rId8"/>
    <p:sldId id="370" r:id="rId9"/>
    <p:sldId id="371" r:id="rId10"/>
    <p:sldId id="372" r:id="rId11"/>
    <p:sldId id="353" r:id="rId12"/>
    <p:sldId id="354" r:id="rId13"/>
    <p:sldId id="355" r:id="rId14"/>
    <p:sldId id="352" r:id="rId15"/>
    <p:sldId id="357" r:id="rId16"/>
    <p:sldId id="358" r:id="rId17"/>
    <p:sldId id="383" r:id="rId18"/>
    <p:sldId id="381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nter Wolf" initials="GW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7D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60" autoAdjust="0"/>
    <p:restoredTop sz="94660" autoAdjust="0"/>
  </p:normalViewPr>
  <p:slideViewPr>
    <p:cSldViewPr snapToGrid="0">
      <p:cViewPr varScale="1">
        <p:scale>
          <a:sx n="117" d="100"/>
          <a:sy n="117" d="100"/>
        </p:scale>
        <p:origin x="-28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0-06T22:13:10.602" idx="14">
    <p:pos x="10" y="10"/>
    <p:text>
With this tool, the stock can be displayed online and soon the delivery time for products to be produced can also be determined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7B89-23DE-4ED4-810E-51A190D71474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B4EEB-C041-45BF-9948-55FAD04DB7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21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possibility to describe technical problems is the q. </a:t>
            </a:r>
          </a:p>
          <a:p>
            <a:r>
              <a:rPr lang="en-US" dirty="0"/>
              <a:t>we use the to select materials for the customer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50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do these tests as a service, e.g. </a:t>
            </a:r>
            <a:r>
              <a:rPr lang="en-US" dirty="0" err="1"/>
              <a:t>mitusi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document lists all the tests we carry out, </a:t>
            </a:r>
            <a:r>
              <a:rPr lang="en-US" dirty="0" err="1"/>
              <a:t>richt</a:t>
            </a:r>
            <a:r>
              <a:rPr lang="en-US" dirty="0"/>
              <a:t> sample of a test report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9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a </a:t>
            </a:r>
            <a:r>
              <a:rPr lang="en-US" dirty="0" err="1"/>
              <a:t>tribo</a:t>
            </a:r>
            <a:r>
              <a:rPr lang="en-US" dirty="0"/>
              <a:t> report, friction and wear is our core competence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23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results of numerous </a:t>
            </a:r>
            <a:r>
              <a:rPr lang="en-US" dirty="0" err="1"/>
              <a:t>tribo</a:t>
            </a:r>
            <a:r>
              <a:rPr lang="en-US" dirty="0"/>
              <a:t> tests</a:t>
            </a:r>
          </a:p>
          <a:p>
            <a:endParaRPr lang="en-US" dirty="0"/>
          </a:p>
          <a:p>
            <a:r>
              <a:rPr lang="en-US" dirty="0"/>
              <a:t>the higher the column, the higher the wear. </a:t>
            </a:r>
          </a:p>
          <a:p>
            <a:r>
              <a:rPr lang="en-US" dirty="0"/>
              <a:t>Peek is much worse than 100 or 530. and PEEK costs much more</a:t>
            </a:r>
          </a:p>
          <a:p>
            <a:r>
              <a:rPr lang="en-US" dirty="0"/>
              <a:t>this knowledge helps with sales and increases the value of the product and the price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367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our services</a:t>
            </a:r>
          </a:p>
          <a:p>
            <a:r>
              <a:rPr lang="en-US" dirty="0"/>
              <a:t>in our laboratory we use all important methods including </a:t>
            </a:r>
            <a:r>
              <a:rPr lang="en-US" dirty="0" err="1"/>
              <a:t>triobology</a:t>
            </a:r>
            <a:r>
              <a:rPr lang="en-US" dirty="0"/>
              <a:t> tests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14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the customer selects the material using our online tools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105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With this tool, the stock can be displayed online </a:t>
            </a:r>
          </a:p>
          <a:p>
            <a:r>
              <a:rPr lang="en-US" dirty="0"/>
              <a:t>and soon the delivery time for products to be produced  can also be determined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690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With this tool, the stock can be displayed online </a:t>
            </a:r>
          </a:p>
          <a:p>
            <a:r>
              <a:rPr lang="en-US" dirty="0"/>
              <a:t>and soon the delivery time for products to be produced  can also be determined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69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591B42-5083-FB05-BF28-6177DD425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B0F9F62F-34F5-B07C-30A7-30B8CC8EE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26F780E-0B98-D14A-3A03-724C8DB4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56FC53A-448E-29C0-8EA7-54CD60B8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47E19CF-8782-E858-F055-4F1B8A560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86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3B9D9A7-69FE-0E39-7DB7-01F46690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7A63EF17-D1FA-28C6-30C7-AAE37B62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757F3FB-4721-C868-1BCA-DFFF7629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CE2F10DD-3498-8068-CAE1-68CC27772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7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94935D53-7C77-5B38-DDDB-19C7944F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178F94F0-B096-E072-786D-77A44735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21A83E0C-665C-5BDC-602B-D83B778F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930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916E22F-F5B6-3E50-BF6F-63685EE4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5A6E89C-D606-B664-E116-05E50D4D4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B8540FD-5F5D-22F9-D237-4D72184FB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DEB3ACF-52AD-0490-A338-66535A26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B50285B-EB75-1501-32F8-44984EF4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8F2B34D4-8779-D42C-E137-9097D60C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70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7F98FBC-0E0B-040A-FA5B-56053AB8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CAEAF64F-A509-9BEC-AAA2-4FB7E2DD5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988368D-E35D-192B-8514-90B8DB846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80B951E-F1F6-FD1F-F4E6-0F44FFE1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EF0F1AA-5429-B848-A78C-5802D689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5A5301C-DF6D-4C82-5703-1ECC22FD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86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913B552-B0F8-5ED6-14FA-BDE25FBE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CD3F221C-D518-65E7-5EB1-A9034E0EB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F002ED8-BABE-65F2-052E-C7B53AB9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2EDA6CB-EC9D-B518-8B86-FF5EF37F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0D385CB-34EB-6892-F896-A8E04F88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21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55DC7674-6E70-6C67-41D1-F3F157386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EE085BC6-4300-6130-9009-8AF17262D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7242270-D58F-324C-31AF-EFFB59351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9AA522D-335E-9D99-F3B4-94203E3B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F9BBC8E-8341-3EC3-CF33-63F39737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275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656876"/>
            <a:ext cx="649941" cy="230390"/>
          </a:xfrm>
          <a:custGeom>
            <a:avLst/>
            <a:gdLst/>
            <a:ahLst/>
            <a:cxnLst/>
            <a:rect l="l" t="t" r="r" b="b"/>
            <a:pathLst>
              <a:path w="460375" h="217805">
                <a:moveTo>
                  <a:pt x="0" y="217690"/>
                </a:moveTo>
                <a:lnTo>
                  <a:pt x="460375" y="217690"/>
                </a:lnTo>
                <a:lnTo>
                  <a:pt x="460375" y="0"/>
                </a:lnTo>
                <a:lnTo>
                  <a:pt x="0" y="0"/>
                </a:lnTo>
                <a:lnTo>
                  <a:pt x="0" y="217690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45459" y="6370833"/>
            <a:ext cx="10909151" cy="141056"/>
          </a:xfrm>
          <a:custGeom>
            <a:avLst/>
            <a:gdLst/>
            <a:ahLst/>
            <a:cxnLst/>
            <a:rect l="l" t="t" r="r" b="b"/>
            <a:pathLst>
              <a:path w="7727315" h="133350">
                <a:moveTo>
                  <a:pt x="0" y="133197"/>
                </a:moveTo>
                <a:lnTo>
                  <a:pt x="7726794" y="133197"/>
                </a:lnTo>
                <a:lnTo>
                  <a:pt x="7726794" y="0"/>
                </a:lnTo>
                <a:lnTo>
                  <a:pt x="0" y="0"/>
                </a:lnTo>
                <a:lnTo>
                  <a:pt x="0" y="133197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45459" y="6370833"/>
            <a:ext cx="0" cy="483620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ln w="6350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94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048" y="1577340"/>
            <a:ext cx="53074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3497" y="1577340"/>
            <a:ext cx="53074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50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66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52812E2-6C4E-7FC6-F76F-158A4F632D3D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7114" r="3641" b="17064"/>
          <a:stretch/>
        </p:blipFill>
        <p:spPr bwMode="auto">
          <a:xfrm>
            <a:off x="0" y="810768"/>
            <a:ext cx="12192000" cy="604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BCD596C5-1AFF-7F3A-792E-C04A31D3A1F4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520" r="3394" b="32683"/>
          <a:stretch/>
        </p:blipFill>
        <p:spPr bwMode="auto">
          <a:xfrm>
            <a:off x="0" y="818776"/>
            <a:ext cx="12192000" cy="603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84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E569A0B5-0B8F-3F6E-81E9-AC389F902AB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28937" r="5895" b="12110"/>
          <a:stretch/>
        </p:blipFill>
        <p:spPr bwMode="auto">
          <a:xfrm>
            <a:off x="0" y="824753"/>
            <a:ext cx="12192000" cy="60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272A49F-5F74-C6DE-B43E-A54AFAA2CE7A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42582" r="7917" b="6536"/>
          <a:stretch/>
        </p:blipFill>
        <p:spPr bwMode="auto">
          <a:xfrm>
            <a:off x="0" y="830730"/>
            <a:ext cx="12192000" cy="602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59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9CE5D4E-2A76-4C15-FCD3-8FA6995B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492FAD1-6E89-7E73-5FE0-B000A3EED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CA36E74-E01B-74C0-6E76-6777ADE0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35B74F5-0C01-9A0F-7638-B7B271A6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CFB0005-836F-99E6-13EA-C9F5945F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30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5AB909D-80C3-0C3C-32BB-BB15B52D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F2E1F563-4896-B2F5-C400-727F9C8A5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6F179D6-1606-F644-A65E-B4320F78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14B776F-FA54-A5E6-5D64-4F12FE72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7B1DA0A-504C-5E54-4AA2-260C0153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37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DA468A5-39E6-CACD-85CC-A2875FC5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0D158D8-0630-7034-C0DC-DCBE61BDA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FED11E2E-BDE4-9492-5B5E-B47936C45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EAD403A7-FEC6-8C51-690D-A1C08E71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8CF1798-AB53-3A59-F942-2A2192C41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30CD72E-65C4-70D6-5135-CD324E12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7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BAF8B93-7D7E-D7DC-ABD4-4C558461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29D2689-9D6B-3A31-1FCD-0F15EC4B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D6832637-2B35-CA1B-69DA-170699DB9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26FEE932-5983-E1D8-13C2-97F1F76A7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62A31FA9-B93F-075F-095E-842F24302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3040597A-0D40-AB37-48C9-F549C57E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1BAFA42E-6B66-DCFB-CA4E-BD4B2D9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C4790586-B06D-C539-8C06-4621E23A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9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DEF86DD4-B544-BCE3-E748-48C5822B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676"/>
            <a:ext cx="10515600" cy="75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1C6C43F9-38EC-13BD-91D2-D0EF9B038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ADE7AD4-FE17-D6CB-58CE-F22EAA860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E5A84-55AA-464C-8A6B-7205D8FE5D7A}" type="datetimeFigureOut">
              <a:rPr lang="de-DE" smtClean="0"/>
              <a:t>16.02.2023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8729B9B-CCDE-5EB4-A45C-6D9E6440E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000CCC4-2231-A919-80EE-3A567F44B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5EA72F8E-DEFE-B9B1-603B-9C919126E7AC}"/>
              </a:ext>
            </a:extLst>
          </p:cNvPr>
          <p:cNvSpPr/>
          <p:nvPr userDrawn="1"/>
        </p:nvSpPr>
        <p:spPr>
          <a:xfrm>
            <a:off x="0" y="0"/>
            <a:ext cx="9263529" cy="759012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E6CBD1E1-8C4D-1420-5992-C5C1CB28D4EC}"/>
              </a:ext>
            </a:extLst>
          </p:cNvPr>
          <p:cNvSpPr/>
          <p:nvPr userDrawn="1"/>
        </p:nvSpPr>
        <p:spPr>
          <a:xfrm>
            <a:off x="9329271" y="0"/>
            <a:ext cx="2862729" cy="759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2BA47A1-32CB-8A4F-535D-0716AA19D55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79784" y="0"/>
            <a:ext cx="4054642" cy="7341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5AE3E3F8-C761-875B-6232-B37C7FDF82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980707" y="136525"/>
            <a:ext cx="1752879" cy="5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1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08B7152D-483C-39D2-2024-15CDFED3E800}"/>
              </a:ext>
            </a:extLst>
          </p:cNvPr>
          <p:cNvSpPr/>
          <p:nvPr userDrawn="1"/>
        </p:nvSpPr>
        <p:spPr>
          <a:xfrm>
            <a:off x="0" y="0"/>
            <a:ext cx="9263529" cy="759012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FFFCEA3A-175A-085A-FCCD-C8847083B79E}"/>
              </a:ext>
            </a:extLst>
          </p:cNvPr>
          <p:cNvSpPr/>
          <p:nvPr userDrawn="1"/>
        </p:nvSpPr>
        <p:spPr>
          <a:xfrm>
            <a:off x="9329271" y="0"/>
            <a:ext cx="2862729" cy="759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7B8E4234-55AB-6819-92BF-4387363217B0}"/>
              </a:ext>
            </a:extLst>
          </p:cNvPr>
          <p:cNvSpPr/>
          <p:nvPr userDrawn="1"/>
        </p:nvSpPr>
        <p:spPr>
          <a:xfrm>
            <a:off x="0" y="6098988"/>
            <a:ext cx="12192000" cy="759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91E2A19-C8D3-C320-D2B3-FEDCADFBF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9784" y="0"/>
            <a:ext cx="4054642" cy="7341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92AED87-A5C5-3BD1-4BA1-82A90E99B9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80707" y="6228115"/>
            <a:ext cx="1752879" cy="5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30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41C6673A-B9DC-F617-FB77-3B4867ECA4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0" b="14606"/>
          <a:stretch/>
        </p:blipFill>
        <p:spPr>
          <a:xfrm>
            <a:off x="-2" y="819807"/>
            <a:ext cx="12192000" cy="60381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8D5CC4B-7D66-D7EF-4DF3-B27129F5B8EF}"/>
              </a:ext>
            </a:extLst>
          </p:cNvPr>
          <p:cNvSpPr txBox="1"/>
          <p:nvPr/>
        </p:nvSpPr>
        <p:spPr>
          <a:xfrm>
            <a:off x="4516526" y="1042549"/>
            <a:ext cx="3158947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A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2400" baseline="30000" dirty="0">
              <a:solidFill>
                <a:srgbClr val="EE73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74C04E3B-B957-1FF2-AF7A-7ED649415FEB}"/>
              </a:ext>
            </a:extLst>
          </p:cNvPr>
          <p:cNvSpPr txBox="1">
            <a:spLocks/>
          </p:cNvSpPr>
          <p:nvPr/>
        </p:nvSpPr>
        <p:spPr>
          <a:xfrm>
            <a:off x="1048511" y="3101078"/>
            <a:ext cx="10094976" cy="130765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ERFAHREN 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MEHR ÜBER </a:t>
            </a:r>
            <a:b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SERVICES FÜR </a:t>
            </a:r>
            <a:r>
              <a:rPr lang="de-DE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endParaRPr lang="de-DE" sz="3200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74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2F74C1E6-7781-B244-9B1A-B93C23297F98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0" name="Parallelogramm 9">
              <a:extLst>
                <a:ext uri="{FF2B5EF4-FFF2-40B4-BE49-F238E27FC236}">
                  <a16:creationId xmlns:a16="http://schemas.microsoft.com/office/drawing/2014/main" xmlns="" id="{3E19008C-3E6C-2E37-CA65-7FF8999D5FE3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Forschung, Entwicklung &amp; Materialanalysen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xmlns="" id="{15E5C982-0308-2994-98DE-3C1D18FA2376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2" name="object 26">
                <a:extLst>
                  <a:ext uri="{FF2B5EF4-FFF2-40B4-BE49-F238E27FC236}">
                    <a16:creationId xmlns:a16="http://schemas.microsoft.com/office/drawing/2014/main" xmlns="" id="{3F4E603A-8932-C80C-F033-5E6F81C876F4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7">
                <a:extLst>
                  <a:ext uri="{FF2B5EF4-FFF2-40B4-BE49-F238E27FC236}">
                    <a16:creationId xmlns:a16="http://schemas.microsoft.com/office/drawing/2014/main" xmlns="" id="{36818064-D1FE-E3B1-FF46-BCD75B5CA74D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8">
                <a:extLst>
                  <a:ext uri="{FF2B5EF4-FFF2-40B4-BE49-F238E27FC236}">
                    <a16:creationId xmlns:a16="http://schemas.microsoft.com/office/drawing/2014/main" xmlns="" id="{0C32D5AF-05C9-52EC-A15E-EE1699C3A0AD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9">
                <a:extLst>
                  <a:ext uri="{FF2B5EF4-FFF2-40B4-BE49-F238E27FC236}">
                    <a16:creationId xmlns:a16="http://schemas.microsoft.com/office/drawing/2014/main" xmlns="" id="{6E32D3F6-54FA-C5FC-6F19-EC4A79769E15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xmlns="" id="{372B923B-677C-C138-69A4-B737A91B47EA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8AA3B41D-3A2E-32A9-370B-21450B22F3E8}"/>
              </a:ext>
            </a:extLst>
          </p:cNvPr>
          <p:cNvSpPr txBox="1"/>
          <p:nvPr/>
        </p:nvSpPr>
        <p:spPr>
          <a:xfrm>
            <a:off x="1331234" y="967714"/>
            <a:ext cx="952953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TRIBOLOGISCHE POLYMERPRÜFUNG, ENTWICKLUNGS- UND SCHADENSANALYSE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xmlns="" id="{68E7EFB5-0C06-EDF8-31A7-69E6C91B90F5}"/>
              </a:ext>
            </a:extLst>
          </p:cNvPr>
          <p:cNvGrpSpPr/>
          <p:nvPr/>
        </p:nvGrpSpPr>
        <p:grpSpPr>
          <a:xfrm>
            <a:off x="2316120" y="1740018"/>
            <a:ext cx="7559760" cy="3755988"/>
            <a:chOff x="2624984" y="1606922"/>
            <a:chExt cx="7559760" cy="3755988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xmlns="" id="{0110DD24-C1F1-DE63-4446-CD7475AA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4933" y="1698922"/>
              <a:ext cx="2300103" cy="3252059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xmlns="" id="{594D47FB-0CF5-F4C1-6BAC-F6E89B19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4327" y="1606922"/>
              <a:ext cx="3300417" cy="3344059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xmlns="" id="{5DC44AF3-D9F8-8E13-0843-8AC6B4F72BD3}"/>
                </a:ext>
              </a:extLst>
            </p:cNvPr>
            <p:cNvSpPr txBox="1"/>
            <p:nvPr/>
          </p:nvSpPr>
          <p:spPr>
            <a:xfrm>
              <a:off x="2624984" y="5085911"/>
              <a:ext cx="2880000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MATERIALPRÜFUNGSBROSCHÜRE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xmlns="" id="{B6B286FE-408D-7DF8-2945-7509D67BC70C}"/>
                </a:ext>
              </a:extLst>
            </p:cNvPr>
            <p:cNvSpPr txBox="1"/>
            <p:nvPr/>
          </p:nvSpPr>
          <p:spPr>
            <a:xfrm>
              <a:off x="7094535" y="5085911"/>
              <a:ext cx="2880000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TESTBERICHTE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32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684972A2-8F9E-B45B-9A33-8D6FF24F52D3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0" name="Parallelogramm 9">
              <a:extLst>
                <a:ext uri="{FF2B5EF4-FFF2-40B4-BE49-F238E27FC236}">
                  <a16:creationId xmlns:a16="http://schemas.microsoft.com/office/drawing/2014/main" xmlns="" id="{1F969608-D348-8D15-7291-44ABDCCA65A6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Forschung, Entwicklung &amp; Materialanalysen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xmlns="" id="{4D30F490-0024-704D-D67E-68AD16CABCD7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2" name="object 26">
                <a:extLst>
                  <a:ext uri="{FF2B5EF4-FFF2-40B4-BE49-F238E27FC236}">
                    <a16:creationId xmlns:a16="http://schemas.microsoft.com/office/drawing/2014/main" xmlns="" id="{16C01CCC-98D7-3C5F-5842-8BD97F96857D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7">
                <a:extLst>
                  <a:ext uri="{FF2B5EF4-FFF2-40B4-BE49-F238E27FC236}">
                    <a16:creationId xmlns:a16="http://schemas.microsoft.com/office/drawing/2014/main" xmlns="" id="{112E9EB0-2381-9AB3-075E-5E06141368AF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8">
                <a:extLst>
                  <a:ext uri="{FF2B5EF4-FFF2-40B4-BE49-F238E27FC236}">
                    <a16:creationId xmlns:a16="http://schemas.microsoft.com/office/drawing/2014/main" xmlns="" id="{DA5C1599-4EE8-B413-ED51-1E590443E281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9">
                <a:extLst>
                  <a:ext uri="{FF2B5EF4-FFF2-40B4-BE49-F238E27FC236}">
                    <a16:creationId xmlns:a16="http://schemas.microsoft.com/office/drawing/2014/main" xmlns="" id="{DA20BAA3-E11E-FF0E-AC93-91C8076DC720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xmlns="" id="{A5ECF536-0AB7-7C18-29F7-FE1F0D933569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DEAD00BD-2416-D12B-D08B-F953A9EAE137}"/>
              </a:ext>
            </a:extLst>
          </p:cNvPr>
          <p:cNvSpPr txBox="1"/>
          <p:nvPr/>
        </p:nvSpPr>
        <p:spPr>
          <a:xfrm>
            <a:off x="3061066" y="967714"/>
            <a:ext cx="6069867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TRIBOLOGISCHE POLYMERLÖSUNGEN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E7EC931B-74DE-5E8B-366C-149DE188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967" y="1623529"/>
            <a:ext cx="5470066" cy="41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695AB21D-882D-8CB1-F197-40DBE31D2AAE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0" name="Parallelogramm 9">
              <a:extLst>
                <a:ext uri="{FF2B5EF4-FFF2-40B4-BE49-F238E27FC236}">
                  <a16:creationId xmlns:a16="http://schemas.microsoft.com/office/drawing/2014/main" xmlns="" id="{B98DB1D3-C4A7-27A7-0B10-85BC31A54F70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Forschung, Entwicklung &amp; Materialanalysen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xmlns="" id="{D2ECAF7F-3383-0B2B-4FD8-B78727FCD2C0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2" name="object 26">
                <a:extLst>
                  <a:ext uri="{FF2B5EF4-FFF2-40B4-BE49-F238E27FC236}">
                    <a16:creationId xmlns:a16="http://schemas.microsoft.com/office/drawing/2014/main" xmlns="" id="{7A336A60-1665-9B81-0BF3-8C3129210345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7">
                <a:extLst>
                  <a:ext uri="{FF2B5EF4-FFF2-40B4-BE49-F238E27FC236}">
                    <a16:creationId xmlns:a16="http://schemas.microsoft.com/office/drawing/2014/main" xmlns="" id="{742AA770-F9C4-C70E-11FE-4C13EB4D1EB3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8">
                <a:extLst>
                  <a:ext uri="{FF2B5EF4-FFF2-40B4-BE49-F238E27FC236}">
                    <a16:creationId xmlns:a16="http://schemas.microsoft.com/office/drawing/2014/main" xmlns="" id="{504826CC-D6E5-75F5-5F44-040BF32214A3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9">
                <a:extLst>
                  <a:ext uri="{FF2B5EF4-FFF2-40B4-BE49-F238E27FC236}">
                    <a16:creationId xmlns:a16="http://schemas.microsoft.com/office/drawing/2014/main" xmlns="" id="{0A5526E0-F6BB-DF00-565C-163DC4023123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xmlns="" id="{9C57DE78-8F55-DD0C-4D24-5E35C11C06CB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30145E98-9B83-FE97-5DEA-39AC6103DE94}"/>
              </a:ext>
            </a:extLst>
          </p:cNvPr>
          <p:cNvSpPr txBox="1"/>
          <p:nvPr/>
        </p:nvSpPr>
        <p:spPr>
          <a:xfrm>
            <a:off x="4471453" y="967714"/>
            <a:ext cx="324909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MATERIALFAMILIEN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D0359EEC-4F2A-AA94-104D-6B8ED9493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5" y="2171709"/>
            <a:ext cx="2791422" cy="23849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C95CF4A8-A05D-59BE-33B4-CE84027B6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230" y="2122385"/>
            <a:ext cx="2925462" cy="252729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61AC8533-9072-7286-6E6C-5C7F8CFAB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8" y="2078729"/>
            <a:ext cx="2925462" cy="262804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C0E7522F-E6A9-108F-9540-92F6F8F07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689" y="2078729"/>
            <a:ext cx="3018681" cy="248469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636EDB3-C12B-CDEF-9DEE-7BD256813BE3}"/>
              </a:ext>
            </a:extLst>
          </p:cNvPr>
          <p:cNvSpPr txBox="1"/>
          <p:nvPr/>
        </p:nvSpPr>
        <p:spPr>
          <a:xfrm>
            <a:off x="223666" y="2158573"/>
            <a:ext cx="16805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Verschleißerfolge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053B3B29-40E1-FA24-1377-BAD8110241E8}"/>
              </a:ext>
            </a:extLst>
          </p:cNvPr>
          <p:cNvSpPr txBox="1"/>
          <p:nvPr/>
        </p:nvSpPr>
        <p:spPr>
          <a:xfrm>
            <a:off x="3258414" y="2162392"/>
            <a:ext cx="16805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Verschleißerfolge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2A003D03-90A3-69BF-54D3-9261E1351A96}"/>
              </a:ext>
            </a:extLst>
          </p:cNvPr>
          <p:cNvSpPr txBox="1"/>
          <p:nvPr/>
        </p:nvSpPr>
        <p:spPr>
          <a:xfrm>
            <a:off x="6233527" y="2158572"/>
            <a:ext cx="16805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Verschleißerfolge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15590FC-F24B-63FD-0823-33210B4A56D1}"/>
              </a:ext>
            </a:extLst>
          </p:cNvPr>
          <p:cNvSpPr txBox="1"/>
          <p:nvPr/>
        </p:nvSpPr>
        <p:spPr>
          <a:xfrm>
            <a:off x="9274901" y="2131908"/>
            <a:ext cx="16805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Verschleißerfolge</a:t>
            </a:r>
          </a:p>
        </p:txBody>
      </p:sp>
    </p:spTree>
    <p:extLst>
      <p:ext uri="{BB962C8B-B14F-4D97-AF65-F5344CB8AC3E}">
        <p14:creationId xmlns:p14="http://schemas.microsoft.com/office/powerpoint/2010/main" val="565683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xmlns="" id="{2F805200-5959-F103-1290-66FB3B91A1DC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1" name="Parallelogramm 10">
              <a:extLst>
                <a:ext uri="{FF2B5EF4-FFF2-40B4-BE49-F238E27FC236}">
                  <a16:creationId xmlns:a16="http://schemas.microsoft.com/office/drawing/2014/main" xmlns="" id="{46E74E1F-7B46-2554-8716-571019405154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Forschung, Entwicklung &amp; Materialanalysen</a:t>
              </a: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xmlns="" id="{2C6948FD-EB34-53AD-92B6-08C83C664490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3" name="object 26">
                <a:extLst>
                  <a:ext uri="{FF2B5EF4-FFF2-40B4-BE49-F238E27FC236}">
                    <a16:creationId xmlns:a16="http://schemas.microsoft.com/office/drawing/2014/main" xmlns="" id="{31062394-DE06-2433-2633-2BBACE191FBE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7">
                <a:extLst>
                  <a:ext uri="{FF2B5EF4-FFF2-40B4-BE49-F238E27FC236}">
                    <a16:creationId xmlns:a16="http://schemas.microsoft.com/office/drawing/2014/main" xmlns="" id="{36245589-8C29-7093-2C57-7A879F5262DD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8">
                <a:extLst>
                  <a:ext uri="{FF2B5EF4-FFF2-40B4-BE49-F238E27FC236}">
                    <a16:creationId xmlns:a16="http://schemas.microsoft.com/office/drawing/2014/main" xmlns="" id="{F68F162F-C317-27B8-2B8A-C599A3FCD301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9">
                <a:extLst>
                  <a:ext uri="{FF2B5EF4-FFF2-40B4-BE49-F238E27FC236}">
                    <a16:creationId xmlns:a16="http://schemas.microsoft.com/office/drawing/2014/main" xmlns="" id="{CD7DA670-CA66-FA72-8656-DB2ECBCC5820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30">
                <a:extLst>
                  <a:ext uri="{FF2B5EF4-FFF2-40B4-BE49-F238E27FC236}">
                    <a16:creationId xmlns:a16="http://schemas.microsoft.com/office/drawing/2014/main" xmlns="" id="{E6449849-1394-8B11-FCA0-F4F7B2C480C6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FB827CBF-3014-96E4-FE1E-D2C401C85C14}"/>
              </a:ext>
            </a:extLst>
          </p:cNvPr>
          <p:cNvSpPr txBox="1"/>
          <p:nvPr/>
        </p:nvSpPr>
        <p:spPr>
          <a:xfrm>
            <a:off x="3379551" y="913925"/>
            <a:ext cx="5432899" cy="677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SCHADENSANALYSE</a:t>
            </a:r>
            <a:b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MECHANISCH, THERMISCH, MIKRO- UND MAKROSKOPISCH</a:t>
            </a: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3752FF52-3EEB-777C-7C08-9EABE15030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8"/>
          <a:stretch/>
        </p:blipFill>
        <p:spPr>
          <a:xfrm>
            <a:off x="8640537" y="791392"/>
            <a:ext cx="3403289" cy="606660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98AB2629-4BF8-6930-0A2E-73C266470B54}"/>
              </a:ext>
            </a:extLst>
          </p:cNvPr>
          <p:cNvSpPr txBox="1"/>
          <p:nvPr/>
        </p:nvSpPr>
        <p:spPr>
          <a:xfrm>
            <a:off x="982066" y="1747303"/>
            <a:ext cx="5113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Tribologische Polymerprüfung, Entwicklungs- und Schadensanalyse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1E658A1D-BE52-C6D1-51D2-C43BF609D63B}"/>
              </a:ext>
            </a:extLst>
          </p:cNvPr>
          <p:cNvSpPr txBox="1"/>
          <p:nvPr/>
        </p:nvSpPr>
        <p:spPr>
          <a:xfrm>
            <a:off x="892327" y="2626774"/>
            <a:ext cx="2880000" cy="41400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MATERIALPRÜFUNG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228A4603-9002-C386-B807-8704F7C221BF}"/>
              </a:ext>
            </a:extLst>
          </p:cNvPr>
          <p:cNvSpPr txBox="1"/>
          <p:nvPr/>
        </p:nvSpPr>
        <p:spPr>
          <a:xfrm>
            <a:off x="982066" y="3240699"/>
            <a:ext cx="33808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einen neuen Werkstoff zu entwickeln oder bestehende Werkstoffe weiterzuentwickeln oder zu modifizieren, ist eine Vielzahl von Laborversuchen notwendig. </a:t>
            </a:r>
          </a:p>
          <a:p>
            <a:endParaRPr lang="de-DE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unsere umfangreiche Laborausstattung und jahrzehntelange Erfahrung sind wir in der Lage, alle relevanten Tests selbst durchzuführen und die gewonnenen Daten als Grundlage für weitere Entwicklungen zu nutzen.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981218DD-43D8-E63B-C7F3-5AE4C299787A}"/>
              </a:ext>
            </a:extLst>
          </p:cNvPr>
          <p:cNvSpPr txBox="1"/>
          <p:nvPr/>
        </p:nvSpPr>
        <p:spPr>
          <a:xfrm>
            <a:off x="4811301" y="3330936"/>
            <a:ext cx="3762856" cy="161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Mechanische Prüfungen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Thermische Analysen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Tribologische Untersuchungen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Elektrische Prüfungen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Komponententests auf dem Prüfstand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Kundenspezifische Versuche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564F64BC-A4B1-AE56-A7B5-208A942DFF9C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4" name="Parallelogramm 3">
              <a:extLst>
                <a:ext uri="{FF2B5EF4-FFF2-40B4-BE49-F238E27FC236}">
                  <a16:creationId xmlns:a16="http://schemas.microsoft.com/office/drawing/2014/main" xmlns="" id="{40A159BB-520C-176B-C059-5AC8F962B8C5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Forschung, Entwicklung &amp; Materialanalysen</a:t>
              </a:r>
            </a:p>
          </p:txBody>
        </p: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xmlns="" id="{CA20F858-B344-42DF-55FB-26EE7B8D2BFA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6" name="object 26">
                <a:extLst>
                  <a:ext uri="{FF2B5EF4-FFF2-40B4-BE49-F238E27FC236}">
                    <a16:creationId xmlns:a16="http://schemas.microsoft.com/office/drawing/2014/main" xmlns="" id="{2D7FF865-89FA-5F9E-4319-4EE3EA51669A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27">
                <a:extLst>
                  <a:ext uri="{FF2B5EF4-FFF2-40B4-BE49-F238E27FC236}">
                    <a16:creationId xmlns:a16="http://schemas.microsoft.com/office/drawing/2014/main" xmlns="" id="{0FC8A00B-5C6D-2749-CBDB-CD4D673A1337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28">
                <a:extLst>
                  <a:ext uri="{FF2B5EF4-FFF2-40B4-BE49-F238E27FC236}">
                    <a16:creationId xmlns:a16="http://schemas.microsoft.com/office/drawing/2014/main" xmlns="" id="{07803B25-C563-E31C-B883-F6E00AD88ED5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29">
                <a:extLst>
                  <a:ext uri="{FF2B5EF4-FFF2-40B4-BE49-F238E27FC236}">
                    <a16:creationId xmlns:a16="http://schemas.microsoft.com/office/drawing/2014/main" xmlns="" id="{0C51147A-CC3B-4351-3658-FEAE7C0147AA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30">
                <a:extLst>
                  <a:ext uri="{FF2B5EF4-FFF2-40B4-BE49-F238E27FC236}">
                    <a16:creationId xmlns:a16="http://schemas.microsoft.com/office/drawing/2014/main" xmlns="" id="{B15F5716-19A2-FC88-D277-B2238B3B16A7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58593F21-631B-F963-0263-551436DC62DD}"/>
              </a:ext>
            </a:extLst>
          </p:cNvPr>
          <p:cNvSpPr txBox="1"/>
          <p:nvPr/>
        </p:nvSpPr>
        <p:spPr>
          <a:xfrm>
            <a:off x="4270404" y="1041673"/>
            <a:ext cx="3651192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BERECHNUNGSTOOLS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372537AE-01AF-2A8F-C7E1-493996405E51}"/>
              </a:ext>
            </a:extLst>
          </p:cNvPr>
          <p:cNvSpPr txBox="1"/>
          <p:nvPr/>
        </p:nvSpPr>
        <p:spPr>
          <a:xfrm>
            <a:off x="847679" y="2767280"/>
            <a:ext cx="3651192" cy="136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unserer Website bieten wir verschiedene Berechnungstools an, </a:t>
            </a:r>
            <a:b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z.B. ISO-</a:t>
            </a:r>
            <a:r>
              <a:rPr lang="de-DE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Tolerator</a:t>
            </a: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Gewindetragfähigkeit, </a:t>
            </a:r>
            <a:r>
              <a:rPr lang="de-DE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Buchsenspielberechnung</a:t>
            </a:r>
            <a:r>
              <a:rPr lang="de-DE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Materialvergleich und mehr.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266628F3-069F-AE10-BD22-EA144B6B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885" y="1958182"/>
            <a:ext cx="6767460" cy="311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b="6626"/>
          <a:stretch/>
        </p:blipFill>
        <p:spPr>
          <a:xfrm>
            <a:off x="834886" y="1119468"/>
            <a:ext cx="10034410" cy="461906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xmlns="" id="{CFDDF132-ADEF-86A9-369D-380D4C72BFA7}"/>
              </a:ext>
            </a:extLst>
          </p:cNvPr>
          <p:cNvGrpSpPr/>
          <p:nvPr/>
        </p:nvGrpSpPr>
        <p:grpSpPr>
          <a:xfrm>
            <a:off x="337233" y="5552923"/>
            <a:ext cx="3214230" cy="869556"/>
            <a:chOff x="337233" y="5552923"/>
            <a:chExt cx="3214230" cy="869556"/>
          </a:xfrm>
        </p:grpSpPr>
        <p:sp>
          <p:nvSpPr>
            <p:cNvPr id="7" name="Parallelogramm 6">
              <a:extLst>
                <a:ext uri="{FF2B5EF4-FFF2-40B4-BE49-F238E27FC236}">
                  <a16:creationId xmlns:a16="http://schemas.microsoft.com/office/drawing/2014/main" xmlns="" id="{A99A5E83-BECD-C780-B34F-2B559A521E59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 SERVICES</a:t>
              </a:r>
            </a:p>
          </p:txBody>
        </p:sp>
        <p:pic>
          <p:nvPicPr>
            <p:cNvPr id="8" name="Grafik 7" descr="Computer mit einfarbiger Füllung">
              <a:extLst>
                <a:ext uri="{FF2B5EF4-FFF2-40B4-BE49-F238E27FC236}">
                  <a16:creationId xmlns:a16="http://schemas.microsoft.com/office/drawing/2014/main" xmlns="" id="{C44A1521-02EC-22CC-32A8-DB257D14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9062" y="5552923"/>
              <a:ext cx="692112" cy="692112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9B6EF30B-E9DD-C4BF-7F85-F39193D9C917}"/>
              </a:ext>
            </a:extLst>
          </p:cNvPr>
          <p:cNvSpPr txBox="1"/>
          <p:nvPr/>
        </p:nvSpPr>
        <p:spPr>
          <a:xfrm>
            <a:off x="1138122" y="2082168"/>
            <a:ext cx="806226" cy="41400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2DDEA97E-BDD2-7145-5AC1-E8ED900F78EA}"/>
              </a:ext>
            </a:extLst>
          </p:cNvPr>
          <p:cNvSpPr txBox="1"/>
          <p:nvPr/>
        </p:nvSpPr>
        <p:spPr>
          <a:xfrm>
            <a:off x="4531264" y="1119468"/>
            <a:ext cx="806226" cy="41400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DB58A358-BE98-E025-948C-5535F365E264}"/>
              </a:ext>
            </a:extLst>
          </p:cNvPr>
          <p:cNvSpPr txBox="1"/>
          <p:nvPr/>
        </p:nvSpPr>
        <p:spPr>
          <a:xfrm>
            <a:off x="5557723" y="2892238"/>
            <a:ext cx="806226" cy="41400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xmlns="" id="{EB748AA7-CA02-D912-2760-F1DCB49434AA}"/>
              </a:ext>
            </a:extLst>
          </p:cNvPr>
          <p:cNvSpPr/>
          <p:nvPr/>
        </p:nvSpPr>
        <p:spPr>
          <a:xfrm>
            <a:off x="1451116" y="4489110"/>
            <a:ext cx="3886374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ZUGANG MIT IHREN </a:t>
            </a:r>
            <a:b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PERSÖNLICHEN ZUGANGSDATEN.</a:t>
            </a:r>
          </a:p>
        </p:txBody>
      </p:sp>
      <p:sp>
        <p:nvSpPr>
          <p:cNvPr id="11" name="Parallelogramm 10">
            <a:extLst>
              <a:ext uri="{FF2B5EF4-FFF2-40B4-BE49-F238E27FC236}">
                <a16:creationId xmlns:a16="http://schemas.microsoft.com/office/drawing/2014/main" xmlns="" id="{4D2733AD-BFB1-3031-F86D-2F8640031819}"/>
              </a:ext>
            </a:extLst>
          </p:cNvPr>
          <p:cNvSpPr/>
          <p:nvPr/>
        </p:nvSpPr>
        <p:spPr>
          <a:xfrm>
            <a:off x="8061418" y="1765668"/>
            <a:ext cx="3886374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 PRODUKTAUSWAHL TREFFEN UND MIT WEITER BESTÄTIGEN</a:t>
            </a:r>
          </a:p>
        </p:txBody>
      </p:sp>
      <p:sp>
        <p:nvSpPr>
          <p:cNvPr id="12" name="Parallelogramm 11">
            <a:extLst>
              <a:ext uri="{FF2B5EF4-FFF2-40B4-BE49-F238E27FC236}">
                <a16:creationId xmlns:a16="http://schemas.microsoft.com/office/drawing/2014/main" xmlns="" id="{E4A344C1-F9F4-92E6-6C7F-8EC88E6028A9}"/>
              </a:ext>
            </a:extLst>
          </p:cNvPr>
          <p:cNvSpPr/>
          <p:nvPr/>
        </p:nvSpPr>
        <p:spPr>
          <a:xfrm>
            <a:off x="5983941" y="5375479"/>
            <a:ext cx="4366835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AUF LAGER BEFINDLICHEN ABMESSUNGEN SIND IN EINER LISTE AUFGEFÜHRT.</a:t>
            </a:r>
          </a:p>
        </p:txBody>
      </p:sp>
    </p:spTree>
    <p:extLst>
      <p:ext uri="{BB962C8B-B14F-4D97-AF65-F5344CB8AC3E}">
        <p14:creationId xmlns:p14="http://schemas.microsoft.com/office/powerpoint/2010/main" val="270361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>
            <a:extLst>
              <a:ext uri="{FF2B5EF4-FFF2-40B4-BE49-F238E27FC236}">
                <a16:creationId xmlns:a16="http://schemas.microsoft.com/office/drawing/2014/main" xmlns="" id="{5C4CD3BB-01E2-FDF4-59A0-2066F86E0183}"/>
              </a:ext>
            </a:extLst>
          </p:cNvPr>
          <p:cNvGrpSpPr/>
          <p:nvPr/>
        </p:nvGrpSpPr>
        <p:grpSpPr>
          <a:xfrm>
            <a:off x="337233" y="5552923"/>
            <a:ext cx="3214230" cy="869556"/>
            <a:chOff x="337233" y="5552923"/>
            <a:chExt cx="3214230" cy="869556"/>
          </a:xfrm>
        </p:grpSpPr>
        <p:sp>
          <p:nvSpPr>
            <p:cNvPr id="4" name="Parallelogramm 3">
              <a:extLst>
                <a:ext uri="{FF2B5EF4-FFF2-40B4-BE49-F238E27FC236}">
                  <a16:creationId xmlns:a16="http://schemas.microsoft.com/office/drawing/2014/main" xmlns="" id="{2E58F758-D25B-3521-3D45-473BBB1DC3A5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 SERVICES</a:t>
              </a:r>
            </a:p>
          </p:txBody>
        </p:sp>
        <p:pic>
          <p:nvPicPr>
            <p:cNvPr id="23" name="Grafik 22" descr="Computer mit einfarbiger Füllung">
              <a:extLst>
                <a:ext uri="{FF2B5EF4-FFF2-40B4-BE49-F238E27FC236}">
                  <a16:creationId xmlns:a16="http://schemas.microsoft.com/office/drawing/2014/main" xmlns="" id="{8EFF1347-1607-0DEB-1AE0-A352B9806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9062" y="5552923"/>
              <a:ext cx="692112" cy="692112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xmlns="" id="{791F0D96-3AFD-155F-A97C-D80B34EC2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442" y="860471"/>
            <a:ext cx="6986979" cy="56882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8572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071654" y="2297491"/>
            <a:ext cx="3923929" cy="1794119"/>
          </a:xfrm>
          <a:prstGeom prst="rect">
            <a:avLst/>
          </a:prstGeom>
        </p:spPr>
        <p:txBody>
          <a:bodyPr vert="horz" wrap="square" lIns="0" tIns="166408" rIns="0" bIns="0" rtlCol="0">
            <a:spAutoFit/>
          </a:bodyPr>
          <a:lstStyle/>
          <a:p>
            <a:pPr marL="301751" indent="-285750">
              <a:spcBef>
                <a:spcPts val="131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192009" algn="l"/>
              </a:tabLst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Prüfung in unserem Unternehmen</a:t>
            </a:r>
          </a:p>
          <a:p>
            <a:pPr marL="301751" indent="-285750">
              <a:spcBef>
                <a:spcPts val="131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192009" algn="l"/>
              </a:tabLst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Höchste Qualitätsstandards, mit regelmäßig gewarteten Prüfeinrichtungen</a:t>
            </a:r>
          </a:p>
          <a:p>
            <a:pPr marL="301751" indent="-285750">
              <a:spcBef>
                <a:spcPts val="131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192009" algn="l"/>
              </a:tabLst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Alle Prüfungen, Endkontrollen und Freigaben werden von Deutschland aus gesteuert, auch für ausländische Produktionen.</a:t>
            </a:r>
            <a:endParaRPr lang="en-US" sz="14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00447" y="4855293"/>
            <a:ext cx="1278833" cy="1363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08327" y="4855293"/>
            <a:ext cx="4492120" cy="447044"/>
          </a:xfrm>
          <a:prstGeom prst="rect">
            <a:avLst/>
          </a:prstGeom>
        </p:spPr>
        <p:txBody>
          <a:bodyPr vert="horz" wrap="square" lIns="0" tIns="16001" rIns="0" bIns="0" rtlCol="0">
            <a:spAutoFit/>
          </a:bodyPr>
          <a:lstStyle/>
          <a:p>
            <a:pPr marL="16001" marR="6400">
              <a:spcBef>
                <a:spcPts val="126"/>
              </a:spcBef>
            </a:pPr>
            <a:r>
              <a:rPr lang="de-DE" sz="1400" b="1" spc="-13" dirty="0">
                <a:solidFill>
                  <a:srgbClr val="494948"/>
                </a:solidFill>
                <a:latin typeface="Arial"/>
                <a:cs typeface="Arial"/>
              </a:rPr>
              <a:t>Viele führende Kunden aus den unterschiedlichsten Branchen vertrauen auf unsere Qualität.</a:t>
            </a:r>
            <a:endParaRPr lang="en-US" sz="1400" b="1" spc="-13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26244" y="2297491"/>
            <a:ext cx="3671997" cy="2437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1A4FE831-2EB1-A435-0DCA-E222FF9884B1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4" name="Parallelogramm 13">
              <a:extLst>
                <a:ext uri="{FF2B5EF4-FFF2-40B4-BE49-F238E27FC236}">
                  <a16:creationId xmlns:a16="http://schemas.microsoft.com/office/drawing/2014/main" xmlns="" id="{9E9B2760-31B6-9F2D-8B51-E02065307AD8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QUALITÄTSKONTROLLE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5888BA50-2DCD-E336-9A81-13E6EA235B56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6" name="object 26">
                <a:extLst>
                  <a:ext uri="{FF2B5EF4-FFF2-40B4-BE49-F238E27FC236}">
                    <a16:creationId xmlns:a16="http://schemas.microsoft.com/office/drawing/2014/main" xmlns="" id="{F7E35BB9-2957-BA0F-11B1-6D41B5B747FA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7">
                <a:extLst>
                  <a:ext uri="{FF2B5EF4-FFF2-40B4-BE49-F238E27FC236}">
                    <a16:creationId xmlns:a16="http://schemas.microsoft.com/office/drawing/2014/main" xmlns="" id="{78CF653D-EFD9-45FB-FD58-65E3AEFE486A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28">
                <a:extLst>
                  <a:ext uri="{FF2B5EF4-FFF2-40B4-BE49-F238E27FC236}">
                    <a16:creationId xmlns:a16="http://schemas.microsoft.com/office/drawing/2014/main" xmlns="" id="{DD4C6122-B351-E2D6-FAB5-0DAB5D4EF47B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9">
                <a:extLst>
                  <a:ext uri="{FF2B5EF4-FFF2-40B4-BE49-F238E27FC236}">
                    <a16:creationId xmlns:a16="http://schemas.microsoft.com/office/drawing/2014/main" xmlns="" id="{06D1EEF8-E81F-ECF8-3DE9-58A7E7D3C8D7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30">
                <a:extLst>
                  <a:ext uri="{FF2B5EF4-FFF2-40B4-BE49-F238E27FC236}">
                    <a16:creationId xmlns:a16="http://schemas.microsoft.com/office/drawing/2014/main" xmlns="" id="{71510948-3BD2-CAE3-C629-2C7CD1E22A1B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430D473D-88DE-E425-D1F5-237B1DA54D57}"/>
              </a:ext>
            </a:extLst>
          </p:cNvPr>
          <p:cNvSpPr txBox="1"/>
          <p:nvPr/>
        </p:nvSpPr>
        <p:spPr>
          <a:xfrm>
            <a:off x="4166625" y="1055412"/>
            <a:ext cx="3858749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QUALITÄTSKONTROLLE</a:t>
            </a:r>
          </a:p>
        </p:txBody>
      </p:sp>
    </p:spTree>
    <p:extLst>
      <p:ext uri="{BB962C8B-B14F-4D97-AF65-F5344CB8AC3E}">
        <p14:creationId xmlns:p14="http://schemas.microsoft.com/office/powerpoint/2010/main" val="61301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8B399DE-62C1-15DD-B01E-01227B7B9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140"/>
            <a:ext cx="12192000" cy="605364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5994C397-9187-B375-319E-17990BFF3C7F}"/>
              </a:ext>
            </a:extLst>
          </p:cNvPr>
          <p:cNvSpPr txBox="1"/>
          <p:nvPr/>
        </p:nvSpPr>
        <p:spPr>
          <a:xfrm>
            <a:off x="4455166" y="1032077"/>
            <a:ext cx="328166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PRODUKTE</a:t>
            </a:r>
          </a:p>
        </p:txBody>
      </p:sp>
      <p:sp>
        <p:nvSpPr>
          <p:cNvPr id="14" name="Parallelogramm 13">
            <a:extLst>
              <a:ext uri="{FF2B5EF4-FFF2-40B4-BE49-F238E27FC236}">
                <a16:creationId xmlns:a16="http://schemas.microsoft.com/office/drawing/2014/main" xmlns="" id="{327D500A-3C03-6EC3-35BE-3160EC74B7A0}"/>
              </a:ext>
            </a:extLst>
          </p:cNvPr>
          <p:cNvSpPr/>
          <p:nvPr/>
        </p:nvSpPr>
        <p:spPr>
          <a:xfrm>
            <a:off x="1594533" y="2826962"/>
            <a:ext cx="3214230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Halbzeuge</a:t>
            </a:r>
            <a:endParaRPr lang="de-D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Platte, Stäbe, Rohre</a:t>
            </a:r>
          </a:p>
        </p:txBody>
      </p:sp>
      <p:sp>
        <p:nvSpPr>
          <p:cNvPr id="15" name="Parallelogramm 14">
            <a:extLst>
              <a:ext uri="{FF2B5EF4-FFF2-40B4-BE49-F238E27FC236}">
                <a16:creationId xmlns:a16="http://schemas.microsoft.com/office/drawing/2014/main" xmlns="" id="{D0F66CE5-4DBC-5093-F7F9-55B1354F5A53}"/>
              </a:ext>
            </a:extLst>
          </p:cNvPr>
          <p:cNvSpPr/>
          <p:nvPr/>
        </p:nvSpPr>
        <p:spPr>
          <a:xfrm>
            <a:off x="-777114" y="3429000"/>
            <a:ext cx="3214230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Granulate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Standard- und Spezialmischungen</a:t>
            </a:r>
          </a:p>
        </p:txBody>
      </p:sp>
      <p:sp>
        <p:nvSpPr>
          <p:cNvPr id="16" name="Parallelogramm 15">
            <a:extLst>
              <a:ext uri="{FF2B5EF4-FFF2-40B4-BE49-F238E27FC236}">
                <a16:creationId xmlns:a16="http://schemas.microsoft.com/office/drawing/2014/main" xmlns="" id="{D3E6E32B-BABE-D859-C073-C867318AB7E1}"/>
              </a:ext>
            </a:extLst>
          </p:cNvPr>
          <p:cNvSpPr/>
          <p:nvPr/>
        </p:nvSpPr>
        <p:spPr>
          <a:xfrm>
            <a:off x="1525466" y="6390238"/>
            <a:ext cx="2109463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Pumpen &amp; Schiffbau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Gleitlager</a:t>
            </a:r>
            <a:endParaRPr lang="de-DE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arallelogramm 16">
            <a:extLst>
              <a:ext uri="{FF2B5EF4-FFF2-40B4-BE49-F238E27FC236}">
                <a16:creationId xmlns:a16="http://schemas.microsoft.com/office/drawing/2014/main" xmlns="" id="{33D806D6-C6D5-1FED-D42C-C6F36485F4C4}"/>
              </a:ext>
            </a:extLst>
          </p:cNvPr>
          <p:cNvSpPr/>
          <p:nvPr/>
        </p:nvSpPr>
        <p:spPr>
          <a:xfrm>
            <a:off x="4466202" y="3952500"/>
            <a:ext cx="1960314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Laborprüfungen</a:t>
            </a:r>
            <a:b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Forschung, Entwicklung und Analyse</a:t>
            </a:r>
          </a:p>
        </p:txBody>
      </p:sp>
      <p:sp>
        <p:nvSpPr>
          <p:cNvPr id="18" name="Parallelogramm 17">
            <a:extLst>
              <a:ext uri="{FF2B5EF4-FFF2-40B4-BE49-F238E27FC236}">
                <a16:creationId xmlns:a16="http://schemas.microsoft.com/office/drawing/2014/main" xmlns="" id="{A186A7EE-07AE-A072-411F-8BB1721CFC9B}"/>
              </a:ext>
            </a:extLst>
          </p:cNvPr>
          <p:cNvSpPr/>
          <p:nvPr/>
        </p:nvSpPr>
        <p:spPr>
          <a:xfrm>
            <a:off x="4669954" y="3358019"/>
            <a:ext cx="1960315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Druck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Standard- und kundenspezifische Teile</a:t>
            </a:r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xmlns="" id="{13376CB5-A891-2E67-ACB8-9A42B96172D3}"/>
              </a:ext>
            </a:extLst>
          </p:cNvPr>
          <p:cNvSpPr/>
          <p:nvPr/>
        </p:nvSpPr>
        <p:spPr>
          <a:xfrm>
            <a:off x="6630269" y="3350462"/>
            <a:ext cx="1960315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Druck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Filamente / </a:t>
            </a:r>
            <a:r>
              <a:rPr lang="de-DE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Tribofilamente</a:t>
            </a:r>
            <a:endParaRPr lang="de-DE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arallelogramm 19">
            <a:extLst>
              <a:ext uri="{FF2B5EF4-FFF2-40B4-BE49-F238E27FC236}">
                <a16:creationId xmlns:a16="http://schemas.microsoft.com/office/drawing/2014/main" xmlns="" id="{4C2757D4-032C-88F4-DC8E-2E2F15B9DFC1}"/>
              </a:ext>
            </a:extLst>
          </p:cNvPr>
          <p:cNvSpPr/>
          <p:nvPr/>
        </p:nvSpPr>
        <p:spPr>
          <a:xfrm>
            <a:off x="8666911" y="3695072"/>
            <a:ext cx="3681268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-Coating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Beschichtungen und beschichtete Teile</a:t>
            </a:r>
          </a:p>
        </p:txBody>
      </p:sp>
      <p:sp>
        <p:nvSpPr>
          <p:cNvPr id="21" name="Parallelogramm 20">
            <a:extLst>
              <a:ext uri="{FF2B5EF4-FFF2-40B4-BE49-F238E27FC236}">
                <a16:creationId xmlns:a16="http://schemas.microsoft.com/office/drawing/2014/main" xmlns="" id="{560E79A1-96E5-5216-547F-B3F5186F9053}"/>
              </a:ext>
            </a:extLst>
          </p:cNvPr>
          <p:cNvSpPr/>
          <p:nvPr/>
        </p:nvSpPr>
        <p:spPr>
          <a:xfrm>
            <a:off x="8666911" y="6383362"/>
            <a:ext cx="3681268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Fertigteile</a:t>
            </a:r>
            <a:b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Standard- und kundenspezifische Teile</a:t>
            </a:r>
          </a:p>
        </p:txBody>
      </p:sp>
      <p:sp>
        <p:nvSpPr>
          <p:cNvPr id="22" name="Parallelogramm 21">
            <a:extLst>
              <a:ext uri="{FF2B5EF4-FFF2-40B4-BE49-F238E27FC236}">
                <a16:creationId xmlns:a16="http://schemas.microsoft.com/office/drawing/2014/main" xmlns="" id="{6B795867-ACDF-597C-ECFC-C41BBA2B67A8}"/>
              </a:ext>
            </a:extLst>
          </p:cNvPr>
          <p:cNvSpPr/>
          <p:nvPr/>
        </p:nvSpPr>
        <p:spPr>
          <a:xfrm>
            <a:off x="5627440" y="6383316"/>
            <a:ext cx="1960315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liefern Lösungen</a:t>
            </a:r>
          </a:p>
        </p:txBody>
      </p:sp>
    </p:spTree>
    <p:extLst>
      <p:ext uri="{BB962C8B-B14F-4D97-AF65-F5344CB8AC3E}">
        <p14:creationId xmlns:p14="http://schemas.microsoft.com/office/powerpoint/2010/main" val="217231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C1600D7-4F71-F90F-80C2-5312EC909163}"/>
              </a:ext>
            </a:extLst>
          </p:cNvPr>
          <p:cNvSpPr txBox="1"/>
          <p:nvPr/>
        </p:nvSpPr>
        <p:spPr>
          <a:xfrm>
            <a:off x="3284973" y="1055412"/>
            <a:ext cx="5622052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DIENSTLEISTUNGEN UND SUPPORT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5BF32036-4494-32D2-394B-02650EF87187}"/>
              </a:ext>
            </a:extLst>
          </p:cNvPr>
          <p:cNvGrpSpPr/>
          <p:nvPr/>
        </p:nvGrpSpPr>
        <p:grpSpPr>
          <a:xfrm>
            <a:off x="2010805" y="2650779"/>
            <a:ext cx="3946741" cy="664021"/>
            <a:chOff x="414647" y="4198189"/>
            <a:chExt cx="3946741" cy="664021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xmlns="" id="{48156EA0-A877-4F3D-E6AB-25C628A02D5E}"/>
                </a:ext>
              </a:extLst>
            </p:cNvPr>
            <p:cNvSpPr txBox="1"/>
            <p:nvPr/>
          </p:nvSpPr>
          <p:spPr>
            <a:xfrm>
              <a:off x="1142162" y="4270613"/>
              <a:ext cx="3219226" cy="554766"/>
            </a:xfrm>
            <a:prstGeom prst="rect">
              <a:avLst/>
            </a:prstGeom>
          </p:spPr>
          <p:txBody>
            <a:bodyPr vert="horz" wrap="square" lIns="0" tIns="16001" rIns="0" bIns="0" rtlCol="0">
              <a:spAutoFit/>
            </a:bodyPr>
            <a:lstStyle/>
            <a:p>
              <a:pPr marL="245611" indent="-244800">
                <a:lnSpc>
                  <a:spcPct val="125000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de-DE" sz="1400" dirty="0">
                  <a:solidFill>
                    <a:srgbClr val="494948"/>
                  </a:solidFill>
                  <a:latin typeface="Arial"/>
                  <a:cs typeface="Arial"/>
                </a:rPr>
                <a:t>Polymerprüfung, Fehleranalyse</a:t>
              </a:r>
            </a:p>
            <a:p>
              <a:pPr marL="245611" indent="-244800">
                <a:lnSpc>
                  <a:spcPct val="125000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de-DE" sz="1400" dirty="0">
                  <a:solidFill>
                    <a:srgbClr val="494948"/>
                  </a:solidFill>
                  <a:latin typeface="Arial"/>
                  <a:cs typeface="Arial"/>
                </a:rPr>
                <a:t>Entwicklung von </a:t>
              </a:r>
              <a:r>
                <a:rPr lang="de-DE" sz="1400" dirty="0" err="1" smtClean="0">
                  <a:solidFill>
                    <a:srgbClr val="494948"/>
                  </a:solidFill>
                  <a:latin typeface="Arial"/>
                  <a:cs typeface="Arial"/>
                </a:rPr>
                <a:t>Compounds</a:t>
              </a:r>
              <a:endParaRPr lang="en-US" sz="1400" dirty="0">
                <a:solidFill>
                  <a:srgbClr val="494948"/>
                </a:solidFill>
                <a:latin typeface="Arial"/>
                <a:cs typeface="Arial"/>
              </a:endParaRP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xmlns="" id="{59F8462F-524D-FDAB-B4AC-D19E0C28A669}"/>
                </a:ext>
              </a:extLst>
            </p:cNvPr>
            <p:cNvGrpSpPr/>
            <p:nvPr/>
          </p:nvGrpSpPr>
          <p:grpSpPr>
            <a:xfrm>
              <a:off x="414647" y="4198189"/>
              <a:ext cx="455832" cy="664021"/>
              <a:chOff x="600352" y="1256847"/>
              <a:chExt cx="455832" cy="664021"/>
            </a:xfrm>
          </p:grpSpPr>
          <p:sp>
            <p:nvSpPr>
              <p:cNvPr id="14" name="object 26">
                <a:extLst>
                  <a:ext uri="{FF2B5EF4-FFF2-40B4-BE49-F238E27FC236}">
                    <a16:creationId xmlns:a16="http://schemas.microsoft.com/office/drawing/2014/main" xmlns="" id="{2C900E79-5B5C-4F21-9BDE-4005D2614BA6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7">
                <a:extLst>
                  <a:ext uri="{FF2B5EF4-FFF2-40B4-BE49-F238E27FC236}">
                    <a16:creationId xmlns:a16="http://schemas.microsoft.com/office/drawing/2014/main" xmlns="" id="{76C42DEE-2E9B-C725-C338-64901A773FEA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8">
                <a:extLst>
                  <a:ext uri="{FF2B5EF4-FFF2-40B4-BE49-F238E27FC236}">
                    <a16:creationId xmlns:a16="http://schemas.microsoft.com/office/drawing/2014/main" xmlns="" id="{CA7B0450-6DE6-17B3-EC7D-FB04850F0ED9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9">
                <a:extLst>
                  <a:ext uri="{FF2B5EF4-FFF2-40B4-BE49-F238E27FC236}">
                    <a16:creationId xmlns:a16="http://schemas.microsoft.com/office/drawing/2014/main" xmlns="" id="{814FF1F9-78D7-46B9-258A-3C561FB8A79D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30">
                <a:extLst>
                  <a:ext uri="{FF2B5EF4-FFF2-40B4-BE49-F238E27FC236}">
                    <a16:creationId xmlns:a16="http://schemas.microsoft.com/office/drawing/2014/main" xmlns="" id="{DB6690AC-E23E-EBA7-6C2B-B69428138FF2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xmlns="" id="{5F17E92E-D2DD-1AC0-75F3-9746DDB22F65}"/>
              </a:ext>
            </a:extLst>
          </p:cNvPr>
          <p:cNvGrpSpPr/>
          <p:nvPr/>
        </p:nvGrpSpPr>
        <p:grpSpPr>
          <a:xfrm>
            <a:off x="6511971" y="2678663"/>
            <a:ext cx="3386482" cy="573627"/>
            <a:chOff x="8395217" y="2027491"/>
            <a:chExt cx="3386482" cy="573627"/>
          </a:xfrm>
        </p:grpSpPr>
        <p:sp>
          <p:nvSpPr>
            <p:cNvPr id="20" name="object 7">
              <a:extLst>
                <a:ext uri="{FF2B5EF4-FFF2-40B4-BE49-F238E27FC236}">
                  <a16:creationId xmlns:a16="http://schemas.microsoft.com/office/drawing/2014/main" xmlns="" id="{587D966D-6FD1-AD79-01A9-E16B2BE74B61}"/>
                </a:ext>
              </a:extLst>
            </p:cNvPr>
            <p:cNvSpPr txBox="1"/>
            <p:nvPr/>
          </p:nvSpPr>
          <p:spPr>
            <a:xfrm>
              <a:off x="9232809" y="2067180"/>
              <a:ext cx="2548890" cy="528285"/>
            </a:xfrm>
            <a:prstGeom prst="rect">
              <a:avLst/>
            </a:prstGeom>
          </p:spPr>
          <p:txBody>
            <a:bodyPr vert="horz" wrap="square" lIns="0" tIns="16001" rIns="0" bIns="0" rtlCol="0">
              <a:spAutoFit/>
            </a:bodyPr>
            <a:lstStyle/>
            <a:p>
              <a:pPr marL="245611" indent="-244800">
                <a:lnSpc>
                  <a:spcPct val="125000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de-DE" sz="1400" dirty="0">
                  <a:solidFill>
                    <a:srgbClr val="494948"/>
                  </a:solidFill>
                  <a:latin typeface="Arial"/>
                  <a:cs typeface="Arial"/>
                </a:rPr>
                <a:t>Beratung, Berechnung</a:t>
              </a:r>
            </a:p>
            <a:p>
              <a:pPr marL="245611" indent="-244800">
                <a:lnSpc>
                  <a:spcPct val="125000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de-DE" sz="1400" dirty="0">
                  <a:solidFill>
                    <a:srgbClr val="494948"/>
                  </a:solidFill>
                  <a:latin typeface="Arial"/>
                  <a:cs typeface="Arial"/>
                </a:rPr>
                <a:t>Entwurf</a:t>
              </a: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xmlns="" id="{E06A9320-CA3C-012A-0715-FCAB5057AF83}"/>
                </a:ext>
              </a:extLst>
            </p:cNvPr>
            <p:cNvGrpSpPr/>
            <p:nvPr/>
          </p:nvGrpSpPr>
          <p:grpSpPr>
            <a:xfrm>
              <a:off x="8395217" y="2027491"/>
              <a:ext cx="423582" cy="573627"/>
              <a:chOff x="8823642" y="3430034"/>
              <a:chExt cx="423582" cy="573627"/>
            </a:xfrm>
          </p:grpSpPr>
          <p:sp>
            <p:nvSpPr>
              <p:cNvPr id="22" name="object 31">
                <a:extLst>
                  <a:ext uri="{FF2B5EF4-FFF2-40B4-BE49-F238E27FC236}">
                    <a16:creationId xmlns:a16="http://schemas.microsoft.com/office/drawing/2014/main" xmlns="" id="{0C2A4755-6CF4-3635-B2CD-464D25F94353}"/>
                  </a:ext>
                </a:extLst>
              </p:cNvPr>
              <p:cNvSpPr/>
              <p:nvPr/>
            </p:nvSpPr>
            <p:spPr>
              <a:xfrm>
                <a:off x="8823642" y="3430034"/>
                <a:ext cx="423582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32">
                <a:extLst>
                  <a:ext uri="{FF2B5EF4-FFF2-40B4-BE49-F238E27FC236}">
                    <a16:creationId xmlns:a16="http://schemas.microsoft.com/office/drawing/2014/main" xmlns="" id="{CF84FBEA-9753-A9EC-8A85-708B092D67C9}"/>
                  </a:ext>
                </a:extLst>
              </p:cNvPr>
              <p:cNvSpPr/>
              <p:nvPr/>
            </p:nvSpPr>
            <p:spPr>
              <a:xfrm>
                <a:off x="8860107" y="3518085"/>
                <a:ext cx="35029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33">
                <a:extLst>
                  <a:ext uri="{FF2B5EF4-FFF2-40B4-BE49-F238E27FC236}">
                    <a16:creationId xmlns:a16="http://schemas.microsoft.com/office/drawing/2014/main" xmlns="" id="{DF4009DE-45E9-17E8-F7D6-23CC690C1919}"/>
                  </a:ext>
                </a:extLst>
              </p:cNvPr>
              <p:cNvSpPr/>
              <p:nvPr/>
            </p:nvSpPr>
            <p:spPr>
              <a:xfrm>
                <a:off x="8875934" y="3623482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34">
                <a:extLst>
                  <a:ext uri="{FF2B5EF4-FFF2-40B4-BE49-F238E27FC236}">
                    <a16:creationId xmlns:a16="http://schemas.microsoft.com/office/drawing/2014/main" xmlns="" id="{31067F80-7AD6-D69B-9464-A3F0F3FB0A7C}"/>
                  </a:ext>
                </a:extLst>
              </p:cNvPr>
              <p:cNvSpPr/>
              <p:nvPr/>
            </p:nvSpPr>
            <p:spPr>
              <a:xfrm>
                <a:off x="9161227" y="3623482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35">
                <a:extLst>
                  <a:ext uri="{FF2B5EF4-FFF2-40B4-BE49-F238E27FC236}">
                    <a16:creationId xmlns:a16="http://schemas.microsoft.com/office/drawing/2014/main" xmlns="" id="{B42489CE-7E0B-C798-B353-2EB5F8A57E78}"/>
                  </a:ext>
                </a:extLst>
              </p:cNvPr>
              <p:cNvSpPr/>
              <p:nvPr/>
            </p:nvSpPr>
            <p:spPr>
              <a:xfrm>
                <a:off x="8965975" y="3623482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36">
                <a:extLst>
                  <a:ext uri="{FF2B5EF4-FFF2-40B4-BE49-F238E27FC236}">
                    <a16:creationId xmlns:a16="http://schemas.microsoft.com/office/drawing/2014/main" xmlns="" id="{403086DC-7D37-B703-8155-FF244A8F4EF6}"/>
                  </a:ext>
                </a:extLst>
              </p:cNvPr>
              <p:cNvSpPr/>
              <p:nvPr/>
            </p:nvSpPr>
            <p:spPr>
              <a:xfrm>
                <a:off x="9061974" y="3623482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37">
                <a:extLst>
                  <a:ext uri="{FF2B5EF4-FFF2-40B4-BE49-F238E27FC236}">
                    <a16:creationId xmlns:a16="http://schemas.microsoft.com/office/drawing/2014/main" xmlns="" id="{A5E386CA-3308-90B0-9CA0-2C0DC76589C2}"/>
                  </a:ext>
                </a:extLst>
              </p:cNvPr>
              <p:cNvSpPr/>
              <p:nvPr/>
            </p:nvSpPr>
            <p:spPr>
              <a:xfrm>
                <a:off x="8875934" y="3709660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38">
                <a:extLst>
                  <a:ext uri="{FF2B5EF4-FFF2-40B4-BE49-F238E27FC236}">
                    <a16:creationId xmlns:a16="http://schemas.microsoft.com/office/drawing/2014/main" xmlns="" id="{67F452E5-1FEC-289A-0C9F-0EBCE7386702}"/>
                  </a:ext>
                </a:extLst>
              </p:cNvPr>
              <p:cNvSpPr/>
              <p:nvPr/>
            </p:nvSpPr>
            <p:spPr>
              <a:xfrm>
                <a:off x="9161227" y="3709660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39">
                <a:extLst>
                  <a:ext uri="{FF2B5EF4-FFF2-40B4-BE49-F238E27FC236}">
                    <a16:creationId xmlns:a16="http://schemas.microsoft.com/office/drawing/2014/main" xmlns="" id="{2D5DF1F8-7EE6-E660-CEAB-A1621DBF765B}"/>
                  </a:ext>
                </a:extLst>
              </p:cNvPr>
              <p:cNvSpPr/>
              <p:nvPr/>
            </p:nvSpPr>
            <p:spPr>
              <a:xfrm>
                <a:off x="8965975" y="3709660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40">
                <a:extLst>
                  <a:ext uri="{FF2B5EF4-FFF2-40B4-BE49-F238E27FC236}">
                    <a16:creationId xmlns:a16="http://schemas.microsoft.com/office/drawing/2014/main" xmlns="" id="{5AFB0261-A1A4-ACFE-29D9-AACF181F01FF}"/>
                  </a:ext>
                </a:extLst>
              </p:cNvPr>
              <p:cNvSpPr/>
              <p:nvPr/>
            </p:nvSpPr>
            <p:spPr>
              <a:xfrm>
                <a:off x="9061974" y="3709660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41">
                <a:extLst>
                  <a:ext uri="{FF2B5EF4-FFF2-40B4-BE49-F238E27FC236}">
                    <a16:creationId xmlns:a16="http://schemas.microsoft.com/office/drawing/2014/main" xmlns="" id="{7464E287-540B-24F6-4565-1090D7445719}"/>
                  </a:ext>
                </a:extLst>
              </p:cNvPr>
              <p:cNvSpPr/>
              <p:nvPr/>
            </p:nvSpPr>
            <p:spPr>
              <a:xfrm>
                <a:off x="8875934" y="3795838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42">
                <a:extLst>
                  <a:ext uri="{FF2B5EF4-FFF2-40B4-BE49-F238E27FC236}">
                    <a16:creationId xmlns:a16="http://schemas.microsoft.com/office/drawing/2014/main" xmlns="" id="{16F48FEA-6DAD-584D-0857-6301B3A5A28A}"/>
                  </a:ext>
                </a:extLst>
              </p:cNvPr>
              <p:cNvSpPr/>
              <p:nvPr/>
            </p:nvSpPr>
            <p:spPr>
              <a:xfrm>
                <a:off x="8965975" y="3795838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43">
                <a:extLst>
                  <a:ext uri="{FF2B5EF4-FFF2-40B4-BE49-F238E27FC236}">
                    <a16:creationId xmlns:a16="http://schemas.microsoft.com/office/drawing/2014/main" xmlns="" id="{4EA0D94B-2553-35D3-E7E2-C1986E64D0CD}"/>
                  </a:ext>
                </a:extLst>
              </p:cNvPr>
              <p:cNvSpPr/>
              <p:nvPr/>
            </p:nvSpPr>
            <p:spPr>
              <a:xfrm>
                <a:off x="9061974" y="3795838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44">
                <a:extLst>
                  <a:ext uri="{FF2B5EF4-FFF2-40B4-BE49-F238E27FC236}">
                    <a16:creationId xmlns:a16="http://schemas.microsoft.com/office/drawing/2014/main" xmlns="" id="{E2079E98-94D3-0609-EFA8-8D85E528C23E}"/>
                  </a:ext>
                </a:extLst>
              </p:cNvPr>
              <p:cNvSpPr/>
              <p:nvPr/>
            </p:nvSpPr>
            <p:spPr>
              <a:xfrm>
                <a:off x="8875934" y="3882016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45">
                <a:extLst>
                  <a:ext uri="{FF2B5EF4-FFF2-40B4-BE49-F238E27FC236}">
                    <a16:creationId xmlns:a16="http://schemas.microsoft.com/office/drawing/2014/main" xmlns="" id="{912AE42D-E12E-832A-6F17-F33D7EFBB94F}"/>
                  </a:ext>
                </a:extLst>
              </p:cNvPr>
              <p:cNvSpPr/>
              <p:nvPr/>
            </p:nvSpPr>
            <p:spPr>
              <a:xfrm>
                <a:off x="9185048" y="379583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46">
                <a:extLst>
                  <a:ext uri="{FF2B5EF4-FFF2-40B4-BE49-F238E27FC236}">
                    <a16:creationId xmlns:a16="http://schemas.microsoft.com/office/drawing/2014/main" xmlns="" id="{3E8157F3-81A5-1E33-2CED-652B03F5D3B4}"/>
                  </a:ext>
                </a:extLst>
              </p:cNvPr>
              <p:cNvSpPr/>
              <p:nvPr/>
            </p:nvSpPr>
            <p:spPr>
              <a:xfrm>
                <a:off x="8965975" y="3882016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47">
                <a:extLst>
                  <a:ext uri="{FF2B5EF4-FFF2-40B4-BE49-F238E27FC236}">
                    <a16:creationId xmlns:a16="http://schemas.microsoft.com/office/drawing/2014/main" xmlns="" id="{04485294-917F-C958-8F83-ED13555CD382}"/>
                  </a:ext>
                </a:extLst>
              </p:cNvPr>
              <p:cNvSpPr/>
              <p:nvPr/>
            </p:nvSpPr>
            <p:spPr>
              <a:xfrm>
                <a:off x="9061974" y="3882016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xmlns="" id="{F0198741-A30D-7F36-2689-DB7A3E6C21B8}"/>
              </a:ext>
            </a:extLst>
          </p:cNvPr>
          <p:cNvGrpSpPr/>
          <p:nvPr/>
        </p:nvGrpSpPr>
        <p:grpSpPr>
          <a:xfrm>
            <a:off x="4347933" y="4693049"/>
            <a:ext cx="3767707" cy="1053964"/>
            <a:chOff x="8260952" y="4053428"/>
            <a:chExt cx="3767707" cy="1053964"/>
          </a:xfrm>
        </p:grpSpPr>
        <p:sp>
          <p:nvSpPr>
            <p:cNvPr id="66" name="object 8">
              <a:extLst>
                <a:ext uri="{FF2B5EF4-FFF2-40B4-BE49-F238E27FC236}">
                  <a16:creationId xmlns:a16="http://schemas.microsoft.com/office/drawing/2014/main" xmlns="" id="{47D5291E-7B84-85E5-91D4-8ECC0C7C47CC}"/>
                </a:ext>
              </a:extLst>
            </p:cNvPr>
            <p:cNvSpPr txBox="1"/>
            <p:nvPr/>
          </p:nvSpPr>
          <p:spPr>
            <a:xfrm>
              <a:off x="9232808" y="4229826"/>
              <a:ext cx="2795851" cy="877566"/>
            </a:xfrm>
            <a:prstGeom prst="rect">
              <a:avLst/>
            </a:prstGeom>
          </p:spPr>
          <p:txBody>
            <a:bodyPr vert="horz" wrap="square" lIns="0" tIns="95204" rIns="0" bIns="0" rtlCol="0">
              <a:spAutoFit/>
            </a:bodyPr>
            <a:lstStyle/>
            <a:p>
              <a:pPr marL="245611" marR="1015246" indent="-245611">
                <a:lnSpc>
                  <a:spcPct val="125000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en-US" sz="1400" dirty="0" err="1">
                  <a:solidFill>
                    <a:srgbClr val="494948"/>
                  </a:solidFill>
                  <a:latin typeface="Arial"/>
                  <a:cs typeface="Arial"/>
                </a:rPr>
                <a:t>Berechnungs</a:t>
              </a:r>
              <a:r>
                <a:rPr lang="en-US" sz="1400" dirty="0">
                  <a:solidFill>
                    <a:srgbClr val="494948"/>
                  </a:solidFill>
                  <a:latin typeface="Arial"/>
                  <a:cs typeface="Arial"/>
                </a:rPr>
                <a:t>-Tools</a:t>
              </a:r>
            </a:p>
            <a:p>
              <a:pPr marL="245611" marR="1015246" indent="-245611">
                <a:lnSpc>
                  <a:spcPct val="125000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en-US" sz="1400" dirty="0">
                  <a:solidFill>
                    <a:srgbClr val="494948"/>
                  </a:solidFill>
                  <a:latin typeface="Arial"/>
                  <a:cs typeface="Arial"/>
                </a:rPr>
                <a:t>Online-Lager</a:t>
              </a:r>
            </a:p>
            <a:p>
              <a:pPr marL="245611" marR="1015246" indent="-245611">
                <a:lnSpc>
                  <a:spcPct val="125000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en-US" sz="1400" dirty="0">
                  <a:solidFill>
                    <a:srgbClr val="494948"/>
                  </a:solidFill>
                  <a:latin typeface="Arial"/>
                  <a:cs typeface="Arial"/>
                </a:rPr>
                <a:t>Online-</a:t>
              </a:r>
              <a:r>
                <a:rPr lang="en-US" sz="1400" dirty="0" err="1">
                  <a:solidFill>
                    <a:srgbClr val="494948"/>
                  </a:solidFill>
                  <a:latin typeface="Arial"/>
                  <a:cs typeface="Arial"/>
                </a:rPr>
                <a:t>Geschäft</a:t>
              </a:r>
              <a:endParaRPr lang="en-US" sz="1400" dirty="0">
                <a:solidFill>
                  <a:srgbClr val="494948"/>
                </a:solidFill>
                <a:latin typeface="Arial"/>
                <a:cs typeface="Arial"/>
              </a:endParaRPr>
            </a:p>
          </p:txBody>
        </p:sp>
        <p:pic>
          <p:nvPicPr>
            <p:cNvPr id="67" name="Grafik 66" descr="Computer mit einfarbiger Füllung">
              <a:extLst>
                <a:ext uri="{FF2B5EF4-FFF2-40B4-BE49-F238E27FC236}">
                  <a16:creationId xmlns:a16="http://schemas.microsoft.com/office/drawing/2014/main" xmlns="" id="{F5E7237F-ACD6-04A9-6879-A70D5DB7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260952" y="4053428"/>
              <a:ext cx="692112" cy="692112"/>
            </a:xfrm>
            <a:prstGeom prst="rect">
              <a:avLst/>
            </a:prstGeom>
          </p:spPr>
        </p:pic>
      </p:grpSp>
      <p:sp>
        <p:nvSpPr>
          <p:cNvPr id="2" name="Parallelogramm 1">
            <a:extLst>
              <a:ext uri="{FF2B5EF4-FFF2-40B4-BE49-F238E27FC236}">
                <a16:creationId xmlns:a16="http://schemas.microsoft.com/office/drawing/2014/main" xmlns="" id="{FA473B22-15C8-B2EF-246F-DF59C60E8429}"/>
              </a:ext>
            </a:extLst>
          </p:cNvPr>
          <p:cNvSpPr/>
          <p:nvPr/>
        </p:nvSpPr>
        <p:spPr>
          <a:xfrm>
            <a:off x="1785050" y="1986173"/>
            <a:ext cx="4116439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200" b="1" dirty="0">
                <a:solidFill>
                  <a:srgbClr val="FFFFFF"/>
                </a:solidFill>
                <a:latin typeface="Arial"/>
                <a:cs typeface="Arial"/>
              </a:rPr>
              <a:t>POLYMERPRÜFUNG, ENTWICKLUNG, SCHADENSANALYSE</a:t>
            </a:r>
            <a:endParaRPr lang="de-DE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xmlns="" id="{756CD5D1-6D75-458A-467D-49B591E08EB0}"/>
              </a:ext>
            </a:extLst>
          </p:cNvPr>
          <p:cNvSpPr/>
          <p:nvPr/>
        </p:nvSpPr>
        <p:spPr>
          <a:xfrm>
            <a:off x="6290511" y="1986173"/>
            <a:ext cx="4116439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200" b="1" dirty="0">
                <a:solidFill>
                  <a:srgbClr val="FFFFFF"/>
                </a:solidFill>
                <a:latin typeface="Arial"/>
                <a:cs typeface="Arial"/>
              </a:rPr>
              <a:t>KONSTRUKTION VON KUNSTSTOFFTEILEN</a:t>
            </a:r>
          </a:p>
        </p:txBody>
      </p:sp>
      <p:sp>
        <p:nvSpPr>
          <p:cNvPr id="4" name="Parallelogramm 3">
            <a:extLst>
              <a:ext uri="{FF2B5EF4-FFF2-40B4-BE49-F238E27FC236}">
                <a16:creationId xmlns:a16="http://schemas.microsoft.com/office/drawing/2014/main" xmlns="" id="{D1395002-6D5B-80A5-ACF4-43796F0DCB6C}"/>
              </a:ext>
            </a:extLst>
          </p:cNvPr>
          <p:cNvSpPr/>
          <p:nvPr/>
        </p:nvSpPr>
        <p:spPr>
          <a:xfrm>
            <a:off x="4037780" y="4049434"/>
            <a:ext cx="4116439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400" b="1" dirty="0">
                <a:solidFill>
                  <a:srgbClr val="FFFFFF"/>
                </a:solidFill>
                <a:latin typeface="Arial"/>
                <a:cs typeface="Arial"/>
              </a:rPr>
              <a:t>ONLINE SERVICE</a:t>
            </a:r>
          </a:p>
        </p:txBody>
      </p:sp>
    </p:spTree>
    <p:extLst>
      <p:ext uri="{BB962C8B-B14F-4D97-AF65-F5344CB8AC3E}">
        <p14:creationId xmlns:p14="http://schemas.microsoft.com/office/powerpoint/2010/main" val="621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8"/>
          <p:cNvSpPr txBox="1"/>
          <p:nvPr/>
        </p:nvSpPr>
        <p:spPr>
          <a:xfrm>
            <a:off x="1295400" y="2530173"/>
            <a:ext cx="4021555" cy="938262"/>
          </a:xfrm>
          <a:prstGeom prst="rect">
            <a:avLst/>
          </a:prstGeom>
        </p:spPr>
        <p:txBody>
          <a:bodyPr vert="horz" wrap="square" lIns="0" tIns="100005" rIns="0" bIns="0" rtlCol="0">
            <a:spAutoFit/>
          </a:bodyPr>
          <a:lstStyle/>
          <a:p>
            <a:pPr marL="957780" lvl="1" indent="-285750">
              <a:lnSpc>
                <a:spcPct val="125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500" spc="6" dirty="0">
                <a:solidFill>
                  <a:srgbClr val="494948"/>
                </a:solidFill>
                <a:latin typeface="Arial"/>
                <a:cs typeface="Arial"/>
              </a:rPr>
              <a:t>persönliche Beratung vor Ort</a:t>
            </a:r>
          </a:p>
          <a:p>
            <a:pPr marL="957780" lvl="1" indent="-285750">
              <a:lnSpc>
                <a:spcPct val="125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500" spc="6" dirty="0">
                <a:solidFill>
                  <a:srgbClr val="494948"/>
                </a:solidFill>
                <a:latin typeface="Arial"/>
                <a:cs typeface="Arial"/>
              </a:rPr>
              <a:t>telefonische Betreuung</a:t>
            </a:r>
          </a:p>
          <a:p>
            <a:pPr marL="957780" lvl="1" indent="-285750">
              <a:lnSpc>
                <a:spcPct val="125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500" spc="6" dirty="0">
                <a:solidFill>
                  <a:srgbClr val="494948"/>
                </a:solidFill>
                <a:latin typeface="Arial"/>
                <a:cs typeface="Arial"/>
              </a:rPr>
              <a:t>Analyse durch Fragebögen</a:t>
            </a:r>
            <a:endParaRPr lang="de-DE" sz="1500" spc="-19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xmlns="" id="{D7DF0C27-F70F-9B42-D257-435E33C07E1B}"/>
              </a:ext>
            </a:extLst>
          </p:cNvPr>
          <p:cNvSpPr txBox="1"/>
          <p:nvPr/>
        </p:nvSpPr>
        <p:spPr>
          <a:xfrm>
            <a:off x="6631765" y="2586006"/>
            <a:ext cx="5383181" cy="2494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754" lvl="1" indent="-285750">
              <a:lnSpc>
                <a:spcPct val="125000"/>
              </a:lnSpc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Beratung zu Werkstoffen</a:t>
            </a:r>
          </a:p>
          <a:p>
            <a:pPr marL="838954" lvl="2" indent="-285750">
              <a:lnSpc>
                <a:spcPct val="125000"/>
              </a:lnSpc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Kunststoffe und Hochleistungskunststoffe</a:t>
            </a:r>
          </a:p>
          <a:p>
            <a:pPr marL="381754" lvl="1" indent="-285750">
              <a:lnSpc>
                <a:spcPct val="125000"/>
              </a:lnSpc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Bauteil-Beratung</a:t>
            </a:r>
          </a:p>
          <a:p>
            <a:pPr marL="838954" lvl="2" indent="-285750">
              <a:lnSpc>
                <a:spcPct val="125000"/>
              </a:lnSpc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Gleitlager, auch hydrodynamisch</a:t>
            </a:r>
          </a:p>
          <a:p>
            <a:pPr marL="838954" lvl="2" indent="-285750">
              <a:lnSpc>
                <a:spcPct val="125000"/>
              </a:lnSpc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Spindelmuttern</a:t>
            </a:r>
          </a:p>
          <a:p>
            <a:pPr marL="838954" lvl="2" indent="-285750">
              <a:lnSpc>
                <a:spcPct val="125000"/>
              </a:lnSpc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Laufrollen</a:t>
            </a:r>
          </a:p>
          <a:p>
            <a:pPr marL="838954" lvl="2" indent="-285750">
              <a:lnSpc>
                <a:spcPct val="125000"/>
              </a:lnSpc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Zahnräder</a:t>
            </a:r>
          </a:p>
          <a:p>
            <a:pPr marL="838954" lvl="2" indent="-285750">
              <a:lnSpc>
                <a:spcPct val="125000"/>
              </a:lnSpc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Gleit- und Verschleißelemente</a:t>
            </a:r>
            <a:endParaRPr lang="de-DE" sz="1600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xmlns="" id="{64B05452-E263-C652-BB3F-055F80BA3063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36" name="Parallelogramm 35">
              <a:extLst>
                <a:ext uri="{FF2B5EF4-FFF2-40B4-BE49-F238E27FC236}">
                  <a16:creationId xmlns:a16="http://schemas.microsoft.com/office/drawing/2014/main" xmlns="" id="{CDB2B31F-66BC-ED4D-2156-278B7E215CC3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Beratung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xmlns="" id="{0CEF557B-0BA3-4B75-355D-B8413566FB6A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38" name="object 31">
                <a:extLst>
                  <a:ext uri="{FF2B5EF4-FFF2-40B4-BE49-F238E27FC236}">
                    <a16:creationId xmlns:a16="http://schemas.microsoft.com/office/drawing/2014/main" xmlns="" id="{41D429DC-5F01-12D7-6F0C-29E96B4147CA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2">
                <a:extLst>
                  <a:ext uri="{FF2B5EF4-FFF2-40B4-BE49-F238E27FC236}">
                    <a16:creationId xmlns:a16="http://schemas.microsoft.com/office/drawing/2014/main" xmlns="" id="{AFCC5A39-3F82-7235-3607-B25935CC6A13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3">
                <a:extLst>
                  <a:ext uri="{FF2B5EF4-FFF2-40B4-BE49-F238E27FC236}">
                    <a16:creationId xmlns:a16="http://schemas.microsoft.com/office/drawing/2014/main" xmlns="" id="{C1C43D51-FFDA-59FC-43F8-1B766F7B4EEC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4">
                <a:extLst>
                  <a:ext uri="{FF2B5EF4-FFF2-40B4-BE49-F238E27FC236}">
                    <a16:creationId xmlns:a16="http://schemas.microsoft.com/office/drawing/2014/main" xmlns="" id="{C62FFC09-CBAD-AA95-8FE7-B7207F1F040B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5">
                <a:extLst>
                  <a:ext uri="{FF2B5EF4-FFF2-40B4-BE49-F238E27FC236}">
                    <a16:creationId xmlns:a16="http://schemas.microsoft.com/office/drawing/2014/main" xmlns="" id="{EA975D5E-68CA-4CF4-6CF5-32A3E094248B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6">
                <a:extLst>
                  <a:ext uri="{FF2B5EF4-FFF2-40B4-BE49-F238E27FC236}">
                    <a16:creationId xmlns:a16="http://schemas.microsoft.com/office/drawing/2014/main" xmlns="" id="{5299FC75-B606-2222-CDE9-77E716A24F71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37">
                <a:extLst>
                  <a:ext uri="{FF2B5EF4-FFF2-40B4-BE49-F238E27FC236}">
                    <a16:creationId xmlns:a16="http://schemas.microsoft.com/office/drawing/2014/main" xmlns="" id="{EC4C7065-87EB-3AD8-0435-DB32A612F2D7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8">
                <a:extLst>
                  <a:ext uri="{FF2B5EF4-FFF2-40B4-BE49-F238E27FC236}">
                    <a16:creationId xmlns:a16="http://schemas.microsoft.com/office/drawing/2014/main" xmlns="" id="{26A3C445-6FF9-8F99-AB98-AD4593D5235B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39">
                <a:extLst>
                  <a:ext uri="{FF2B5EF4-FFF2-40B4-BE49-F238E27FC236}">
                    <a16:creationId xmlns:a16="http://schemas.microsoft.com/office/drawing/2014/main" xmlns="" id="{C22A7707-E76C-CBA3-2BB9-A02619A4F939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0">
                <a:extLst>
                  <a:ext uri="{FF2B5EF4-FFF2-40B4-BE49-F238E27FC236}">
                    <a16:creationId xmlns:a16="http://schemas.microsoft.com/office/drawing/2014/main" xmlns="" id="{142471E1-CB21-16B5-4C27-EF6D0E00B2A6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1">
                <a:extLst>
                  <a:ext uri="{FF2B5EF4-FFF2-40B4-BE49-F238E27FC236}">
                    <a16:creationId xmlns:a16="http://schemas.microsoft.com/office/drawing/2014/main" xmlns="" id="{071E46D6-A03E-D464-B4C3-499D621A117C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2">
                <a:extLst>
                  <a:ext uri="{FF2B5EF4-FFF2-40B4-BE49-F238E27FC236}">
                    <a16:creationId xmlns:a16="http://schemas.microsoft.com/office/drawing/2014/main" xmlns="" id="{24C80668-C2BF-FB93-A46A-3539FCFE744B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3">
                <a:extLst>
                  <a:ext uri="{FF2B5EF4-FFF2-40B4-BE49-F238E27FC236}">
                    <a16:creationId xmlns:a16="http://schemas.microsoft.com/office/drawing/2014/main" xmlns="" id="{72D8886C-1E3B-7A2B-9817-60D9AF850A56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4">
                <a:extLst>
                  <a:ext uri="{FF2B5EF4-FFF2-40B4-BE49-F238E27FC236}">
                    <a16:creationId xmlns:a16="http://schemas.microsoft.com/office/drawing/2014/main" xmlns="" id="{5C1EA41F-A725-5FA0-2443-CDB0F8ED690E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5">
                <a:extLst>
                  <a:ext uri="{FF2B5EF4-FFF2-40B4-BE49-F238E27FC236}">
                    <a16:creationId xmlns:a16="http://schemas.microsoft.com/office/drawing/2014/main" xmlns="" id="{546F4738-DFC5-AF41-DB32-A195EE0C9AEE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46">
                <a:extLst>
                  <a:ext uri="{FF2B5EF4-FFF2-40B4-BE49-F238E27FC236}">
                    <a16:creationId xmlns:a16="http://schemas.microsoft.com/office/drawing/2014/main" xmlns="" id="{10E5580F-6208-9B06-9027-0FB683551C84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47">
                <a:extLst>
                  <a:ext uri="{FF2B5EF4-FFF2-40B4-BE49-F238E27FC236}">
                    <a16:creationId xmlns:a16="http://schemas.microsoft.com/office/drawing/2014/main" xmlns="" id="{1A6971D8-8578-9761-EAAC-6C5FC2D9D1DF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xmlns="" id="{0701F076-5C95-469C-34B5-76AEBF36BB04}"/>
              </a:ext>
            </a:extLst>
          </p:cNvPr>
          <p:cNvSpPr txBox="1"/>
          <p:nvPr/>
        </p:nvSpPr>
        <p:spPr>
          <a:xfrm>
            <a:off x="5142245" y="1055412"/>
            <a:ext cx="190751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</a:t>
            </a:r>
          </a:p>
        </p:txBody>
      </p:sp>
      <p:sp>
        <p:nvSpPr>
          <p:cNvPr id="2" name="Parallelogramm 1">
            <a:extLst>
              <a:ext uri="{FF2B5EF4-FFF2-40B4-BE49-F238E27FC236}">
                <a16:creationId xmlns:a16="http://schemas.microsoft.com/office/drawing/2014/main" xmlns="" id="{B285198C-7186-9043-84F2-FB39C4A2290A}"/>
              </a:ext>
            </a:extLst>
          </p:cNvPr>
          <p:cNvSpPr/>
          <p:nvPr/>
        </p:nvSpPr>
        <p:spPr>
          <a:xfrm>
            <a:off x="1743402" y="1994680"/>
            <a:ext cx="3886374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UNTERSTÜTZUNG BEI DER PROBLEMANALYSE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xmlns="" id="{5BCBA45C-5363-3DE2-23D5-E99FF7190A2F}"/>
              </a:ext>
            </a:extLst>
          </p:cNvPr>
          <p:cNvSpPr/>
          <p:nvPr/>
        </p:nvSpPr>
        <p:spPr>
          <a:xfrm>
            <a:off x="6562224" y="1994680"/>
            <a:ext cx="3886374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KERNBEREICHE</a:t>
            </a:r>
          </a:p>
        </p:txBody>
      </p:sp>
    </p:spTree>
    <p:extLst>
      <p:ext uri="{BB962C8B-B14F-4D97-AF65-F5344CB8AC3E}">
        <p14:creationId xmlns:p14="http://schemas.microsoft.com/office/powerpoint/2010/main" val="4000486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45072" y="1925272"/>
            <a:ext cx="4617720" cy="642093"/>
          </a:xfrm>
          <a:prstGeom prst="rect">
            <a:avLst/>
          </a:prstGeom>
        </p:spPr>
        <p:txBody>
          <a:bodyPr vert="horz" wrap="square" lIns="0" tIns="72003" rIns="0" bIns="0" rtlCol="0">
            <a:spAutoFit/>
          </a:bodyPr>
          <a:lstStyle/>
          <a:p>
            <a:pPr algn="ctr">
              <a:spcBef>
                <a:spcPts val="567"/>
              </a:spcBef>
            </a:pPr>
            <a:r>
              <a:rPr lang="de-DE" sz="1600" b="1" spc="6" dirty="0">
                <a:solidFill>
                  <a:srgbClr val="494948"/>
                </a:solidFill>
                <a:latin typeface="Arial"/>
                <a:cs typeface="Arial"/>
              </a:rPr>
              <a:t>per Telefon</a:t>
            </a:r>
          </a:p>
          <a:p>
            <a:pPr algn="ctr">
              <a:spcBef>
                <a:spcPts val="567"/>
              </a:spcBef>
            </a:pPr>
            <a:r>
              <a:rPr lang="de-DE" sz="1600" spc="6" dirty="0">
                <a:solidFill>
                  <a:srgbClr val="494948"/>
                </a:solidFill>
                <a:latin typeface="Arial"/>
                <a:cs typeface="Arial"/>
              </a:rPr>
              <a:t>Erreichbar während unserer Geschäftszeiten</a:t>
            </a:r>
            <a:endParaRPr lang="en-US" sz="1600" spc="19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4606" y="3677208"/>
            <a:ext cx="2987040" cy="642093"/>
          </a:xfrm>
          <a:prstGeom prst="rect">
            <a:avLst/>
          </a:prstGeom>
        </p:spPr>
        <p:txBody>
          <a:bodyPr vert="horz" wrap="square" lIns="0" tIns="72003" rIns="0" bIns="0" rtlCol="0">
            <a:spAutoFit/>
          </a:bodyPr>
          <a:lstStyle/>
          <a:p>
            <a:pPr algn="ctr">
              <a:spcBef>
                <a:spcPts val="567"/>
              </a:spcBef>
            </a:pPr>
            <a:r>
              <a:rPr lang="de-DE" sz="1600" b="1" spc="19" dirty="0">
                <a:solidFill>
                  <a:srgbClr val="494948"/>
                </a:solidFill>
                <a:latin typeface="Arial"/>
                <a:cs typeface="Arial"/>
              </a:rPr>
              <a:t>Persönlich</a:t>
            </a:r>
          </a:p>
          <a:p>
            <a:pPr algn="ctr">
              <a:spcBef>
                <a:spcPts val="567"/>
              </a:spcBef>
            </a:pPr>
            <a:r>
              <a:rPr lang="de-DE" sz="1600" spc="19" dirty="0">
                <a:solidFill>
                  <a:srgbClr val="494948"/>
                </a:solidFill>
                <a:latin typeface="Arial"/>
                <a:cs typeface="Arial"/>
              </a:rPr>
              <a:t>Wir beraten Sie gerne vor Ort.</a:t>
            </a:r>
            <a:endParaRPr lang="en-US" sz="1600" spc="19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1638" y="1951202"/>
            <a:ext cx="4643718" cy="888314"/>
          </a:xfrm>
          <a:prstGeom prst="rect">
            <a:avLst/>
          </a:prstGeom>
        </p:spPr>
        <p:txBody>
          <a:bodyPr vert="horz" wrap="square" lIns="0" tIns="72003" rIns="0" bIns="0" rtlCol="0">
            <a:spAutoFit/>
          </a:bodyPr>
          <a:lstStyle/>
          <a:p>
            <a:pPr algn="ctr">
              <a:spcBef>
                <a:spcPts val="567"/>
              </a:spcBef>
            </a:pPr>
            <a:r>
              <a:rPr lang="de-DE" sz="1600" b="1" spc="19" dirty="0">
                <a:solidFill>
                  <a:srgbClr val="494948"/>
                </a:solidFill>
                <a:latin typeface="Arial"/>
                <a:cs typeface="Arial"/>
              </a:rPr>
              <a:t>In schriftlicher Form</a:t>
            </a:r>
          </a:p>
          <a:p>
            <a:pPr algn="ctr">
              <a:spcBef>
                <a:spcPts val="567"/>
              </a:spcBef>
            </a:pPr>
            <a:r>
              <a:rPr lang="de-DE" sz="1600" spc="19" dirty="0">
                <a:solidFill>
                  <a:srgbClr val="494948"/>
                </a:solidFill>
                <a:latin typeface="Arial"/>
                <a:cs typeface="Arial"/>
              </a:rPr>
              <a:t>Wir werden Ihren Antrag so schnell wie möglich bearbeiten.</a:t>
            </a:r>
            <a:endParaRPr lang="en-US" sz="1600" spc="19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21489" y="3192621"/>
            <a:ext cx="602428" cy="508479"/>
          </a:xfrm>
          <a:custGeom>
            <a:avLst/>
            <a:gdLst/>
            <a:ahLst/>
            <a:cxnLst/>
            <a:rect l="l" t="t" r="r" b="b"/>
            <a:pathLst>
              <a:path w="426719" h="386079">
                <a:moveTo>
                  <a:pt x="213296" y="0"/>
                </a:moveTo>
                <a:lnTo>
                  <a:pt x="156596" y="4909"/>
                </a:lnTo>
                <a:lnTo>
                  <a:pt x="105645" y="18764"/>
                </a:lnTo>
                <a:lnTo>
                  <a:pt x="62476" y="40255"/>
                </a:lnTo>
                <a:lnTo>
                  <a:pt x="29122" y="68073"/>
                </a:lnTo>
                <a:lnTo>
                  <a:pt x="7619" y="100909"/>
                </a:lnTo>
                <a:lnTo>
                  <a:pt x="0" y="137452"/>
                </a:lnTo>
                <a:lnTo>
                  <a:pt x="7619" y="173995"/>
                </a:lnTo>
                <a:lnTo>
                  <a:pt x="29122" y="206833"/>
                </a:lnTo>
                <a:lnTo>
                  <a:pt x="62476" y="234654"/>
                </a:lnTo>
                <a:lnTo>
                  <a:pt x="105645" y="256149"/>
                </a:lnTo>
                <a:lnTo>
                  <a:pt x="156596" y="270006"/>
                </a:lnTo>
                <a:lnTo>
                  <a:pt x="213296" y="274916"/>
                </a:lnTo>
                <a:lnTo>
                  <a:pt x="229263" y="292525"/>
                </a:lnTo>
                <a:lnTo>
                  <a:pt x="271737" y="369337"/>
                </a:lnTo>
                <a:lnTo>
                  <a:pt x="287197" y="385838"/>
                </a:lnTo>
                <a:lnTo>
                  <a:pt x="292118" y="366783"/>
                </a:lnTo>
                <a:lnTo>
                  <a:pt x="291869" y="326272"/>
                </a:lnTo>
                <a:lnTo>
                  <a:pt x="291457" y="285519"/>
                </a:lnTo>
                <a:lnTo>
                  <a:pt x="295884" y="265734"/>
                </a:lnTo>
                <a:lnTo>
                  <a:pt x="349288" y="245204"/>
                </a:lnTo>
                <a:lnTo>
                  <a:pt x="390550" y="215585"/>
                </a:lnTo>
                <a:lnTo>
                  <a:pt x="417153" y="178970"/>
                </a:lnTo>
                <a:lnTo>
                  <a:pt x="426580" y="137452"/>
                </a:lnTo>
                <a:lnTo>
                  <a:pt x="418961" y="100909"/>
                </a:lnTo>
                <a:lnTo>
                  <a:pt x="397460" y="68073"/>
                </a:lnTo>
                <a:lnTo>
                  <a:pt x="364110" y="40255"/>
                </a:lnTo>
                <a:lnTo>
                  <a:pt x="320944" y="18764"/>
                </a:lnTo>
                <a:lnTo>
                  <a:pt x="269995" y="4909"/>
                </a:lnTo>
                <a:lnTo>
                  <a:pt x="213296" y="0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1568" y="3102232"/>
            <a:ext cx="602428" cy="559495"/>
          </a:xfrm>
          <a:custGeom>
            <a:avLst/>
            <a:gdLst/>
            <a:ahLst/>
            <a:cxnLst/>
            <a:rect l="l" t="t" r="r" b="b"/>
            <a:pathLst>
              <a:path w="426719" h="424814">
                <a:moveTo>
                  <a:pt x="213283" y="0"/>
                </a:moveTo>
                <a:lnTo>
                  <a:pt x="156584" y="5405"/>
                </a:lnTo>
                <a:lnTo>
                  <a:pt x="105635" y="20661"/>
                </a:lnTo>
                <a:lnTo>
                  <a:pt x="62469" y="44323"/>
                </a:lnTo>
                <a:lnTo>
                  <a:pt x="29119" y="74948"/>
                </a:lnTo>
                <a:lnTo>
                  <a:pt x="7618" y="111095"/>
                </a:lnTo>
                <a:lnTo>
                  <a:pt x="0" y="151320"/>
                </a:lnTo>
                <a:lnTo>
                  <a:pt x="9426" y="197025"/>
                </a:lnTo>
                <a:lnTo>
                  <a:pt x="36029" y="237334"/>
                </a:lnTo>
                <a:lnTo>
                  <a:pt x="77291" y="269942"/>
                </a:lnTo>
                <a:lnTo>
                  <a:pt x="130695" y="292544"/>
                </a:lnTo>
                <a:lnTo>
                  <a:pt x="135123" y="314314"/>
                </a:lnTo>
                <a:lnTo>
                  <a:pt x="134710" y="359176"/>
                </a:lnTo>
                <a:lnTo>
                  <a:pt x="134462" y="403774"/>
                </a:lnTo>
                <a:lnTo>
                  <a:pt x="139382" y="424751"/>
                </a:lnTo>
                <a:lnTo>
                  <a:pt x="154842" y="406582"/>
                </a:lnTo>
                <a:lnTo>
                  <a:pt x="197316" y="322024"/>
                </a:lnTo>
                <a:lnTo>
                  <a:pt x="213283" y="302641"/>
                </a:lnTo>
                <a:lnTo>
                  <a:pt x="269983" y="297236"/>
                </a:lnTo>
                <a:lnTo>
                  <a:pt x="320935" y="281982"/>
                </a:lnTo>
                <a:lnTo>
                  <a:pt x="364104" y="258322"/>
                </a:lnTo>
                <a:lnTo>
                  <a:pt x="397457" y="227697"/>
                </a:lnTo>
                <a:lnTo>
                  <a:pt x="418960" y="191549"/>
                </a:lnTo>
                <a:lnTo>
                  <a:pt x="426580" y="151320"/>
                </a:lnTo>
                <a:lnTo>
                  <a:pt x="418960" y="111095"/>
                </a:lnTo>
                <a:lnTo>
                  <a:pt x="397457" y="74948"/>
                </a:lnTo>
                <a:lnTo>
                  <a:pt x="364104" y="44323"/>
                </a:lnTo>
                <a:lnTo>
                  <a:pt x="320935" y="20661"/>
                </a:lnTo>
                <a:lnTo>
                  <a:pt x="269983" y="5405"/>
                </a:lnTo>
                <a:lnTo>
                  <a:pt x="213283" y="0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41568" y="3052053"/>
            <a:ext cx="602428" cy="449364"/>
          </a:xfrm>
          <a:custGeom>
            <a:avLst/>
            <a:gdLst/>
            <a:ahLst/>
            <a:cxnLst/>
            <a:rect l="l" t="t" r="r" b="b"/>
            <a:pathLst>
              <a:path w="426719" h="424814">
                <a:moveTo>
                  <a:pt x="213283" y="302641"/>
                </a:moveTo>
                <a:lnTo>
                  <a:pt x="269983" y="297236"/>
                </a:lnTo>
                <a:lnTo>
                  <a:pt x="320935" y="281982"/>
                </a:lnTo>
                <a:lnTo>
                  <a:pt x="364104" y="258322"/>
                </a:lnTo>
                <a:lnTo>
                  <a:pt x="397457" y="227697"/>
                </a:lnTo>
                <a:lnTo>
                  <a:pt x="418960" y="191549"/>
                </a:lnTo>
                <a:lnTo>
                  <a:pt x="426580" y="151320"/>
                </a:lnTo>
                <a:lnTo>
                  <a:pt x="418960" y="111095"/>
                </a:lnTo>
                <a:lnTo>
                  <a:pt x="397457" y="74948"/>
                </a:lnTo>
                <a:lnTo>
                  <a:pt x="364104" y="44323"/>
                </a:lnTo>
                <a:lnTo>
                  <a:pt x="320935" y="20661"/>
                </a:lnTo>
                <a:lnTo>
                  <a:pt x="269983" y="5405"/>
                </a:lnTo>
                <a:lnTo>
                  <a:pt x="213283" y="0"/>
                </a:lnTo>
                <a:lnTo>
                  <a:pt x="156584" y="5405"/>
                </a:lnTo>
                <a:lnTo>
                  <a:pt x="105635" y="20661"/>
                </a:lnTo>
                <a:lnTo>
                  <a:pt x="62469" y="44323"/>
                </a:lnTo>
                <a:lnTo>
                  <a:pt x="29119" y="74948"/>
                </a:lnTo>
                <a:lnTo>
                  <a:pt x="7618" y="111095"/>
                </a:lnTo>
                <a:lnTo>
                  <a:pt x="0" y="151320"/>
                </a:lnTo>
                <a:lnTo>
                  <a:pt x="9426" y="197025"/>
                </a:lnTo>
                <a:lnTo>
                  <a:pt x="36029" y="237334"/>
                </a:lnTo>
                <a:lnTo>
                  <a:pt x="77291" y="269942"/>
                </a:lnTo>
                <a:lnTo>
                  <a:pt x="130695" y="292544"/>
                </a:lnTo>
                <a:lnTo>
                  <a:pt x="135123" y="314314"/>
                </a:lnTo>
                <a:lnTo>
                  <a:pt x="134710" y="359176"/>
                </a:lnTo>
                <a:lnTo>
                  <a:pt x="134462" y="403774"/>
                </a:lnTo>
                <a:lnTo>
                  <a:pt x="139382" y="424751"/>
                </a:lnTo>
                <a:lnTo>
                  <a:pt x="154842" y="406582"/>
                </a:lnTo>
                <a:lnTo>
                  <a:pt x="175995" y="364505"/>
                </a:lnTo>
                <a:lnTo>
                  <a:pt x="197316" y="322024"/>
                </a:lnTo>
                <a:lnTo>
                  <a:pt x="213283" y="302641"/>
                </a:lnTo>
                <a:close/>
              </a:path>
            </a:pathLst>
          </a:custGeom>
          <a:ln w="162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53167" y="1487188"/>
            <a:ext cx="781722" cy="419137"/>
          </a:xfrm>
          <a:custGeom>
            <a:avLst/>
            <a:gdLst/>
            <a:ahLst/>
            <a:cxnLst/>
            <a:rect l="l" t="t" r="r" b="b"/>
            <a:pathLst>
              <a:path w="553720" h="396239">
                <a:moveTo>
                  <a:pt x="0" y="395668"/>
                </a:moveTo>
                <a:lnTo>
                  <a:pt x="553402" y="395668"/>
                </a:lnTo>
                <a:lnTo>
                  <a:pt x="553402" y="0"/>
                </a:lnTo>
                <a:lnTo>
                  <a:pt x="0" y="0"/>
                </a:lnTo>
                <a:lnTo>
                  <a:pt x="0" y="395668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40796" y="1473109"/>
            <a:ext cx="810409" cy="306293"/>
          </a:xfrm>
          <a:custGeom>
            <a:avLst/>
            <a:gdLst/>
            <a:ahLst/>
            <a:cxnLst/>
            <a:rect l="l" t="t" r="r" b="b"/>
            <a:pathLst>
              <a:path w="574040" h="289560">
                <a:moveTo>
                  <a:pt x="0" y="6692"/>
                </a:moveTo>
                <a:lnTo>
                  <a:pt x="282803" y="289344"/>
                </a:lnTo>
                <a:lnTo>
                  <a:pt x="573798" y="0"/>
                </a:lnTo>
              </a:path>
            </a:pathLst>
          </a:custGeom>
          <a:ln w="162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48217" y="1717687"/>
            <a:ext cx="303904" cy="193448"/>
          </a:xfrm>
          <a:custGeom>
            <a:avLst/>
            <a:gdLst/>
            <a:ahLst/>
            <a:cxnLst/>
            <a:rect l="l" t="t" r="r" b="b"/>
            <a:pathLst>
              <a:path w="215264" h="182880">
                <a:moveTo>
                  <a:pt x="0" y="182587"/>
                </a:moveTo>
                <a:lnTo>
                  <a:pt x="214807" y="0"/>
                </a:lnTo>
              </a:path>
            </a:pathLst>
          </a:custGeom>
          <a:ln w="162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29300" y="1717687"/>
            <a:ext cx="316453" cy="200165"/>
          </a:xfrm>
          <a:custGeom>
            <a:avLst/>
            <a:gdLst/>
            <a:ahLst/>
            <a:cxnLst/>
            <a:rect l="l" t="t" r="r" b="b"/>
            <a:pathLst>
              <a:path w="224154" h="189230">
                <a:moveTo>
                  <a:pt x="223659" y="188798"/>
                </a:moveTo>
                <a:lnTo>
                  <a:pt x="0" y="0"/>
                </a:lnTo>
              </a:path>
            </a:pathLst>
          </a:custGeom>
          <a:ln w="162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30271" y="3294496"/>
            <a:ext cx="805927" cy="435930"/>
          </a:xfrm>
          <a:custGeom>
            <a:avLst/>
            <a:gdLst/>
            <a:ahLst/>
            <a:cxnLst/>
            <a:rect l="l" t="t" r="r" b="b"/>
            <a:pathLst>
              <a:path w="570865" h="412114">
                <a:moveTo>
                  <a:pt x="0" y="411937"/>
                </a:moveTo>
                <a:lnTo>
                  <a:pt x="570306" y="411937"/>
                </a:lnTo>
                <a:lnTo>
                  <a:pt x="570306" y="0"/>
                </a:lnTo>
                <a:lnTo>
                  <a:pt x="0" y="0"/>
                </a:lnTo>
                <a:lnTo>
                  <a:pt x="0" y="411937"/>
                </a:lnTo>
                <a:close/>
              </a:path>
            </a:pathLst>
          </a:custGeom>
          <a:ln w="1626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68701" y="3276735"/>
            <a:ext cx="927847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7161" y="0"/>
                </a:lnTo>
              </a:path>
            </a:pathLst>
          </a:custGeom>
          <a:ln w="49961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32029" y="3443935"/>
            <a:ext cx="0" cy="285470"/>
          </a:xfrm>
          <a:custGeom>
            <a:avLst/>
            <a:gdLst/>
            <a:ahLst/>
            <a:cxnLst/>
            <a:rect l="l" t="t" r="r" b="b"/>
            <a:pathLst>
              <a:path h="269875">
                <a:moveTo>
                  <a:pt x="0" y="0"/>
                </a:moveTo>
                <a:lnTo>
                  <a:pt x="0" y="269316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90209" y="3509989"/>
            <a:ext cx="0" cy="218972"/>
          </a:xfrm>
          <a:custGeom>
            <a:avLst/>
            <a:gdLst/>
            <a:ahLst/>
            <a:cxnLst/>
            <a:rect l="l" t="t" r="r" b="b"/>
            <a:pathLst>
              <a:path h="207010">
                <a:moveTo>
                  <a:pt x="0" y="0"/>
                </a:moveTo>
                <a:lnTo>
                  <a:pt x="0" y="206552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49288" y="3631135"/>
            <a:ext cx="0" cy="97396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503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81788" y="3371257"/>
            <a:ext cx="0" cy="355998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423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41870" y="3536695"/>
            <a:ext cx="0" cy="189418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854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09386" y="3537716"/>
            <a:ext cx="0" cy="191433"/>
          </a:xfrm>
          <a:custGeom>
            <a:avLst/>
            <a:gdLst/>
            <a:ahLst/>
            <a:cxnLst/>
            <a:rect l="l" t="t" r="r" b="b"/>
            <a:pathLst>
              <a:path h="180975">
                <a:moveTo>
                  <a:pt x="0" y="0"/>
                </a:moveTo>
                <a:lnTo>
                  <a:pt x="0" y="180936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777974" y="3796159"/>
            <a:ext cx="2935941" cy="642093"/>
          </a:xfrm>
          <a:prstGeom prst="rect">
            <a:avLst/>
          </a:prstGeom>
        </p:spPr>
        <p:txBody>
          <a:bodyPr vert="horz" wrap="square" lIns="0" tIns="72003" rIns="0" bIns="0" rtlCol="0">
            <a:spAutoFit/>
          </a:bodyPr>
          <a:lstStyle/>
          <a:p>
            <a:pPr algn="ctr">
              <a:spcBef>
                <a:spcPts val="567"/>
              </a:spcBef>
            </a:pPr>
            <a:r>
              <a:rPr lang="de-DE" sz="1600" b="1" spc="25" dirty="0">
                <a:solidFill>
                  <a:srgbClr val="494948"/>
                </a:solidFill>
                <a:latin typeface="Arial"/>
                <a:cs typeface="Arial"/>
              </a:rPr>
              <a:t>Schulungen</a:t>
            </a:r>
          </a:p>
          <a:p>
            <a:pPr algn="ctr">
              <a:spcBef>
                <a:spcPts val="567"/>
              </a:spcBef>
            </a:pPr>
            <a:r>
              <a:rPr lang="de-DE" sz="1600" spc="25" dirty="0">
                <a:solidFill>
                  <a:srgbClr val="494948"/>
                </a:solidFill>
                <a:latin typeface="Arial"/>
                <a:cs typeface="Arial"/>
              </a:rPr>
              <a:t>Für das optimale Know-how</a:t>
            </a:r>
            <a:endParaRPr lang="de-DE" sz="1600" spc="19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xmlns="" id="{1E83B9A5-90B3-2373-5F43-BA61957254CA}"/>
              </a:ext>
            </a:extLst>
          </p:cNvPr>
          <p:cNvGrpSpPr/>
          <p:nvPr/>
        </p:nvGrpSpPr>
        <p:grpSpPr>
          <a:xfrm>
            <a:off x="5070962" y="5937634"/>
            <a:ext cx="2050075" cy="243416"/>
            <a:chOff x="5216281" y="5937634"/>
            <a:chExt cx="2050075" cy="243416"/>
          </a:xfrm>
        </p:grpSpPr>
        <p:sp>
          <p:nvSpPr>
            <p:cNvPr id="29" name="object 29"/>
            <p:cNvSpPr/>
            <p:nvPr/>
          </p:nvSpPr>
          <p:spPr>
            <a:xfrm>
              <a:off x="6270333" y="5937634"/>
              <a:ext cx="324872" cy="2434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51866" y="5937634"/>
              <a:ext cx="324872" cy="2434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941484" y="5937634"/>
              <a:ext cx="324872" cy="2434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34766" y="5937634"/>
              <a:ext cx="324872" cy="2434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16281" y="5937634"/>
              <a:ext cx="324872" cy="2434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05918" y="5937634"/>
              <a:ext cx="324872" cy="2434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084459" y="6258041"/>
            <a:ext cx="4018377" cy="204054"/>
          </a:xfrm>
          <a:prstGeom prst="rect">
            <a:avLst/>
          </a:prstGeom>
        </p:spPr>
        <p:txBody>
          <a:bodyPr vert="horz" wrap="square" lIns="0" tIns="19201" rIns="0" bIns="0" rtlCol="0">
            <a:spAutoFit/>
          </a:bodyPr>
          <a:lstStyle/>
          <a:p>
            <a:pPr marL="16001" algn="ctr">
              <a:spcBef>
                <a:spcPts val="151"/>
              </a:spcBef>
            </a:pPr>
            <a:r>
              <a:rPr lang="de-DE" sz="1200" b="1" spc="69" dirty="0">
                <a:solidFill>
                  <a:srgbClr val="494948"/>
                </a:solidFill>
                <a:latin typeface="Arial"/>
                <a:cs typeface="Arial"/>
              </a:rPr>
              <a:t>Wir sind in verschiedenen Sprachen für Sie da!</a:t>
            </a:r>
            <a:endParaRPr lang="en-US" sz="1200" b="1" spc="69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xmlns="" id="{6CA07466-1621-2D03-4113-E8469FE4D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1599" y="1309479"/>
            <a:ext cx="824664" cy="619860"/>
          </a:xfrm>
          <a:prstGeom prst="rect">
            <a:avLst/>
          </a:prstGeom>
        </p:spPr>
      </p:pic>
      <p:grpSp>
        <p:nvGrpSpPr>
          <p:cNvPr id="80" name="Gruppieren 79">
            <a:extLst>
              <a:ext uri="{FF2B5EF4-FFF2-40B4-BE49-F238E27FC236}">
                <a16:creationId xmlns:a16="http://schemas.microsoft.com/office/drawing/2014/main" xmlns="" id="{F5BAD092-7E8B-DC97-BC90-5F8F9BD468F8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81" name="Parallelogramm 80">
              <a:extLst>
                <a:ext uri="{FF2B5EF4-FFF2-40B4-BE49-F238E27FC236}">
                  <a16:creationId xmlns:a16="http://schemas.microsoft.com/office/drawing/2014/main" xmlns="" id="{FF4998AA-2FD7-479D-876D-D4053CC67FE5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Beratung</a:t>
              </a:r>
            </a:p>
          </p:txBody>
        </p: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xmlns="" id="{A903E748-40AD-55E4-ABEE-3954E92C93D0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83" name="object 31">
                <a:extLst>
                  <a:ext uri="{FF2B5EF4-FFF2-40B4-BE49-F238E27FC236}">
                    <a16:creationId xmlns:a16="http://schemas.microsoft.com/office/drawing/2014/main" xmlns="" id="{A67301A2-4FD6-8D57-58CB-CB0D37E92450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32">
                <a:extLst>
                  <a:ext uri="{FF2B5EF4-FFF2-40B4-BE49-F238E27FC236}">
                    <a16:creationId xmlns:a16="http://schemas.microsoft.com/office/drawing/2014/main" xmlns="" id="{D4F7FCDD-41CE-7424-BA41-AE7773DB443C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3">
                <a:extLst>
                  <a:ext uri="{FF2B5EF4-FFF2-40B4-BE49-F238E27FC236}">
                    <a16:creationId xmlns:a16="http://schemas.microsoft.com/office/drawing/2014/main" xmlns="" id="{086FC85E-1BC3-DE76-E700-94F4188E8FAF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34">
                <a:extLst>
                  <a:ext uri="{FF2B5EF4-FFF2-40B4-BE49-F238E27FC236}">
                    <a16:creationId xmlns:a16="http://schemas.microsoft.com/office/drawing/2014/main" xmlns="" id="{3B9443CF-6C00-7836-34D6-AA65F865DC85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35">
                <a:extLst>
                  <a:ext uri="{FF2B5EF4-FFF2-40B4-BE49-F238E27FC236}">
                    <a16:creationId xmlns:a16="http://schemas.microsoft.com/office/drawing/2014/main" xmlns="" id="{222E51D8-8B27-DC29-1CFF-D0CB52757A52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36">
                <a:extLst>
                  <a:ext uri="{FF2B5EF4-FFF2-40B4-BE49-F238E27FC236}">
                    <a16:creationId xmlns:a16="http://schemas.microsoft.com/office/drawing/2014/main" xmlns="" id="{D0DDDC36-9468-AD0E-91F5-2DA2CA49502C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37">
                <a:extLst>
                  <a:ext uri="{FF2B5EF4-FFF2-40B4-BE49-F238E27FC236}">
                    <a16:creationId xmlns:a16="http://schemas.microsoft.com/office/drawing/2014/main" xmlns="" id="{7703E40A-6B56-02E9-04F0-7498C04B79AE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38">
                <a:extLst>
                  <a:ext uri="{FF2B5EF4-FFF2-40B4-BE49-F238E27FC236}">
                    <a16:creationId xmlns:a16="http://schemas.microsoft.com/office/drawing/2014/main" xmlns="" id="{997F7A02-DB02-BAD6-C506-5D3BC96BF171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39">
                <a:extLst>
                  <a:ext uri="{FF2B5EF4-FFF2-40B4-BE49-F238E27FC236}">
                    <a16:creationId xmlns:a16="http://schemas.microsoft.com/office/drawing/2014/main" xmlns="" id="{DAC33038-F1F4-B5CE-F154-11A4F6D1D885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40">
                <a:extLst>
                  <a:ext uri="{FF2B5EF4-FFF2-40B4-BE49-F238E27FC236}">
                    <a16:creationId xmlns:a16="http://schemas.microsoft.com/office/drawing/2014/main" xmlns="" id="{F0059A92-7226-5946-6270-E2818DF27362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41">
                <a:extLst>
                  <a:ext uri="{FF2B5EF4-FFF2-40B4-BE49-F238E27FC236}">
                    <a16:creationId xmlns:a16="http://schemas.microsoft.com/office/drawing/2014/main" xmlns="" id="{62215CB5-A926-AEBB-C43A-FB9CD5B6CD44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42">
                <a:extLst>
                  <a:ext uri="{FF2B5EF4-FFF2-40B4-BE49-F238E27FC236}">
                    <a16:creationId xmlns:a16="http://schemas.microsoft.com/office/drawing/2014/main" xmlns="" id="{EAD17238-AA2A-A48B-FB7D-265D9E345A62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43">
                <a:extLst>
                  <a:ext uri="{FF2B5EF4-FFF2-40B4-BE49-F238E27FC236}">
                    <a16:creationId xmlns:a16="http://schemas.microsoft.com/office/drawing/2014/main" xmlns="" id="{9B642FBD-4802-4C40-3777-5497B1AA7734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44">
                <a:extLst>
                  <a:ext uri="{FF2B5EF4-FFF2-40B4-BE49-F238E27FC236}">
                    <a16:creationId xmlns:a16="http://schemas.microsoft.com/office/drawing/2014/main" xmlns="" id="{02A7601E-B729-4737-EA99-649B3DC120E7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45">
                <a:extLst>
                  <a:ext uri="{FF2B5EF4-FFF2-40B4-BE49-F238E27FC236}">
                    <a16:creationId xmlns:a16="http://schemas.microsoft.com/office/drawing/2014/main" xmlns="" id="{566F5177-5F9A-DFFE-20C5-CB09F08126CB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46">
                <a:extLst>
                  <a:ext uri="{FF2B5EF4-FFF2-40B4-BE49-F238E27FC236}">
                    <a16:creationId xmlns:a16="http://schemas.microsoft.com/office/drawing/2014/main" xmlns="" id="{634A3DBB-51D8-29D1-3D13-B12014F628DA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47">
                <a:extLst>
                  <a:ext uri="{FF2B5EF4-FFF2-40B4-BE49-F238E27FC236}">
                    <a16:creationId xmlns:a16="http://schemas.microsoft.com/office/drawing/2014/main" xmlns="" id="{A8EEE0CE-4638-C470-ACC4-1E5FB59A9384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01" name="Textfeld 100">
            <a:extLst>
              <a:ext uri="{FF2B5EF4-FFF2-40B4-BE49-F238E27FC236}">
                <a16:creationId xmlns:a16="http://schemas.microsoft.com/office/drawing/2014/main" xmlns="" id="{075336D8-7B12-5DF1-EB5A-FD987FBB2074}"/>
              </a:ext>
            </a:extLst>
          </p:cNvPr>
          <p:cNvSpPr txBox="1"/>
          <p:nvPr/>
        </p:nvSpPr>
        <p:spPr>
          <a:xfrm>
            <a:off x="5139892" y="1055412"/>
            <a:ext cx="190751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</a:t>
            </a:r>
          </a:p>
        </p:txBody>
      </p:sp>
      <p:sp>
        <p:nvSpPr>
          <p:cNvPr id="2" name="Parallelogramm 1">
            <a:extLst>
              <a:ext uri="{FF2B5EF4-FFF2-40B4-BE49-F238E27FC236}">
                <a16:creationId xmlns:a16="http://schemas.microsoft.com/office/drawing/2014/main" xmlns="" id="{A8D6C16B-91D4-BD24-7C78-B7999C17373F}"/>
              </a:ext>
            </a:extLst>
          </p:cNvPr>
          <p:cNvSpPr/>
          <p:nvPr/>
        </p:nvSpPr>
        <p:spPr>
          <a:xfrm>
            <a:off x="1064985" y="4778060"/>
            <a:ext cx="3384000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200" b="1" dirty="0">
                <a:solidFill>
                  <a:srgbClr val="FFFFFF"/>
                </a:solidFill>
                <a:latin typeface="Arial"/>
                <a:cs typeface="Arial"/>
              </a:rPr>
              <a:t>Professionelle Beratung ist für uns eine Selbstverständlichkeit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xmlns="" id="{396AFA23-5CEA-C993-576E-0CC0C5957A5C}"/>
              </a:ext>
            </a:extLst>
          </p:cNvPr>
          <p:cNvSpPr/>
          <p:nvPr/>
        </p:nvSpPr>
        <p:spPr>
          <a:xfrm>
            <a:off x="4401648" y="4778060"/>
            <a:ext cx="3384000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200" b="1" dirty="0">
                <a:solidFill>
                  <a:srgbClr val="FFFFFF"/>
                </a:solidFill>
                <a:latin typeface="Arial"/>
                <a:cs typeface="Arial"/>
              </a:rPr>
              <a:t>Unterstützung von der Problemanalyse bis zur Lösung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Parallelogramm 5">
            <a:extLst>
              <a:ext uri="{FF2B5EF4-FFF2-40B4-BE49-F238E27FC236}">
                <a16:creationId xmlns:a16="http://schemas.microsoft.com/office/drawing/2014/main" xmlns="" id="{39910E1E-1965-31A0-DEA2-BD055B0F77AA}"/>
              </a:ext>
            </a:extLst>
          </p:cNvPr>
          <p:cNvSpPr/>
          <p:nvPr/>
        </p:nvSpPr>
        <p:spPr>
          <a:xfrm>
            <a:off x="7749870" y="4778060"/>
            <a:ext cx="3384000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200" b="1" dirty="0">
                <a:solidFill>
                  <a:srgbClr val="FFFFFF"/>
                </a:solidFill>
                <a:latin typeface="Arial"/>
                <a:cs typeface="Arial"/>
              </a:rPr>
              <a:t>Lieferung von neuen problemlosen Komponenten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1534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>
            <a:extLst>
              <a:ext uri="{FF2B5EF4-FFF2-40B4-BE49-F238E27FC236}">
                <a16:creationId xmlns:a16="http://schemas.microsoft.com/office/drawing/2014/main" xmlns="" id="{835DAC51-EA7D-E2CA-DDF6-4442CC67238B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22" name="Parallelogramm 21">
              <a:extLst>
                <a:ext uri="{FF2B5EF4-FFF2-40B4-BE49-F238E27FC236}">
                  <a16:creationId xmlns:a16="http://schemas.microsoft.com/office/drawing/2014/main" xmlns="" id="{F14FCDFB-850C-DDA3-9237-5680EC1D1ADF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Beratung</a:t>
              </a: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xmlns="" id="{A9CADE8F-F974-AF5B-14A1-F1C8511211E0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24" name="object 31">
                <a:extLst>
                  <a:ext uri="{FF2B5EF4-FFF2-40B4-BE49-F238E27FC236}">
                    <a16:creationId xmlns:a16="http://schemas.microsoft.com/office/drawing/2014/main" xmlns="" id="{08D892CA-4F88-0E60-89C1-6C2266720B4F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32">
                <a:extLst>
                  <a:ext uri="{FF2B5EF4-FFF2-40B4-BE49-F238E27FC236}">
                    <a16:creationId xmlns:a16="http://schemas.microsoft.com/office/drawing/2014/main" xmlns="" id="{B9D45CC2-1F51-32C3-0A16-3AEF4EDE8B19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33">
                <a:extLst>
                  <a:ext uri="{FF2B5EF4-FFF2-40B4-BE49-F238E27FC236}">
                    <a16:creationId xmlns:a16="http://schemas.microsoft.com/office/drawing/2014/main" xmlns="" id="{6B1D0D06-9893-AEE2-54E4-8449D32B457D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34">
                <a:extLst>
                  <a:ext uri="{FF2B5EF4-FFF2-40B4-BE49-F238E27FC236}">
                    <a16:creationId xmlns:a16="http://schemas.microsoft.com/office/drawing/2014/main" xmlns="" id="{DAF5116C-7853-77D0-A5CF-2AC77E61DB93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35">
                <a:extLst>
                  <a:ext uri="{FF2B5EF4-FFF2-40B4-BE49-F238E27FC236}">
                    <a16:creationId xmlns:a16="http://schemas.microsoft.com/office/drawing/2014/main" xmlns="" id="{C766B57E-7E3B-D0CA-1E6F-CCC26E312403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36">
                <a:extLst>
                  <a:ext uri="{FF2B5EF4-FFF2-40B4-BE49-F238E27FC236}">
                    <a16:creationId xmlns:a16="http://schemas.microsoft.com/office/drawing/2014/main" xmlns="" id="{4E41D347-6770-78E0-FDDB-C004D827BC0D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7">
                <a:extLst>
                  <a:ext uri="{FF2B5EF4-FFF2-40B4-BE49-F238E27FC236}">
                    <a16:creationId xmlns:a16="http://schemas.microsoft.com/office/drawing/2014/main" xmlns="" id="{091E7F8F-16FD-F3F2-194C-32C31F1D1F9C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8">
                <a:extLst>
                  <a:ext uri="{FF2B5EF4-FFF2-40B4-BE49-F238E27FC236}">
                    <a16:creationId xmlns:a16="http://schemas.microsoft.com/office/drawing/2014/main" xmlns="" id="{883FD03E-523D-E5A2-7BAE-17F8802C7A24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9">
                <a:extLst>
                  <a:ext uri="{FF2B5EF4-FFF2-40B4-BE49-F238E27FC236}">
                    <a16:creationId xmlns:a16="http://schemas.microsoft.com/office/drawing/2014/main" xmlns="" id="{12367D24-7206-6840-079C-025E22289C29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40">
                <a:extLst>
                  <a:ext uri="{FF2B5EF4-FFF2-40B4-BE49-F238E27FC236}">
                    <a16:creationId xmlns:a16="http://schemas.microsoft.com/office/drawing/2014/main" xmlns="" id="{0F2F0148-7443-247E-F33E-3D31B8EA8124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41">
                <a:extLst>
                  <a:ext uri="{FF2B5EF4-FFF2-40B4-BE49-F238E27FC236}">
                    <a16:creationId xmlns:a16="http://schemas.microsoft.com/office/drawing/2014/main" xmlns="" id="{BBC0AE2A-78F3-01D6-E4D8-E34903F6730D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42">
                <a:extLst>
                  <a:ext uri="{FF2B5EF4-FFF2-40B4-BE49-F238E27FC236}">
                    <a16:creationId xmlns:a16="http://schemas.microsoft.com/office/drawing/2014/main" xmlns="" id="{B1D692F3-B668-C9B2-153D-569AF16A6821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43">
                <a:extLst>
                  <a:ext uri="{FF2B5EF4-FFF2-40B4-BE49-F238E27FC236}">
                    <a16:creationId xmlns:a16="http://schemas.microsoft.com/office/drawing/2014/main" xmlns="" id="{CB2154D4-F09A-5859-8BF6-D86C31EBE07E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44">
                <a:extLst>
                  <a:ext uri="{FF2B5EF4-FFF2-40B4-BE49-F238E27FC236}">
                    <a16:creationId xmlns:a16="http://schemas.microsoft.com/office/drawing/2014/main" xmlns="" id="{600A43A0-1265-F857-1F40-057AE3C991C2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45">
                <a:extLst>
                  <a:ext uri="{FF2B5EF4-FFF2-40B4-BE49-F238E27FC236}">
                    <a16:creationId xmlns:a16="http://schemas.microsoft.com/office/drawing/2014/main" xmlns="" id="{3C50EBA9-586B-9305-DDA0-7F87F3012628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46">
                <a:extLst>
                  <a:ext uri="{FF2B5EF4-FFF2-40B4-BE49-F238E27FC236}">
                    <a16:creationId xmlns:a16="http://schemas.microsoft.com/office/drawing/2014/main" xmlns="" id="{B9ACF053-810F-767D-7008-2DC337EDE20C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7">
                <a:extLst>
                  <a:ext uri="{FF2B5EF4-FFF2-40B4-BE49-F238E27FC236}">
                    <a16:creationId xmlns:a16="http://schemas.microsoft.com/office/drawing/2014/main" xmlns="" id="{F9CB045F-24FB-67CC-D074-2B559F332E73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xmlns="" id="{1696B270-4112-B5B3-40DF-2FF48D2E1F1C}"/>
              </a:ext>
            </a:extLst>
          </p:cNvPr>
          <p:cNvSpPr txBox="1"/>
          <p:nvPr/>
        </p:nvSpPr>
        <p:spPr>
          <a:xfrm>
            <a:off x="2400725" y="1086155"/>
            <a:ext cx="739054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FRAGEBÖGEN, UM DAS OPTIMALE MATERIAL ZU FINDEN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xmlns="" id="{3246C552-564C-FEDD-BD7A-C9DCA8720BF2}"/>
              </a:ext>
            </a:extLst>
          </p:cNvPr>
          <p:cNvSpPr txBox="1"/>
          <p:nvPr/>
        </p:nvSpPr>
        <p:spPr>
          <a:xfrm>
            <a:off x="1033160" y="2188874"/>
            <a:ext cx="37437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Hilfe unserer Fragebögen können Sie uns auch im Vorfeld Ihre Anwendungsdaten mitteilen.</a:t>
            </a:r>
          </a:p>
          <a:p>
            <a:pPr>
              <a:lnSpc>
                <a:spcPct val="120000"/>
              </a:lnSpc>
            </a:pP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wählen dann den passenden Kunststoff für Sie aus und unterstützen Sie bei der Realisierung Ihres </a:t>
            </a:r>
          </a:p>
          <a:p>
            <a:pPr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Projekts.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xmlns="" id="{17E182C9-DE70-0BA2-C751-D80F2F775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884" y="1670930"/>
            <a:ext cx="5034734" cy="4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995327" y="1909024"/>
            <a:ext cx="5400000" cy="274417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58403" rIns="0" bIns="0" rtlCol="0" anchor="ctr">
            <a:spAutoFit/>
          </a:bodyPr>
          <a:lstStyle/>
          <a:p>
            <a:pPr marL="129606">
              <a:spcBef>
                <a:spcPts val="460"/>
              </a:spcBef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Berechnungen (statisch, dynamisch, thermisch, tribologisch)</a:t>
            </a:r>
            <a:endParaRPr lang="en-US" sz="1400" spc="6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71872" y="2362860"/>
            <a:ext cx="5400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52802" rIns="0" bIns="0" rtlCol="0" anchor="ctr">
            <a:spAutoFit/>
          </a:bodyPr>
          <a:lstStyle/>
          <a:p>
            <a:pPr marL="135205">
              <a:spcBef>
                <a:spcPts val="416"/>
              </a:spcBef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Materialauswahl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95327" y="2827136"/>
            <a:ext cx="5364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69602" rIns="0" bIns="0" rtlCol="0" anchor="ctr">
            <a:spAutoFit/>
          </a:bodyPr>
          <a:lstStyle/>
          <a:p>
            <a:pPr marL="129606">
              <a:spcBef>
                <a:spcPts val="547"/>
              </a:spcBef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Gestaltung der Komponenten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95327" y="3277941"/>
            <a:ext cx="5400000" cy="54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34402" rIns="0" bIns="0" rtlCol="0" anchor="ctr">
            <a:spAutoFit/>
          </a:bodyPr>
          <a:lstStyle/>
          <a:p>
            <a:pPr marL="71203">
              <a:lnSpc>
                <a:spcPts val="1865"/>
              </a:lnSpc>
              <a:spcBef>
                <a:spcPts val="271"/>
              </a:spcBef>
            </a:pPr>
            <a:r>
              <a:rPr lang="de-DE" sz="1400" spc="-6" dirty="0">
                <a:solidFill>
                  <a:srgbClr val="494948"/>
                </a:solidFill>
                <a:latin typeface="Arial"/>
                <a:cs typeface="Arial"/>
              </a:rPr>
              <a:t> Konstruktion für die Verarbeitung geeignet</a:t>
            </a:r>
          </a:p>
          <a:p>
            <a:pPr marL="71203">
              <a:lnSpc>
                <a:spcPts val="1411"/>
              </a:lnSpc>
            </a:pPr>
            <a:r>
              <a:rPr lang="de-DE" sz="1100" dirty="0">
                <a:solidFill>
                  <a:srgbClr val="494948"/>
                </a:solidFill>
                <a:latin typeface="Arial"/>
                <a:cs typeface="Arial"/>
              </a:rPr>
              <a:t> (Berücksichtigung des Produktionsprozesses bei der Konstruktion)</a:t>
            </a:r>
            <a:endParaRPr lang="en-US" sz="11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89555" y="3944915"/>
            <a:ext cx="5400000" cy="459444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23201" rIns="0" bIns="0" rtlCol="0" anchor="ctr">
            <a:spAutoFit/>
          </a:bodyPr>
          <a:lstStyle/>
          <a:p>
            <a:pPr marL="76804">
              <a:lnSpc>
                <a:spcPts val="1928"/>
              </a:lnSpc>
              <a:spcBef>
                <a:spcPts val="183"/>
              </a:spcBef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494948"/>
                </a:solidFill>
                <a:latin typeface="Arial"/>
                <a:cs typeface="Arial"/>
              </a:rPr>
              <a:t>Materialgerechtes</a:t>
            </a: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494948"/>
                </a:solidFill>
                <a:latin typeface="Arial"/>
                <a:cs typeface="Arial"/>
              </a:rPr>
              <a:t>Konstruieren</a:t>
            </a:r>
            <a:endParaRPr lang="en-US" sz="1400" dirty="0">
              <a:solidFill>
                <a:srgbClr val="494948"/>
              </a:solidFill>
              <a:latin typeface="Arial"/>
              <a:cs typeface="Arial"/>
            </a:endParaRPr>
          </a:p>
          <a:p>
            <a:pPr marL="76804">
              <a:lnSpc>
                <a:spcPts val="1474"/>
              </a:lnSpc>
            </a:pPr>
            <a:r>
              <a:rPr lang="en-US" sz="1100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100" dirty="0">
                <a:solidFill>
                  <a:srgbClr val="494948"/>
                </a:solidFill>
                <a:latin typeface="Arial"/>
                <a:cs typeface="Arial"/>
              </a:rPr>
              <a:t> (Berücksichtigung der Eigenschaften des Kunststoffs)</a:t>
            </a:r>
            <a:endParaRPr lang="en-US" sz="11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27563" y="3906948"/>
            <a:ext cx="360000" cy="540000"/>
          </a:xfrm>
          <a:custGeom>
            <a:avLst/>
            <a:gdLst/>
            <a:ahLst/>
            <a:cxnLst/>
            <a:rect l="l" t="t" r="r" b="b"/>
            <a:pathLst>
              <a:path w="561975" h="423545">
                <a:moveTo>
                  <a:pt x="0" y="423049"/>
                </a:moveTo>
                <a:lnTo>
                  <a:pt x="561759" y="423049"/>
                </a:lnTo>
                <a:lnTo>
                  <a:pt x="561759" y="0"/>
                </a:lnTo>
                <a:lnTo>
                  <a:pt x="0" y="0"/>
                </a:lnTo>
                <a:lnTo>
                  <a:pt x="0" y="423049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7563" y="3278663"/>
            <a:ext cx="360000" cy="540000"/>
          </a:xfrm>
          <a:custGeom>
            <a:avLst/>
            <a:gdLst/>
            <a:ahLst/>
            <a:cxnLst/>
            <a:rect l="l" t="t" r="r" b="b"/>
            <a:pathLst>
              <a:path w="561975" h="423545">
                <a:moveTo>
                  <a:pt x="0" y="423049"/>
                </a:moveTo>
                <a:lnTo>
                  <a:pt x="561759" y="423049"/>
                </a:lnTo>
                <a:lnTo>
                  <a:pt x="561759" y="0"/>
                </a:lnTo>
                <a:lnTo>
                  <a:pt x="0" y="0"/>
                </a:lnTo>
                <a:lnTo>
                  <a:pt x="0" y="423049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7563" y="2820845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27563" y="235757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7563" y="1905209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71547" y="2265209"/>
            <a:ext cx="3463187" cy="2853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xmlns="" id="{CB6D4410-F5E4-712A-2CF8-D9A20E7C2465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42" name="Parallelogramm 41">
              <a:extLst>
                <a:ext uri="{FF2B5EF4-FFF2-40B4-BE49-F238E27FC236}">
                  <a16:creationId xmlns:a16="http://schemas.microsoft.com/office/drawing/2014/main" xmlns="" id="{674BEE04-9107-F3AF-07AB-8845923AB1C4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Berechnung &amp; Design</a:t>
              </a: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xmlns="" id="{B3E1E1DB-9ECE-0C5B-99F7-8FB9018C784E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44" name="object 31">
                <a:extLst>
                  <a:ext uri="{FF2B5EF4-FFF2-40B4-BE49-F238E27FC236}">
                    <a16:creationId xmlns:a16="http://schemas.microsoft.com/office/drawing/2014/main" xmlns="" id="{EF63AB8C-998B-53E0-97FA-64B2F203DCA9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2">
                <a:extLst>
                  <a:ext uri="{FF2B5EF4-FFF2-40B4-BE49-F238E27FC236}">
                    <a16:creationId xmlns:a16="http://schemas.microsoft.com/office/drawing/2014/main" xmlns="" id="{5AE80CBF-C0F8-8C9D-0312-23BC5F994137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33">
                <a:extLst>
                  <a:ext uri="{FF2B5EF4-FFF2-40B4-BE49-F238E27FC236}">
                    <a16:creationId xmlns:a16="http://schemas.microsoft.com/office/drawing/2014/main" xmlns="" id="{0160BAED-964E-9344-9E63-407C6E974822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34">
                <a:extLst>
                  <a:ext uri="{FF2B5EF4-FFF2-40B4-BE49-F238E27FC236}">
                    <a16:creationId xmlns:a16="http://schemas.microsoft.com/office/drawing/2014/main" xmlns="" id="{C1CC5F66-3FA6-A0E1-8244-67C8F388485C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35">
                <a:extLst>
                  <a:ext uri="{FF2B5EF4-FFF2-40B4-BE49-F238E27FC236}">
                    <a16:creationId xmlns:a16="http://schemas.microsoft.com/office/drawing/2014/main" xmlns="" id="{2F1A5CD6-5848-E6FF-DDB6-07CFB17D4DB5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36">
                <a:extLst>
                  <a:ext uri="{FF2B5EF4-FFF2-40B4-BE49-F238E27FC236}">
                    <a16:creationId xmlns:a16="http://schemas.microsoft.com/office/drawing/2014/main" xmlns="" id="{CCED005F-71F3-5401-20FD-B0063B4677D4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37">
                <a:extLst>
                  <a:ext uri="{FF2B5EF4-FFF2-40B4-BE49-F238E27FC236}">
                    <a16:creationId xmlns:a16="http://schemas.microsoft.com/office/drawing/2014/main" xmlns="" id="{27DEC2A7-C93E-CB5F-FF59-7C133A3F1D70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38">
                <a:extLst>
                  <a:ext uri="{FF2B5EF4-FFF2-40B4-BE49-F238E27FC236}">
                    <a16:creationId xmlns:a16="http://schemas.microsoft.com/office/drawing/2014/main" xmlns="" id="{5A49EA61-75FC-B07D-881E-DE44CC7C01A8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39">
                <a:extLst>
                  <a:ext uri="{FF2B5EF4-FFF2-40B4-BE49-F238E27FC236}">
                    <a16:creationId xmlns:a16="http://schemas.microsoft.com/office/drawing/2014/main" xmlns="" id="{6AD46EAF-79B3-0A87-1486-FE45CD8B2F4F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40">
                <a:extLst>
                  <a:ext uri="{FF2B5EF4-FFF2-40B4-BE49-F238E27FC236}">
                    <a16:creationId xmlns:a16="http://schemas.microsoft.com/office/drawing/2014/main" xmlns="" id="{99AAFBE9-BFD2-5A31-3B4C-4208DDED7CEC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41">
                <a:extLst>
                  <a:ext uri="{FF2B5EF4-FFF2-40B4-BE49-F238E27FC236}">
                    <a16:creationId xmlns:a16="http://schemas.microsoft.com/office/drawing/2014/main" xmlns="" id="{DA314D8B-8B1A-BC51-DE67-3C6F51131AAA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42">
                <a:extLst>
                  <a:ext uri="{FF2B5EF4-FFF2-40B4-BE49-F238E27FC236}">
                    <a16:creationId xmlns:a16="http://schemas.microsoft.com/office/drawing/2014/main" xmlns="" id="{BB6ED0C5-6B9E-7A0A-7764-631E929310C5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43">
                <a:extLst>
                  <a:ext uri="{FF2B5EF4-FFF2-40B4-BE49-F238E27FC236}">
                    <a16:creationId xmlns:a16="http://schemas.microsoft.com/office/drawing/2014/main" xmlns="" id="{3CDAD645-A0D4-590B-6276-6662C4790D3C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44">
                <a:extLst>
                  <a:ext uri="{FF2B5EF4-FFF2-40B4-BE49-F238E27FC236}">
                    <a16:creationId xmlns:a16="http://schemas.microsoft.com/office/drawing/2014/main" xmlns="" id="{087D3BF4-C186-0BCA-F137-19CA18C425F1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45">
                <a:extLst>
                  <a:ext uri="{FF2B5EF4-FFF2-40B4-BE49-F238E27FC236}">
                    <a16:creationId xmlns:a16="http://schemas.microsoft.com/office/drawing/2014/main" xmlns="" id="{91D69195-1B8A-692D-1097-C3CF4CE5CBE5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46">
                <a:extLst>
                  <a:ext uri="{FF2B5EF4-FFF2-40B4-BE49-F238E27FC236}">
                    <a16:creationId xmlns:a16="http://schemas.microsoft.com/office/drawing/2014/main" xmlns="" id="{E5147521-089E-CDFE-1AC1-9CC1A947E162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47">
                <a:extLst>
                  <a:ext uri="{FF2B5EF4-FFF2-40B4-BE49-F238E27FC236}">
                    <a16:creationId xmlns:a16="http://schemas.microsoft.com/office/drawing/2014/main" xmlns="" id="{2C4D3BED-693D-95D2-B384-0EA422D13207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xmlns="" id="{21867C53-1D4F-18F4-AA09-BEC14E9CFE7C}"/>
              </a:ext>
            </a:extLst>
          </p:cNvPr>
          <p:cNvSpPr txBox="1"/>
          <p:nvPr/>
        </p:nvSpPr>
        <p:spPr>
          <a:xfrm>
            <a:off x="3462907" y="1055412"/>
            <a:ext cx="526618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BERECHNUNG &amp; KONSTRUKTION</a:t>
            </a: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xmlns="" id="{A332311C-76C8-004C-347F-CE3F56FEF00B}"/>
              </a:ext>
            </a:extLst>
          </p:cNvPr>
          <p:cNvSpPr txBox="1"/>
          <p:nvPr/>
        </p:nvSpPr>
        <p:spPr>
          <a:xfrm>
            <a:off x="1971872" y="4541575"/>
            <a:ext cx="5400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58403" rIns="0" bIns="0" rtlCol="0" anchor="ctr">
            <a:spAutoFit/>
          </a:bodyPr>
          <a:lstStyle/>
          <a:p>
            <a:pPr marL="16001">
              <a:spcBef>
                <a:spcPts val="1310"/>
              </a:spcBef>
              <a:tabLst>
                <a:tab pos="192009" algn="l"/>
              </a:tabLst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	Klärung der optimalen Auslegung, Lebensdauer und Leistung</a:t>
            </a:r>
            <a:endParaRPr lang="en-US" sz="14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xmlns="" id="{92691C98-32E4-2B96-BC7F-0BC05B024B61}"/>
              </a:ext>
            </a:extLst>
          </p:cNvPr>
          <p:cNvSpPr/>
          <p:nvPr/>
        </p:nvSpPr>
        <p:spPr>
          <a:xfrm>
            <a:off x="1527563" y="4554298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xmlns="" id="{2B7DD204-E33C-C237-4505-7C68B5A014B2}"/>
              </a:ext>
            </a:extLst>
          </p:cNvPr>
          <p:cNvSpPr txBox="1"/>
          <p:nvPr/>
        </p:nvSpPr>
        <p:spPr>
          <a:xfrm>
            <a:off x="1971872" y="5007352"/>
            <a:ext cx="5400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58403" rIns="0" bIns="0" rtlCol="0" anchor="ctr">
            <a:spAutoFit/>
          </a:bodyPr>
          <a:lstStyle/>
          <a:p>
            <a:pPr marL="16001">
              <a:spcBef>
                <a:spcPts val="1310"/>
              </a:spcBef>
              <a:tabLst>
                <a:tab pos="192009" algn="l"/>
              </a:tabLst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rgbClr val="494948"/>
                </a:solidFill>
                <a:latin typeface="Arial"/>
                <a:cs typeface="Arial"/>
              </a:rPr>
              <a:t>Durchführung</a:t>
            </a: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der </a:t>
            </a:r>
            <a:r>
              <a:rPr lang="en-US" sz="1400" dirty="0" err="1">
                <a:solidFill>
                  <a:srgbClr val="494948"/>
                </a:solidFill>
                <a:latin typeface="Arial"/>
                <a:cs typeface="Arial"/>
              </a:rPr>
              <a:t>notwendigen</a:t>
            </a: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494948"/>
                </a:solidFill>
                <a:latin typeface="Arial"/>
                <a:cs typeface="Arial"/>
              </a:rPr>
              <a:t>Berechnungen</a:t>
            </a:r>
            <a:endParaRPr lang="en-US" sz="14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xmlns="" id="{59FAEE1F-65E6-6C87-08D0-71C49F31768D}"/>
              </a:ext>
            </a:extLst>
          </p:cNvPr>
          <p:cNvSpPr/>
          <p:nvPr/>
        </p:nvSpPr>
        <p:spPr>
          <a:xfrm>
            <a:off x="1527563" y="5012117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688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xmlns="" id="{92925609-D277-7351-8442-97571F0C1AFD}"/>
              </a:ext>
            </a:extLst>
          </p:cNvPr>
          <p:cNvGrpSpPr/>
          <p:nvPr/>
        </p:nvGrpSpPr>
        <p:grpSpPr>
          <a:xfrm>
            <a:off x="1588566" y="4658131"/>
            <a:ext cx="9023924" cy="414000"/>
            <a:chOff x="1588566" y="4803605"/>
            <a:chExt cx="9023924" cy="414000"/>
          </a:xfrm>
        </p:grpSpPr>
        <p:sp>
          <p:nvSpPr>
            <p:cNvPr id="11" name="object 11"/>
            <p:cNvSpPr txBox="1"/>
            <p:nvPr/>
          </p:nvSpPr>
          <p:spPr>
            <a:xfrm>
              <a:off x="2128885" y="4803605"/>
              <a:ext cx="8483605" cy="414000"/>
            </a:xfrm>
            <a:prstGeom prst="rect">
              <a:avLst/>
            </a:prstGeom>
            <a:solidFill>
              <a:srgbClr val="E3E3E3"/>
            </a:solidFill>
          </p:spPr>
          <p:txBody>
            <a:bodyPr vert="horz" wrap="square" lIns="0" tIns="40002" rIns="0" bIns="0" rtlCol="0" anchor="ctr">
              <a:spAutoFit/>
            </a:bodyPr>
            <a:lstStyle/>
            <a:p>
              <a:pPr marL="71203">
                <a:spcBef>
                  <a:spcPts val="315"/>
                </a:spcBef>
              </a:pPr>
              <a:r>
                <a:rPr lang="en-US" sz="1600" spc="6" dirty="0" err="1">
                  <a:solidFill>
                    <a:srgbClr val="494948"/>
                  </a:solidFill>
                  <a:latin typeface="Arial"/>
                  <a:cs typeface="Arial"/>
                </a:rPr>
                <a:t>Kalkulationssoftware</a:t>
              </a:r>
              <a:r>
                <a:rPr lang="en-US" sz="1600" spc="6" dirty="0">
                  <a:solidFill>
                    <a:srgbClr val="494948"/>
                  </a:solidFill>
                  <a:latin typeface="Arial"/>
                  <a:cs typeface="Arial"/>
                </a:rPr>
                <a:t> für </a:t>
              </a:r>
              <a:r>
                <a:rPr lang="en-US" sz="1600" spc="6" dirty="0" err="1">
                  <a:solidFill>
                    <a:srgbClr val="494948"/>
                  </a:solidFill>
                  <a:latin typeface="Arial"/>
                  <a:cs typeface="Arial"/>
                </a:rPr>
                <a:t>unsere</a:t>
              </a:r>
              <a:r>
                <a:rPr lang="en-US" sz="1600" spc="6" dirty="0">
                  <a:solidFill>
                    <a:srgbClr val="494948"/>
                  </a:solidFill>
                  <a:latin typeface="Arial"/>
                  <a:cs typeface="Arial"/>
                </a:rPr>
                <a:t> </a:t>
              </a:r>
              <a:r>
                <a:rPr lang="en-US" sz="1600" spc="6" dirty="0" err="1">
                  <a:solidFill>
                    <a:srgbClr val="494948"/>
                  </a:solidFill>
                  <a:latin typeface="Arial"/>
                  <a:cs typeface="Arial"/>
                </a:rPr>
                <a:t>Kunden</a:t>
              </a:r>
              <a:endParaRPr lang="en-US" sz="1600" spc="6" dirty="0">
                <a:solidFill>
                  <a:srgbClr val="494948"/>
                </a:solidFill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588566" y="4803605"/>
              <a:ext cx="414827" cy="414000"/>
            </a:xfrm>
            <a:custGeom>
              <a:avLst/>
              <a:gdLst/>
              <a:ahLst/>
              <a:cxnLst/>
              <a:rect l="l" t="t" r="r" b="b"/>
              <a:pathLst>
                <a:path w="561975" h="330200">
                  <a:moveTo>
                    <a:pt x="0" y="330123"/>
                  </a:moveTo>
                  <a:lnTo>
                    <a:pt x="561759" y="330123"/>
                  </a:lnTo>
                  <a:lnTo>
                    <a:pt x="561759" y="0"/>
                  </a:lnTo>
                  <a:lnTo>
                    <a:pt x="0" y="0"/>
                  </a:lnTo>
                  <a:lnTo>
                    <a:pt x="0" y="330123"/>
                  </a:lnTo>
                  <a:close/>
                </a:path>
              </a:pathLst>
            </a:custGeom>
            <a:solidFill>
              <a:srgbClr val="EE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xmlns="" id="{31CA9875-7E3A-7289-A2AF-0F14A4E88C59}"/>
              </a:ext>
            </a:extLst>
          </p:cNvPr>
          <p:cNvGrpSpPr/>
          <p:nvPr/>
        </p:nvGrpSpPr>
        <p:grpSpPr>
          <a:xfrm>
            <a:off x="1588566" y="3830871"/>
            <a:ext cx="9014083" cy="414000"/>
            <a:chOff x="1588566" y="3869238"/>
            <a:chExt cx="9014083" cy="414000"/>
          </a:xfrm>
        </p:grpSpPr>
        <p:sp>
          <p:nvSpPr>
            <p:cNvPr id="10" name="object 10"/>
            <p:cNvSpPr txBox="1"/>
            <p:nvPr/>
          </p:nvSpPr>
          <p:spPr>
            <a:xfrm>
              <a:off x="2128885" y="3869238"/>
              <a:ext cx="8473764" cy="414000"/>
            </a:xfrm>
            <a:prstGeom prst="rect">
              <a:avLst/>
            </a:prstGeom>
            <a:solidFill>
              <a:srgbClr val="E3E3E3"/>
            </a:solidFill>
          </p:spPr>
          <p:txBody>
            <a:bodyPr vert="horz" wrap="square" lIns="0" tIns="63203" rIns="0" bIns="0" rtlCol="0" anchor="ctr">
              <a:spAutoFit/>
            </a:bodyPr>
            <a:lstStyle/>
            <a:p>
              <a:pPr marL="129606">
                <a:spcBef>
                  <a:spcPts val="498"/>
                </a:spcBef>
              </a:pPr>
              <a:r>
                <a:rPr lang="de-DE" sz="1600" spc="6" dirty="0">
                  <a:solidFill>
                    <a:srgbClr val="494948"/>
                  </a:solidFill>
                  <a:latin typeface="Arial"/>
                  <a:cs typeface="Arial"/>
                </a:rPr>
                <a:t>Kurse und Informationen</a:t>
              </a:r>
            </a:p>
          </p:txBody>
        </p:sp>
        <p:sp>
          <p:nvSpPr>
            <p:cNvPr id="13" name="object 13"/>
            <p:cNvSpPr/>
            <p:nvPr/>
          </p:nvSpPr>
          <p:spPr>
            <a:xfrm>
              <a:off x="1588566" y="3869238"/>
              <a:ext cx="414827" cy="414000"/>
            </a:xfrm>
            <a:custGeom>
              <a:avLst/>
              <a:gdLst/>
              <a:ahLst/>
              <a:cxnLst/>
              <a:rect l="l" t="t" r="r" b="b"/>
              <a:pathLst>
                <a:path w="561975" h="330200">
                  <a:moveTo>
                    <a:pt x="0" y="330123"/>
                  </a:moveTo>
                  <a:lnTo>
                    <a:pt x="561759" y="330123"/>
                  </a:lnTo>
                  <a:lnTo>
                    <a:pt x="561759" y="0"/>
                  </a:lnTo>
                  <a:lnTo>
                    <a:pt x="0" y="0"/>
                  </a:lnTo>
                  <a:lnTo>
                    <a:pt x="0" y="330123"/>
                  </a:lnTo>
                  <a:close/>
                </a:path>
              </a:pathLst>
            </a:custGeom>
            <a:solidFill>
              <a:srgbClr val="EE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FCF48C74-09B0-8E8D-36CC-D56CD351B533}"/>
              </a:ext>
            </a:extLst>
          </p:cNvPr>
          <p:cNvGrpSpPr/>
          <p:nvPr/>
        </p:nvGrpSpPr>
        <p:grpSpPr>
          <a:xfrm>
            <a:off x="1579510" y="3009705"/>
            <a:ext cx="9032365" cy="420836"/>
            <a:chOff x="1579510" y="2928036"/>
            <a:chExt cx="9032365" cy="420836"/>
          </a:xfrm>
        </p:grpSpPr>
        <p:sp>
          <p:nvSpPr>
            <p:cNvPr id="9" name="object 9"/>
            <p:cNvSpPr txBox="1"/>
            <p:nvPr/>
          </p:nvSpPr>
          <p:spPr>
            <a:xfrm>
              <a:off x="2119831" y="2928036"/>
              <a:ext cx="8492044" cy="414000"/>
            </a:xfrm>
            <a:prstGeom prst="rect">
              <a:avLst/>
            </a:prstGeom>
            <a:solidFill>
              <a:srgbClr val="E3E3E3"/>
            </a:solidFill>
          </p:spPr>
          <p:txBody>
            <a:bodyPr vert="horz" wrap="square" lIns="0" tIns="52802" rIns="0" bIns="0" rtlCol="0" anchor="ctr">
              <a:spAutoFit/>
            </a:bodyPr>
            <a:lstStyle/>
            <a:p>
              <a:pPr marL="135205">
                <a:spcBef>
                  <a:spcPts val="416"/>
                </a:spcBef>
              </a:pPr>
              <a:r>
                <a:rPr lang="en-US" sz="1600" spc="6" dirty="0" err="1">
                  <a:solidFill>
                    <a:srgbClr val="494948"/>
                  </a:solidFill>
                  <a:latin typeface="Arial"/>
                  <a:cs typeface="Arial"/>
                </a:rPr>
                <a:t>Berücksichtigung</a:t>
              </a:r>
              <a:r>
                <a:rPr lang="en-US" sz="1600" spc="6" dirty="0">
                  <a:solidFill>
                    <a:srgbClr val="494948"/>
                  </a:solidFill>
                  <a:latin typeface="Arial"/>
                  <a:cs typeface="Arial"/>
                </a:rPr>
                <a:t> der </a:t>
              </a:r>
              <a:r>
                <a:rPr lang="en-US" sz="1600" spc="6" dirty="0" err="1">
                  <a:solidFill>
                    <a:srgbClr val="494948"/>
                  </a:solidFill>
                  <a:latin typeface="Arial"/>
                  <a:cs typeface="Arial"/>
                </a:rPr>
                <a:t>Eigenschaftsänderung</a:t>
              </a:r>
              <a:endParaRPr lang="en-US" sz="1600" spc="6" dirty="0">
                <a:solidFill>
                  <a:srgbClr val="494948"/>
                </a:solidFill>
                <a:latin typeface="Arial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579510" y="2934872"/>
              <a:ext cx="414827" cy="414000"/>
            </a:xfrm>
            <a:custGeom>
              <a:avLst/>
              <a:gdLst/>
              <a:ahLst/>
              <a:cxnLst/>
              <a:rect l="l" t="t" r="r" b="b"/>
              <a:pathLst>
                <a:path w="561975" h="330200">
                  <a:moveTo>
                    <a:pt x="0" y="330123"/>
                  </a:moveTo>
                  <a:lnTo>
                    <a:pt x="561759" y="330123"/>
                  </a:lnTo>
                  <a:lnTo>
                    <a:pt x="561759" y="0"/>
                  </a:lnTo>
                  <a:lnTo>
                    <a:pt x="0" y="0"/>
                  </a:lnTo>
                  <a:lnTo>
                    <a:pt x="0" y="330123"/>
                  </a:lnTo>
                  <a:close/>
                </a:path>
              </a:pathLst>
            </a:custGeom>
            <a:solidFill>
              <a:srgbClr val="EE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A7869AE5-674E-851A-0F05-8BB533409710}"/>
              </a:ext>
            </a:extLst>
          </p:cNvPr>
          <p:cNvGrpSpPr/>
          <p:nvPr/>
        </p:nvGrpSpPr>
        <p:grpSpPr>
          <a:xfrm>
            <a:off x="1588566" y="2202211"/>
            <a:ext cx="9023924" cy="414000"/>
            <a:chOff x="1588566" y="2000506"/>
            <a:chExt cx="9023924" cy="414000"/>
          </a:xfrm>
        </p:grpSpPr>
        <p:sp>
          <p:nvSpPr>
            <p:cNvPr id="8" name="object 8"/>
            <p:cNvSpPr txBox="1"/>
            <p:nvPr/>
          </p:nvSpPr>
          <p:spPr>
            <a:xfrm>
              <a:off x="2128885" y="2000506"/>
              <a:ext cx="8483605" cy="414000"/>
            </a:xfrm>
            <a:prstGeom prst="rect">
              <a:avLst/>
            </a:prstGeom>
            <a:solidFill>
              <a:srgbClr val="E3E3E3"/>
            </a:solidFill>
          </p:spPr>
          <p:txBody>
            <a:bodyPr vert="horz" wrap="square" lIns="0" tIns="58403" rIns="0" bIns="0" rtlCol="0" anchor="ctr">
              <a:spAutoFit/>
            </a:bodyPr>
            <a:lstStyle/>
            <a:p>
              <a:pPr marL="71203">
                <a:spcBef>
                  <a:spcPts val="460"/>
                </a:spcBef>
              </a:pPr>
              <a:r>
                <a:rPr lang="en-US" sz="1600" spc="6" dirty="0" err="1">
                  <a:solidFill>
                    <a:srgbClr val="494948"/>
                  </a:solidFill>
                  <a:latin typeface="Arial"/>
                  <a:cs typeface="Arial"/>
                </a:rPr>
                <a:t>Spezifikation</a:t>
              </a:r>
              <a:r>
                <a:rPr lang="en-US" sz="1600" spc="6" dirty="0">
                  <a:solidFill>
                    <a:srgbClr val="494948"/>
                  </a:solidFill>
                  <a:latin typeface="Arial"/>
                  <a:cs typeface="Arial"/>
                </a:rPr>
                <a:t> des </a:t>
              </a:r>
              <a:r>
                <a:rPr lang="en-US" sz="1600" spc="6" dirty="0" err="1">
                  <a:solidFill>
                    <a:srgbClr val="494948"/>
                  </a:solidFill>
                  <a:latin typeface="Arial"/>
                  <a:cs typeface="Arial"/>
                </a:rPr>
                <a:t>Produktionsprozesses</a:t>
              </a:r>
              <a:endParaRPr lang="en-US" sz="1600" spc="6" dirty="0">
                <a:solidFill>
                  <a:srgbClr val="494948"/>
                </a:solidFill>
                <a:latin typeface="Arial"/>
                <a:cs typeface="Arial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588566" y="2000506"/>
              <a:ext cx="414827" cy="414000"/>
            </a:xfrm>
            <a:custGeom>
              <a:avLst/>
              <a:gdLst/>
              <a:ahLst/>
              <a:cxnLst/>
              <a:rect l="l" t="t" r="r" b="b"/>
              <a:pathLst>
                <a:path w="561975" h="330200">
                  <a:moveTo>
                    <a:pt x="0" y="330123"/>
                  </a:moveTo>
                  <a:lnTo>
                    <a:pt x="561759" y="330123"/>
                  </a:lnTo>
                  <a:lnTo>
                    <a:pt x="561759" y="0"/>
                  </a:lnTo>
                  <a:lnTo>
                    <a:pt x="0" y="0"/>
                  </a:lnTo>
                  <a:lnTo>
                    <a:pt x="0" y="330123"/>
                  </a:lnTo>
                  <a:close/>
                </a:path>
              </a:pathLst>
            </a:custGeom>
            <a:solidFill>
              <a:srgbClr val="EE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xmlns="" id="{AA209AC6-F075-F09E-1865-870B5DF218C5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36" name="Parallelogramm 35">
              <a:extLst>
                <a:ext uri="{FF2B5EF4-FFF2-40B4-BE49-F238E27FC236}">
                  <a16:creationId xmlns:a16="http://schemas.microsoft.com/office/drawing/2014/main" xmlns="" id="{6B761148-1551-61CA-D284-9D4185A64BEC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Berechnung &amp; Design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xmlns="" id="{E085782B-2A07-4E73-9C6B-E4C39A2BBF49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38" name="object 31">
                <a:extLst>
                  <a:ext uri="{FF2B5EF4-FFF2-40B4-BE49-F238E27FC236}">
                    <a16:creationId xmlns:a16="http://schemas.microsoft.com/office/drawing/2014/main" xmlns="" id="{1D5A4E49-B4F4-A396-5F1D-4E7BF27F839A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2">
                <a:extLst>
                  <a:ext uri="{FF2B5EF4-FFF2-40B4-BE49-F238E27FC236}">
                    <a16:creationId xmlns:a16="http://schemas.microsoft.com/office/drawing/2014/main" xmlns="" id="{AD238D75-8DF9-2BA2-62B3-5487F8A28F76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3">
                <a:extLst>
                  <a:ext uri="{FF2B5EF4-FFF2-40B4-BE49-F238E27FC236}">
                    <a16:creationId xmlns:a16="http://schemas.microsoft.com/office/drawing/2014/main" xmlns="" id="{45928347-A821-60DF-D3DB-86E34FBA8F62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4">
                <a:extLst>
                  <a:ext uri="{FF2B5EF4-FFF2-40B4-BE49-F238E27FC236}">
                    <a16:creationId xmlns:a16="http://schemas.microsoft.com/office/drawing/2014/main" xmlns="" id="{0473F2FD-6C62-B1FC-DD3F-A3AA6C5D495F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5">
                <a:extLst>
                  <a:ext uri="{FF2B5EF4-FFF2-40B4-BE49-F238E27FC236}">
                    <a16:creationId xmlns:a16="http://schemas.microsoft.com/office/drawing/2014/main" xmlns="" id="{D9E35AEC-037C-87C6-8D49-F48EE09DE89D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6">
                <a:extLst>
                  <a:ext uri="{FF2B5EF4-FFF2-40B4-BE49-F238E27FC236}">
                    <a16:creationId xmlns:a16="http://schemas.microsoft.com/office/drawing/2014/main" xmlns="" id="{B647D57E-0694-E0A3-4243-00B36503889D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37">
                <a:extLst>
                  <a:ext uri="{FF2B5EF4-FFF2-40B4-BE49-F238E27FC236}">
                    <a16:creationId xmlns:a16="http://schemas.microsoft.com/office/drawing/2014/main" xmlns="" id="{2C481E28-518B-715C-D7C8-6FF19063B87D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8">
                <a:extLst>
                  <a:ext uri="{FF2B5EF4-FFF2-40B4-BE49-F238E27FC236}">
                    <a16:creationId xmlns:a16="http://schemas.microsoft.com/office/drawing/2014/main" xmlns="" id="{05E635F4-F2C2-ABE3-52BE-25718D96C5CA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39">
                <a:extLst>
                  <a:ext uri="{FF2B5EF4-FFF2-40B4-BE49-F238E27FC236}">
                    <a16:creationId xmlns:a16="http://schemas.microsoft.com/office/drawing/2014/main" xmlns="" id="{D03FBF0E-B628-BBE2-7C14-996E80B12E32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0">
                <a:extLst>
                  <a:ext uri="{FF2B5EF4-FFF2-40B4-BE49-F238E27FC236}">
                    <a16:creationId xmlns:a16="http://schemas.microsoft.com/office/drawing/2014/main" xmlns="" id="{8A2B8F3F-15DA-ECD4-BD12-5469AE6429D6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1">
                <a:extLst>
                  <a:ext uri="{FF2B5EF4-FFF2-40B4-BE49-F238E27FC236}">
                    <a16:creationId xmlns:a16="http://schemas.microsoft.com/office/drawing/2014/main" xmlns="" id="{64B3DAD9-BFFE-97BE-A742-3E640D124B53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2">
                <a:extLst>
                  <a:ext uri="{FF2B5EF4-FFF2-40B4-BE49-F238E27FC236}">
                    <a16:creationId xmlns:a16="http://schemas.microsoft.com/office/drawing/2014/main" xmlns="" id="{7C5A9836-E379-0FE1-54CD-15D9F99158B5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3">
                <a:extLst>
                  <a:ext uri="{FF2B5EF4-FFF2-40B4-BE49-F238E27FC236}">
                    <a16:creationId xmlns:a16="http://schemas.microsoft.com/office/drawing/2014/main" xmlns="" id="{A7206989-61B6-02C0-A99F-D09C61B1403C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4">
                <a:extLst>
                  <a:ext uri="{FF2B5EF4-FFF2-40B4-BE49-F238E27FC236}">
                    <a16:creationId xmlns:a16="http://schemas.microsoft.com/office/drawing/2014/main" xmlns="" id="{FE27FFF0-55F2-4597-725E-BAECE0A0FCED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5">
                <a:extLst>
                  <a:ext uri="{FF2B5EF4-FFF2-40B4-BE49-F238E27FC236}">
                    <a16:creationId xmlns:a16="http://schemas.microsoft.com/office/drawing/2014/main" xmlns="" id="{23064267-650F-96ED-EB89-A6EF830EEC4F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46">
                <a:extLst>
                  <a:ext uri="{FF2B5EF4-FFF2-40B4-BE49-F238E27FC236}">
                    <a16:creationId xmlns:a16="http://schemas.microsoft.com/office/drawing/2014/main" xmlns="" id="{5C61AB55-C54F-DBC4-5FC7-248E60C3CB91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47">
                <a:extLst>
                  <a:ext uri="{FF2B5EF4-FFF2-40B4-BE49-F238E27FC236}">
                    <a16:creationId xmlns:a16="http://schemas.microsoft.com/office/drawing/2014/main" xmlns="" id="{CE266186-D377-35E4-6421-04E31294BD2B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xmlns="" id="{618EC876-8965-BC7A-9425-2D554B9E8733}"/>
              </a:ext>
            </a:extLst>
          </p:cNvPr>
          <p:cNvSpPr txBox="1"/>
          <p:nvPr/>
        </p:nvSpPr>
        <p:spPr>
          <a:xfrm>
            <a:off x="3462907" y="1055412"/>
            <a:ext cx="526618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BERECHNUNG &amp; KONSTRUKTION</a:t>
            </a:r>
          </a:p>
        </p:txBody>
      </p:sp>
    </p:spTree>
    <p:extLst>
      <p:ext uri="{BB962C8B-B14F-4D97-AF65-F5344CB8AC3E}">
        <p14:creationId xmlns:p14="http://schemas.microsoft.com/office/powerpoint/2010/main" val="2729965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2813" y="423048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656876"/>
            <a:ext cx="649941" cy="230390"/>
          </a:xfrm>
          <a:custGeom>
            <a:avLst/>
            <a:gdLst/>
            <a:ahLst/>
            <a:cxnLst/>
            <a:rect l="l" t="t" r="r" b="b"/>
            <a:pathLst>
              <a:path w="460375" h="217805">
                <a:moveTo>
                  <a:pt x="0" y="217690"/>
                </a:moveTo>
                <a:lnTo>
                  <a:pt x="460375" y="217690"/>
                </a:lnTo>
                <a:lnTo>
                  <a:pt x="460375" y="0"/>
                </a:lnTo>
                <a:lnTo>
                  <a:pt x="0" y="0"/>
                </a:lnTo>
                <a:lnTo>
                  <a:pt x="0" y="217690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94263" y="1763980"/>
            <a:ext cx="5032752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36006">
              <a:spcBef>
                <a:spcPts val="498"/>
              </a:spcBef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 Schadensanalyse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094263" y="2261073"/>
            <a:ext cx="5032752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41606">
              <a:spcBef>
                <a:spcPts val="94"/>
              </a:spcBef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 thermische, mechanische und elektrische Prüfungen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100035" y="2748689"/>
            <a:ext cx="502698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36006">
              <a:spcBef>
                <a:spcPts val="265"/>
              </a:spcBef>
            </a:pPr>
            <a:r>
              <a:rPr lang="en-US" sz="1400" spc="6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en-US" sz="1400" spc="6" dirty="0" err="1">
                <a:solidFill>
                  <a:srgbClr val="494948"/>
                </a:solidFill>
                <a:latin typeface="Arial"/>
                <a:cs typeface="Arial"/>
              </a:rPr>
              <a:t>Kundenspezifische</a:t>
            </a:r>
            <a:r>
              <a:rPr lang="en-US" sz="1400" spc="6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en-US" sz="1400" spc="6" dirty="0" err="1">
                <a:solidFill>
                  <a:srgbClr val="494948"/>
                </a:solidFill>
                <a:latin typeface="Arial"/>
                <a:cs typeface="Arial"/>
              </a:rPr>
              <a:t>Bauteilprüfung</a:t>
            </a:r>
            <a:r>
              <a:rPr lang="en-US" sz="1400" spc="6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en-US" sz="1400" spc="6" dirty="0" err="1">
                <a:solidFill>
                  <a:srgbClr val="494948"/>
                </a:solidFill>
                <a:latin typeface="Arial"/>
                <a:cs typeface="Arial"/>
              </a:rPr>
              <a:t>inkl</a:t>
            </a:r>
            <a:r>
              <a:rPr lang="en-US" sz="1400" spc="6" dirty="0">
                <a:solidFill>
                  <a:srgbClr val="494948"/>
                </a:solidFill>
                <a:latin typeface="Arial"/>
                <a:cs typeface="Arial"/>
              </a:rPr>
              <a:t>. </a:t>
            </a:r>
            <a:r>
              <a:rPr lang="en-US" sz="1400" spc="6" dirty="0" err="1">
                <a:solidFill>
                  <a:srgbClr val="494948"/>
                </a:solidFill>
                <a:latin typeface="Arial"/>
                <a:cs typeface="Arial"/>
              </a:rPr>
              <a:t>Bericht</a:t>
            </a:r>
            <a:endParaRPr lang="en-US" sz="1400" spc="6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00035" y="3236305"/>
            <a:ext cx="502698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94409">
              <a:spcBef>
                <a:spcPts val="233"/>
              </a:spcBef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Entwicklung von </a:t>
            </a:r>
            <a:r>
              <a:rPr lang="de-DE" sz="1400" dirty="0" err="1" smtClean="0">
                <a:solidFill>
                  <a:srgbClr val="494948"/>
                </a:solidFill>
                <a:latin typeface="Arial"/>
                <a:cs typeface="Arial"/>
              </a:rPr>
              <a:t>Compounds</a:t>
            </a:r>
            <a:endParaRPr lang="de-DE" sz="14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4263" y="3733396"/>
            <a:ext cx="502698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200009">
              <a:spcBef>
                <a:spcPts val="220"/>
              </a:spcBef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Hinzufügen von Modifikationen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00036" y="4230486"/>
            <a:ext cx="5032752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36006">
              <a:spcBef>
                <a:spcPts val="491"/>
              </a:spcBef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 Grundlagenforschung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37040" y="373339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42813" y="3236305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42813" y="2748689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37040" y="2261073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42813" y="176398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4985" y="1763993"/>
            <a:ext cx="3805786" cy="3045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xmlns="" id="{F12C9248-F9B4-7591-E744-4A3A4B00170B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33" name="Parallelogramm 32">
              <a:extLst>
                <a:ext uri="{FF2B5EF4-FFF2-40B4-BE49-F238E27FC236}">
                  <a16:creationId xmlns:a16="http://schemas.microsoft.com/office/drawing/2014/main" xmlns="" id="{04FCCF78-5516-8A51-7EC3-DC68D9F0780E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Forschung, Entwicklung &amp; Materialanalysen</a:t>
              </a:r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xmlns="" id="{CE61A053-4A67-B60D-0532-0BA64979048E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53" name="object 26">
                <a:extLst>
                  <a:ext uri="{FF2B5EF4-FFF2-40B4-BE49-F238E27FC236}">
                    <a16:creationId xmlns:a16="http://schemas.microsoft.com/office/drawing/2014/main" xmlns="" id="{92AA5428-B051-73E9-8A03-735FC5F7E0F8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27">
                <a:extLst>
                  <a:ext uri="{FF2B5EF4-FFF2-40B4-BE49-F238E27FC236}">
                    <a16:creationId xmlns:a16="http://schemas.microsoft.com/office/drawing/2014/main" xmlns="" id="{07A2DE4B-E9A2-BF14-D33E-8033CFB67F2F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28">
                <a:extLst>
                  <a:ext uri="{FF2B5EF4-FFF2-40B4-BE49-F238E27FC236}">
                    <a16:creationId xmlns:a16="http://schemas.microsoft.com/office/drawing/2014/main" xmlns="" id="{E5459186-12A8-8886-12D2-66B50E862ED3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29">
                <a:extLst>
                  <a:ext uri="{FF2B5EF4-FFF2-40B4-BE49-F238E27FC236}">
                    <a16:creationId xmlns:a16="http://schemas.microsoft.com/office/drawing/2014/main" xmlns="" id="{4E4568E2-87BC-7121-D28C-B735781A2C59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30">
                <a:extLst>
                  <a:ext uri="{FF2B5EF4-FFF2-40B4-BE49-F238E27FC236}">
                    <a16:creationId xmlns:a16="http://schemas.microsoft.com/office/drawing/2014/main" xmlns="" id="{4E1435DA-AD9D-1E33-13AE-9EB6B827FDF6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xmlns="" id="{D7029BFA-5F39-92CD-93A0-F957241AAB60}"/>
              </a:ext>
            </a:extLst>
          </p:cNvPr>
          <p:cNvSpPr txBox="1"/>
          <p:nvPr/>
        </p:nvSpPr>
        <p:spPr>
          <a:xfrm>
            <a:off x="2104747" y="1055412"/>
            <a:ext cx="8118761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ENTWICKLUNG 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ANALYSE</a:t>
            </a: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xmlns="" id="{1A6EF9E5-1D9D-87EC-8899-342B7F13E97A}"/>
              </a:ext>
            </a:extLst>
          </p:cNvPr>
          <p:cNvSpPr txBox="1"/>
          <p:nvPr/>
        </p:nvSpPr>
        <p:spPr>
          <a:xfrm>
            <a:off x="6094263" y="4686527"/>
            <a:ext cx="5038525" cy="646762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6001" marR="604028">
              <a:lnSpc>
                <a:spcPct val="143500"/>
              </a:lnSpc>
              <a:spcBef>
                <a:spcPts val="126"/>
              </a:spcBef>
              <a:tabLst>
                <a:tab pos="192009" algn="l"/>
              </a:tabLst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	Intensive Grundlagenforschung und </a:t>
            </a:r>
            <a:b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</a:b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	Materialentwicklung sind die Basis für unseren Erfolg</a:t>
            </a:r>
            <a:endParaRPr lang="en-US" sz="14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xmlns="" id="{E6EE911E-4322-480C-1882-DF31ADD4CA03}"/>
              </a:ext>
            </a:extLst>
          </p:cNvPr>
          <p:cNvSpPr txBox="1"/>
          <p:nvPr/>
        </p:nvSpPr>
        <p:spPr>
          <a:xfrm>
            <a:off x="6087296" y="5465132"/>
            <a:ext cx="5045492" cy="648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6001" marR="604028">
              <a:lnSpc>
                <a:spcPct val="143500"/>
              </a:lnSpc>
              <a:spcBef>
                <a:spcPts val="126"/>
              </a:spcBef>
              <a:tabLst>
                <a:tab pos="192009" algn="l"/>
              </a:tabLst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	Profitieren Sie von den vielfältigen Prüfmöglichkeiten </a:t>
            </a:r>
            <a:b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</a:b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	unseres hauseigenen Labors</a:t>
            </a:r>
            <a:endParaRPr lang="en-US" sz="14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xmlns="" id="{2DF24AE8-AD42-4D3B-3E10-0542425556E3}"/>
              </a:ext>
            </a:extLst>
          </p:cNvPr>
          <p:cNvSpPr/>
          <p:nvPr/>
        </p:nvSpPr>
        <p:spPr>
          <a:xfrm>
            <a:off x="5637040" y="4686527"/>
            <a:ext cx="360000" cy="648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xmlns="" id="{2E15D9D9-CD3B-98C6-AC4B-C7FA6CE80EF1}"/>
              </a:ext>
            </a:extLst>
          </p:cNvPr>
          <p:cNvSpPr/>
          <p:nvPr/>
        </p:nvSpPr>
        <p:spPr>
          <a:xfrm>
            <a:off x="5637040" y="5465132"/>
            <a:ext cx="360000" cy="648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190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chemeClr val="accent2"/>
          </a:solidFill>
          <a:tailEnd type="arrow"/>
        </a:ln>
      </a:spPr>
      <a:bodyPr/>
      <a:lstStyle/>
      <a:style>
        <a:lnRef idx="1">
          <a:scrgbClr r="0" g="0" b="0"/>
        </a:lnRef>
        <a:fillRef idx="0">
          <a:scrgbClr r="0" g="0" b="0"/>
        </a:fillRef>
        <a:effectRef idx="0">
          <a:schemeClr val="accent2">
            <a:hueOff val="0"/>
            <a:satOff val="0"/>
            <a:lumOff val="0"/>
            <a:alphaOff val="0"/>
          </a:schemeClr>
        </a:effectRef>
        <a:fontRef idx="minor">
          <a:schemeClr val="tx1">
            <a:hueOff val="0"/>
            <a:satOff val="0"/>
            <a:lumOff val="0"/>
            <a:alphaOff val="0"/>
          </a:schemeClr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Microsoft Office PowerPoint</Application>
  <PresentationFormat>Benutzerdefiniert</PresentationFormat>
  <Paragraphs>162</Paragraphs>
  <Slides>17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19" baseType="lpstr">
      <vt:lpstr>Office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Neuhäuser</dc:creator>
  <cp:lastModifiedBy>Sina Zandi</cp:lastModifiedBy>
  <cp:revision>209</cp:revision>
  <dcterms:created xsi:type="dcterms:W3CDTF">2022-10-28T13:15:25Z</dcterms:created>
  <dcterms:modified xsi:type="dcterms:W3CDTF">2023-02-16T11:43:06Z</dcterms:modified>
</cp:coreProperties>
</file>