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40" r:id="rId3"/>
    <p:sldId id="258" r:id="rId4"/>
    <p:sldId id="273" r:id="rId5"/>
    <p:sldId id="263" r:id="rId6"/>
    <p:sldId id="275" r:id="rId7"/>
    <p:sldId id="262" r:id="rId8"/>
    <p:sldId id="264" r:id="rId9"/>
    <p:sldId id="265" r:id="rId10"/>
    <p:sldId id="267" r:id="rId11"/>
    <p:sldId id="341" r:id="rId12"/>
    <p:sldId id="268" r:id="rId13"/>
    <p:sldId id="342" r:id="rId14"/>
    <p:sldId id="269" r:id="rId15"/>
    <p:sldId id="257" r:id="rId16"/>
    <p:sldId id="277" r:id="rId17"/>
    <p:sldId id="344" r:id="rId18"/>
    <p:sldId id="281" r:id="rId19"/>
    <p:sldId id="278" r:id="rId20"/>
    <p:sldId id="279" r:id="rId21"/>
    <p:sldId id="280" r:id="rId22"/>
    <p:sldId id="282" r:id="rId23"/>
    <p:sldId id="336" r:id="rId24"/>
    <p:sldId id="345"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575656"/>
    <a:srgbClr val="505052"/>
    <a:srgbClr val="FFFFFF"/>
    <a:srgbClr val="D9D9D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809" autoAdjust="0"/>
    <p:restoredTop sz="94660" autoAdjust="0"/>
  </p:normalViewPr>
  <p:slideViewPr>
    <p:cSldViewPr snapToGrid="0">
      <p:cViewPr varScale="1">
        <p:scale>
          <a:sx n="117" d="100"/>
          <a:sy n="117" d="100"/>
        </p:scale>
        <p:origin x="-108"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4C83B5-6541-4250-8AE9-C0F56F9EC785}" type="doc">
      <dgm:prSet loTypeId="urn:microsoft.com/office/officeart/2005/8/layout/cycle5" loCatId="cycle" qsTypeId="urn:microsoft.com/office/officeart/2005/8/quickstyle/simple1" qsCatId="simple" csTypeId="urn:microsoft.com/office/officeart/2005/8/colors/accent2_2" csCatId="accent2" phldr="1"/>
      <dgm:spPr/>
      <dgm:t>
        <a:bodyPr/>
        <a:lstStyle/>
        <a:p>
          <a:endParaRPr lang="de-DE"/>
        </a:p>
      </dgm:t>
    </dgm:pt>
    <dgm:pt modelId="{C3E558C8-784F-486F-85A4-5839A796F437}">
      <dgm:prSet phldrT="[Text]"/>
      <dgm:spPr>
        <a:solidFill>
          <a:schemeClr val="bg1">
            <a:lumMod val="50000"/>
          </a:schemeClr>
        </a:solidFill>
      </dgm:spPr>
      <dgm:t>
        <a:bodyPr/>
        <a:lstStyle/>
        <a:p>
          <a:r>
            <a:rPr lang="de-DE" dirty="0"/>
            <a:t>Research</a:t>
          </a:r>
        </a:p>
      </dgm:t>
    </dgm:pt>
    <dgm:pt modelId="{E6193182-50C6-4274-B8AE-60B1A3466C9C}" type="parTrans" cxnId="{F008D672-9682-4799-8CD9-AA597365AF70}">
      <dgm:prSet/>
      <dgm:spPr/>
      <dgm:t>
        <a:bodyPr/>
        <a:lstStyle/>
        <a:p>
          <a:endParaRPr lang="de-DE"/>
        </a:p>
      </dgm:t>
    </dgm:pt>
    <dgm:pt modelId="{50C689B2-00EE-4599-918B-29D01984B785}" type="sibTrans" cxnId="{F008D672-9682-4799-8CD9-AA597365AF70}">
      <dgm:prSet/>
      <dgm:spPr>
        <a:ln w="38100">
          <a:solidFill>
            <a:schemeClr val="accent2"/>
          </a:solidFill>
        </a:ln>
      </dgm:spPr>
      <dgm:t>
        <a:bodyPr/>
        <a:lstStyle/>
        <a:p>
          <a:endParaRPr lang="de-DE"/>
        </a:p>
      </dgm:t>
    </dgm:pt>
    <dgm:pt modelId="{713D8FA8-8754-4C74-A85A-77348A375D6D}">
      <dgm:prSet phldrT="[Text]"/>
      <dgm:spPr/>
      <dgm:t>
        <a:bodyPr/>
        <a:lstStyle/>
        <a:p>
          <a:r>
            <a:rPr lang="de-DE" dirty="0" err="1"/>
            <a:t>Product</a:t>
          </a:r>
          <a:r>
            <a:rPr lang="de-DE" dirty="0"/>
            <a:t> </a:t>
          </a:r>
          <a:r>
            <a:rPr lang="de-DE" dirty="0" err="1"/>
            <a:t>requirements</a:t>
          </a:r>
          <a:endParaRPr lang="de-DE" dirty="0"/>
        </a:p>
      </dgm:t>
    </dgm:pt>
    <dgm:pt modelId="{D3A8C4B5-2E79-4771-80DC-4CECBC25E315}" type="parTrans" cxnId="{DFFB0580-F03A-4101-9F2B-20AA1D47C884}">
      <dgm:prSet/>
      <dgm:spPr/>
      <dgm:t>
        <a:bodyPr/>
        <a:lstStyle/>
        <a:p>
          <a:endParaRPr lang="de-DE"/>
        </a:p>
      </dgm:t>
    </dgm:pt>
    <dgm:pt modelId="{A49AD0D4-B0F8-4837-8A09-69CFD3F8F7D1}" type="sibTrans" cxnId="{DFFB0580-F03A-4101-9F2B-20AA1D47C884}">
      <dgm:prSet/>
      <dgm:spPr>
        <a:ln w="38100">
          <a:solidFill>
            <a:schemeClr val="accent2"/>
          </a:solidFill>
        </a:ln>
      </dgm:spPr>
      <dgm:t>
        <a:bodyPr/>
        <a:lstStyle/>
        <a:p>
          <a:endParaRPr lang="de-DE"/>
        </a:p>
      </dgm:t>
    </dgm:pt>
    <dgm:pt modelId="{1EC8F4DB-CFE9-4CCC-B7AC-92B81BB31FEF}">
      <dgm:prSet phldrT="[Text]"/>
      <dgm:spPr>
        <a:solidFill>
          <a:schemeClr val="bg1">
            <a:lumMod val="75000"/>
          </a:schemeClr>
        </a:solidFill>
      </dgm:spPr>
      <dgm:t>
        <a:bodyPr/>
        <a:lstStyle/>
        <a:p>
          <a:r>
            <a:rPr lang="de-DE" dirty="0">
              <a:solidFill>
                <a:schemeClr val="tx1">
                  <a:lumMod val="65000"/>
                  <a:lumOff val="35000"/>
                </a:schemeClr>
              </a:solidFill>
            </a:rPr>
            <a:t>Customer Service</a:t>
          </a:r>
        </a:p>
      </dgm:t>
    </dgm:pt>
    <dgm:pt modelId="{B9DA29EE-0AD6-4081-A61E-BF120C9DDBC4}" type="parTrans" cxnId="{D993CED6-C565-4F0A-A650-B822C07A8C8C}">
      <dgm:prSet/>
      <dgm:spPr/>
      <dgm:t>
        <a:bodyPr/>
        <a:lstStyle/>
        <a:p>
          <a:endParaRPr lang="de-DE"/>
        </a:p>
      </dgm:t>
    </dgm:pt>
    <dgm:pt modelId="{8F418798-F445-43D0-8089-55015627EBD5}" type="sibTrans" cxnId="{D993CED6-C565-4F0A-A650-B822C07A8C8C}">
      <dgm:prSet/>
      <dgm:spPr>
        <a:ln w="38100">
          <a:solidFill>
            <a:schemeClr val="accent2"/>
          </a:solidFill>
        </a:ln>
      </dgm:spPr>
      <dgm:t>
        <a:bodyPr/>
        <a:lstStyle/>
        <a:p>
          <a:endParaRPr lang="de-DE"/>
        </a:p>
      </dgm:t>
    </dgm:pt>
    <dgm:pt modelId="{DE08F9CE-731B-4246-A342-73D2FAC7C563}">
      <dgm:prSet phldrT="[Text]"/>
      <dgm:spPr/>
      <dgm:t>
        <a:bodyPr/>
        <a:lstStyle/>
        <a:p>
          <a:r>
            <a:rPr lang="de-DE" dirty="0" err="1"/>
            <a:t>Calculation</a:t>
          </a:r>
          <a:r>
            <a:rPr lang="de-DE" dirty="0"/>
            <a:t> Design</a:t>
          </a:r>
        </a:p>
      </dgm:t>
    </dgm:pt>
    <dgm:pt modelId="{48E0A840-FB5D-4262-893C-121D67E73E5F}" type="parTrans" cxnId="{5B7CDDE0-FCB9-4FDF-8007-DAFADABE1CE9}">
      <dgm:prSet/>
      <dgm:spPr/>
      <dgm:t>
        <a:bodyPr/>
        <a:lstStyle/>
        <a:p>
          <a:endParaRPr lang="de-DE"/>
        </a:p>
      </dgm:t>
    </dgm:pt>
    <dgm:pt modelId="{7FC1BBCA-11B4-433C-A379-1E073809680B}" type="sibTrans" cxnId="{5B7CDDE0-FCB9-4FDF-8007-DAFADABE1CE9}">
      <dgm:prSet/>
      <dgm:spPr>
        <a:ln w="38100">
          <a:solidFill>
            <a:schemeClr val="accent2"/>
          </a:solidFill>
        </a:ln>
      </dgm:spPr>
      <dgm:t>
        <a:bodyPr/>
        <a:lstStyle/>
        <a:p>
          <a:endParaRPr lang="de-DE"/>
        </a:p>
      </dgm:t>
    </dgm:pt>
    <dgm:pt modelId="{D14CCB9F-65E4-4F4D-ABA7-AAE2AA0C9D65}">
      <dgm:prSet phldrT="[Text]"/>
      <dgm:spPr>
        <a:solidFill>
          <a:schemeClr val="bg1">
            <a:lumMod val="75000"/>
          </a:schemeClr>
        </a:solidFill>
      </dgm:spPr>
      <dgm:t>
        <a:bodyPr/>
        <a:lstStyle/>
        <a:p>
          <a:r>
            <a:rPr lang="de-DE" dirty="0">
              <a:solidFill>
                <a:schemeClr val="tx1">
                  <a:lumMod val="65000"/>
                  <a:lumOff val="35000"/>
                </a:schemeClr>
              </a:solidFill>
            </a:rPr>
            <a:t>Processing</a:t>
          </a:r>
        </a:p>
      </dgm:t>
    </dgm:pt>
    <dgm:pt modelId="{D2A8593B-1445-425B-8B84-8F7CD6CBC80E}" type="parTrans" cxnId="{D251D966-8739-4AB1-A1DB-224D5329175B}">
      <dgm:prSet/>
      <dgm:spPr/>
      <dgm:t>
        <a:bodyPr/>
        <a:lstStyle/>
        <a:p>
          <a:endParaRPr lang="de-DE"/>
        </a:p>
      </dgm:t>
    </dgm:pt>
    <dgm:pt modelId="{2002C4AC-AB5E-4D36-A75A-33BA4F9F1A31}" type="sibTrans" cxnId="{D251D966-8739-4AB1-A1DB-224D5329175B}">
      <dgm:prSet/>
      <dgm:spPr>
        <a:ln w="38100">
          <a:solidFill>
            <a:schemeClr val="accent2"/>
          </a:solidFill>
        </a:ln>
      </dgm:spPr>
      <dgm:t>
        <a:bodyPr/>
        <a:lstStyle/>
        <a:p>
          <a:endParaRPr lang="de-DE"/>
        </a:p>
      </dgm:t>
    </dgm:pt>
    <dgm:pt modelId="{06795B90-17CB-485F-9FD7-BDADDB3897C1}">
      <dgm:prSet phldrT="[Text]"/>
      <dgm:spPr>
        <a:solidFill>
          <a:schemeClr val="tx1">
            <a:lumMod val="75000"/>
            <a:lumOff val="25000"/>
          </a:schemeClr>
        </a:solidFill>
      </dgm:spPr>
      <dgm:t>
        <a:bodyPr/>
        <a:lstStyle/>
        <a:p>
          <a:r>
            <a:rPr lang="de-DE" dirty="0"/>
            <a:t>Development</a:t>
          </a:r>
        </a:p>
      </dgm:t>
    </dgm:pt>
    <dgm:pt modelId="{3CAE8A8E-93B0-4CAA-A4F2-B9571C10BE6F}" type="parTrans" cxnId="{2F324D8F-53F5-4008-B511-5399052E9916}">
      <dgm:prSet/>
      <dgm:spPr/>
      <dgm:t>
        <a:bodyPr/>
        <a:lstStyle/>
        <a:p>
          <a:endParaRPr lang="de-DE"/>
        </a:p>
      </dgm:t>
    </dgm:pt>
    <dgm:pt modelId="{28706F11-A3FA-4967-A078-E37C7E5E2C08}" type="sibTrans" cxnId="{2F324D8F-53F5-4008-B511-5399052E9916}">
      <dgm:prSet/>
      <dgm:spPr>
        <a:ln w="28575">
          <a:solidFill>
            <a:srgbClr val="ED7D31"/>
          </a:solidFill>
        </a:ln>
      </dgm:spPr>
      <dgm:t>
        <a:bodyPr/>
        <a:lstStyle/>
        <a:p>
          <a:endParaRPr lang="de-DE"/>
        </a:p>
      </dgm:t>
    </dgm:pt>
    <dgm:pt modelId="{20EA215E-1062-43EE-A7FF-7C46D59469D3}" type="pres">
      <dgm:prSet presAssocID="{E84C83B5-6541-4250-8AE9-C0F56F9EC785}" presName="cycle" presStyleCnt="0">
        <dgm:presLayoutVars>
          <dgm:dir/>
          <dgm:resizeHandles val="exact"/>
        </dgm:presLayoutVars>
      </dgm:prSet>
      <dgm:spPr/>
      <dgm:t>
        <a:bodyPr/>
        <a:lstStyle/>
        <a:p>
          <a:endParaRPr lang="de-DE"/>
        </a:p>
      </dgm:t>
    </dgm:pt>
    <dgm:pt modelId="{E80A3FEB-0B03-4684-9A7D-CCB77AE12636}" type="pres">
      <dgm:prSet presAssocID="{C3E558C8-784F-486F-85A4-5839A796F437}" presName="node" presStyleLbl="node1" presStyleIdx="0" presStyleCnt="6">
        <dgm:presLayoutVars>
          <dgm:bulletEnabled val="1"/>
        </dgm:presLayoutVars>
      </dgm:prSet>
      <dgm:spPr/>
      <dgm:t>
        <a:bodyPr/>
        <a:lstStyle/>
        <a:p>
          <a:endParaRPr lang="de-DE"/>
        </a:p>
      </dgm:t>
    </dgm:pt>
    <dgm:pt modelId="{3D5AA5BE-4D8A-4BEE-A593-CFA6188EA444}" type="pres">
      <dgm:prSet presAssocID="{C3E558C8-784F-486F-85A4-5839A796F437}" presName="spNode" presStyleCnt="0"/>
      <dgm:spPr/>
    </dgm:pt>
    <dgm:pt modelId="{F1B41CD6-6B5A-4A7D-BD2D-F1E4EA96A332}" type="pres">
      <dgm:prSet presAssocID="{50C689B2-00EE-4599-918B-29D01984B785}" presName="sibTrans" presStyleLbl="sibTrans1D1" presStyleIdx="0" presStyleCnt="6"/>
      <dgm:spPr/>
      <dgm:t>
        <a:bodyPr/>
        <a:lstStyle/>
        <a:p>
          <a:endParaRPr lang="de-DE"/>
        </a:p>
      </dgm:t>
    </dgm:pt>
    <dgm:pt modelId="{36957A1F-CF1B-4B1F-913B-B095919B79FF}" type="pres">
      <dgm:prSet presAssocID="{06795B90-17CB-485F-9FD7-BDADDB3897C1}" presName="node" presStyleLbl="node1" presStyleIdx="1" presStyleCnt="6">
        <dgm:presLayoutVars>
          <dgm:bulletEnabled val="1"/>
        </dgm:presLayoutVars>
      </dgm:prSet>
      <dgm:spPr/>
      <dgm:t>
        <a:bodyPr/>
        <a:lstStyle/>
        <a:p>
          <a:endParaRPr lang="de-DE"/>
        </a:p>
      </dgm:t>
    </dgm:pt>
    <dgm:pt modelId="{7E4F1345-57D2-46AD-90A7-BC2CCE2D568B}" type="pres">
      <dgm:prSet presAssocID="{06795B90-17CB-485F-9FD7-BDADDB3897C1}" presName="spNode" presStyleCnt="0"/>
      <dgm:spPr/>
    </dgm:pt>
    <dgm:pt modelId="{D3F978CE-332C-4A73-849B-0D834F66C67A}" type="pres">
      <dgm:prSet presAssocID="{28706F11-A3FA-4967-A078-E37C7E5E2C08}" presName="sibTrans" presStyleLbl="sibTrans1D1" presStyleIdx="1" presStyleCnt="6"/>
      <dgm:spPr/>
      <dgm:t>
        <a:bodyPr/>
        <a:lstStyle/>
        <a:p>
          <a:endParaRPr lang="de-DE"/>
        </a:p>
      </dgm:t>
    </dgm:pt>
    <dgm:pt modelId="{AA23DCDD-DEBF-49CD-840F-75EAB053AF0A}" type="pres">
      <dgm:prSet presAssocID="{713D8FA8-8754-4C74-A85A-77348A375D6D}" presName="node" presStyleLbl="node1" presStyleIdx="2" presStyleCnt="6">
        <dgm:presLayoutVars>
          <dgm:bulletEnabled val="1"/>
        </dgm:presLayoutVars>
      </dgm:prSet>
      <dgm:spPr/>
      <dgm:t>
        <a:bodyPr/>
        <a:lstStyle/>
        <a:p>
          <a:endParaRPr lang="de-DE"/>
        </a:p>
      </dgm:t>
    </dgm:pt>
    <dgm:pt modelId="{7D7D701E-ED50-4FF6-BC02-0C33FD672A8A}" type="pres">
      <dgm:prSet presAssocID="{713D8FA8-8754-4C74-A85A-77348A375D6D}" presName="spNode" presStyleCnt="0"/>
      <dgm:spPr/>
    </dgm:pt>
    <dgm:pt modelId="{CA3597D7-25BF-4CA5-940C-BE2C19B10C8E}" type="pres">
      <dgm:prSet presAssocID="{A49AD0D4-B0F8-4837-8A09-69CFD3F8F7D1}" presName="sibTrans" presStyleLbl="sibTrans1D1" presStyleIdx="2" presStyleCnt="6"/>
      <dgm:spPr/>
      <dgm:t>
        <a:bodyPr/>
        <a:lstStyle/>
        <a:p>
          <a:endParaRPr lang="de-DE"/>
        </a:p>
      </dgm:t>
    </dgm:pt>
    <dgm:pt modelId="{1C05F01E-810F-4270-BB8E-78229171EAFB}" type="pres">
      <dgm:prSet presAssocID="{1EC8F4DB-CFE9-4CCC-B7AC-92B81BB31FEF}" presName="node" presStyleLbl="node1" presStyleIdx="3" presStyleCnt="6">
        <dgm:presLayoutVars>
          <dgm:bulletEnabled val="1"/>
        </dgm:presLayoutVars>
      </dgm:prSet>
      <dgm:spPr/>
      <dgm:t>
        <a:bodyPr/>
        <a:lstStyle/>
        <a:p>
          <a:endParaRPr lang="de-DE"/>
        </a:p>
      </dgm:t>
    </dgm:pt>
    <dgm:pt modelId="{C288353B-50D9-459B-98A2-DE60A52BDBC6}" type="pres">
      <dgm:prSet presAssocID="{1EC8F4DB-CFE9-4CCC-B7AC-92B81BB31FEF}" presName="spNode" presStyleCnt="0"/>
      <dgm:spPr/>
    </dgm:pt>
    <dgm:pt modelId="{AD645534-09F6-4A01-B91A-1B190842EA9E}" type="pres">
      <dgm:prSet presAssocID="{8F418798-F445-43D0-8089-55015627EBD5}" presName="sibTrans" presStyleLbl="sibTrans1D1" presStyleIdx="3" presStyleCnt="6"/>
      <dgm:spPr/>
      <dgm:t>
        <a:bodyPr/>
        <a:lstStyle/>
        <a:p>
          <a:endParaRPr lang="de-DE"/>
        </a:p>
      </dgm:t>
    </dgm:pt>
    <dgm:pt modelId="{EB9F774F-48B4-4143-BF35-389AF041FFD3}" type="pres">
      <dgm:prSet presAssocID="{DE08F9CE-731B-4246-A342-73D2FAC7C563}" presName="node" presStyleLbl="node1" presStyleIdx="4" presStyleCnt="6">
        <dgm:presLayoutVars>
          <dgm:bulletEnabled val="1"/>
        </dgm:presLayoutVars>
      </dgm:prSet>
      <dgm:spPr/>
      <dgm:t>
        <a:bodyPr/>
        <a:lstStyle/>
        <a:p>
          <a:endParaRPr lang="de-DE"/>
        </a:p>
      </dgm:t>
    </dgm:pt>
    <dgm:pt modelId="{F3D761C9-429B-4267-80A5-0A07CCED90AB}" type="pres">
      <dgm:prSet presAssocID="{DE08F9CE-731B-4246-A342-73D2FAC7C563}" presName="spNode" presStyleCnt="0"/>
      <dgm:spPr/>
    </dgm:pt>
    <dgm:pt modelId="{A6432D71-C198-448F-A165-6D015B3DF999}" type="pres">
      <dgm:prSet presAssocID="{7FC1BBCA-11B4-433C-A379-1E073809680B}" presName="sibTrans" presStyleLbl="sibTrans1D1" presStyleIdx="4" presStyleCnt="6"/>
      <dgm:spPr/>
      <dgm:t>
        <a:bodyPr/>
        <a:lstStyle/>
        <a:p>
          <a:endParaRPr lang="de-DE"/>
        </a:p>
      </dgm:t>
    </dgm:pt>
    <dgm:pt modelId="{D13CC07F-6CC2-49B5-839F-CBE8BA07225F}" type="pres">
      <dgm:prSet presAssocID="{D14CCB9F-65E4-4F4D-ABA7-AAE2AA0C9D65}" presName="node" presStyleLbl="node1" presStyleIdx="5" presStyleCnt="6">
        <dgm:presLayoutVars>
          <dgm:bulletEnabled val="1"/>
        </dgm:presLayoutVars>
      </dgm:prSet>
      <dgm:spPr/>
      <dgm:t>
        <a:bodyPr/>
        <a:lstStyle/>
        <a:p>
          <a:endParaRPr lang="de-DE"/>
        </a:p>
      </dgm:t>
    </dgm:pt>
    <dgm:pt modelId="{502E4C4F-7AEB-4991-BCA2-0150EEA06648}" type="pres">
      <dgm:prSet presAssocID="{D14CCB9F-65E4-4F4D-ABA7-AAE2AA0C9D65}" presName="spNode" presStyleCnt="0"/>
      <dgm:spPr/>
    </dgm:pt>
    <dgm:pt modelId="{0E440263-4A7C-499E-A2B8-D10E36A3DE0B}" type="pres">
      <dgm:prSet presAssocID="{2002C4AC-AB5E-4D36-A75A-33BA4F9F1A31}" presName="sibTrans" presStyleLbl="sibTrans1D1" presStyleIdx="5" presStyleCnt="6"/>
      <dgm:spPr/>
      <dgm:t>
        <a:bodyPr/>
        <a:lstStyle/>
        <a:p>
          <a:endParaRPr lang="de-DE"/>
        </a:p>
      </dgm:t>
    </dgm:pt>
  </dgm:ptLst>
  <dgm:cxnLst>
    <dgm:cxn modelId="{22AEB110-F4DB-4991-A325-4F1FA3F80875}" type="presOf" srcId="{1EC8F4DB-CFE9-4CCC-B7AC-92B81BB31FEF}" destId="{1C05F01E-810F-4270-BB8E-78229171EAFB}" srcOrd="0" destOrd="0" presId="urn:microsoft.com/office/officeart/2005/8/layout/cycle5"/>
    <dgm:cxn modelId="{295B56B4-953A-49C1-81A0-CC64426CF5AD}" type="presOf" srcId="{8F418798-F445-43D0-8089-55015627EBD5}" destId="{AD645534-09F6-4A01-B91A-1B190842EA9E}" srcOrd="0" destOrd="0" presId="urn:microsoft.com/office/officeart/2005/8/layout/cycle5"/>
    <dgm:cxn modelId="{73C485E9-4941-463A-9D3A-064A359E4A3F}" type="presOf" srcId="{D14CCB9F-65E4-4F4D-ABA7-AAE2AA0C9D65}" destId="{D13CC07F-6CC2-49B5-839F-CBE8BA07225F}" srcOrd="0" destOrd="0" presId="urn:microsoft.com/office/officeart/2005/8/layout/cycle5"/>
    <dgm:cxn modelId="{313CCA2C-207E-4343-9A23-9D8B3B3CDD5A}" type="presOf" srcId="{7FC1BBCA-11B4-433C-A379-1E073809680B}" destId="{A6432D71-C198-448F-A165-6D015B3DF999}" srcOrd="0" destOrd="0" presId="urn:microsoft.com/office/officeart/2005/8/layout/cycle5"/>
    <dgm:cxn modelId="{A94DC9CE-E10D-4E61-9476-FE493582C440}" type="presOf" srcId="{C3E558C8-784F-486F-85A4-5839A796F437}" destId="{E80A3FEB-0B03-4684-9A7D-CCB77AE12636}" srcOrd="0" destOrd="0" presId="urn:microsoft.com/office/officeart/2005/8/layout/cycle5"/>
    <dgm:cxn modelId="{93E5FF07-6B11-4E0D-8B62-666A0C316FF0}" type="presOf" srcId="{713D8FA8-8754-4C74-A85A-77348A375D6D}" destId="{AA23DCDD-DEBF-49CD-840F-75EAB053AF0A}" srcOrd="0" destOrd="0" presId="urn:microsoft.com/office/officeart/2005/8/layout/cycle5"/>
    <dgm:cxn modelId="{A08FA00A-BDFC-402E-8E0A-B6860832E8F3}" type="presOf" srcId="{2002C4AC-AB5E-4D36-A75A-33BA4F9F1A31}" destId="{0E440263-4A7C-499E-A2B8-D10E36A3DE0B}" srcOrd="0" destOrd="0" presId="urn:microsoft.com/office/officeart/2005/8/layout/cycle5"/>
    <dgm:cxn modelId="{5B7CDDE0-FCB9-4FDF-8007-DAFADABE1CE9}" srcId="{E84C83B5-6541-4250-8AE9-C0F56F9EC785}" destId="{DE08F9CE-731B-4246-A342-73D2FAC7C563}" srcOrd="4" destOrd="0" parTransId="{48E0A840-FB5D-4262-893C-121D67E73E5F}" sibTransId="{7FC1BBCA-11B4-433C-A379-1E073809680B}"/>
    <dgm:cxn modelId="{FE3DD52E-30F6-4D27-ADDC-32140C8B8AD0}" type="presOf" srcId="{E84C83B5-6541-4250-8AE9-C0F56F9EC785}" destId="{20EA215E-1062-43EE-A7FF-7C46D59469D3}" srcOrd="0" destOrd="0" presId="urn:microsoft.com/office/officeart/2005/8/layout/cycle5"/>
    <dgm:cxn modelId="{DFFB0580-F03A-4101-9F2B-20AA1D47C884}" srcId="{E84C83B5-6541-4250-8AE9-C0F56F9EC785}" destId="{713D8FA8-8754-4C74-A85A-77348A375D6D}" srcOrd="2" destOrd="0" parTransId="{D3A8C4B5-2E79-4771-80DC-4CECBC25E315}" sibTransId="{A49AD0D4-B0F8-4837-8A09-69CFD3F8F7D1}"/>
    <dgm:cxn modelId="{2F324D8F-53F5-4008-B511-5399052E9916}" srcId="{E84C83B5-6541-4250-8AE9-C0F56F9EC785}" destId="{06795B90-17CB-485F-9FD7-BDADDB3897C1}" srcOrd="1" destOrd="0" parTransId="{3CAE8A8E-93B0-4CAA-A4F2-B9571C10BE6F}" sibTransId="{28706F11-A3FA-4967-A078-E37C7E5E2C08}"/>
    <dgm:cxn modelId="{4BD75A22-D173-4F4D-BCD1-7381CC559FF6}" type="presOf" srcId="{DE08F9CE-731B-4246-A342-73D2FAC7C563}" destId="{EB9F774F-48B4-4143-BF35-389AF041FFD3}" srcOrd="0" destOrd="0" presId="urn:microsoft.com/office/officeart/2005/8/layout/cycle5"/>
    <dgm:cxn modelId="{D993CED6-C565-4F0A-A650-B822C07A8C8C}" srcId="{E84C83B5-6541-4250-8AE9-C0F56F9EC785}" destId="{1EC8F4DB-CFE9-4CCC-B7AC-92B81BB31FEF}" srcOrd="3" destOrd="0" parTransId="{B9DA29EE-0AD6-4081-A61E-BF120C9DDBC4}" sibTransId="{8F418798-F445-43D0-8089-55015627EBD5}"/>
    <dgm:cxn modelId="{D251D966-8739-4AB1-A1DB-224D5329175B}" srcId="{E84C83B5-6541-4250-8AE9-C0F56F9EC785}" destId="{D14CCB9F-65E4-4F4D-ABA7-AAE2AA0C9D65}" srcOrd="5" destOrd="0" parTransId="{D2A8593B-1445-425B-8B84-8F7CD6CBC80E}" sibTransId="{2002C4AC-AB5E-4D36-A75A-33BA4F9F1A31}"/>
    <dgm:cxn modelId="{F1E85E92-A668-45BE-93E2-D8C1FAD7DF5A}" type="presOf" srcId="{50C689B2-00EE-4599-918B-29D01984B785}" destId="{F1B41CD6-6B5A-4A7D-BD2D-F1E4EA96A332}" srcOrd="0" destOrd="0" presId="urn:microsoft.com/office/officeart/2005/8/layout/cycle5"/>
    <dgm:cxn modelId="{97E8FBD5-A436-4A2A-BDF3-D209B8765DCD}" type="presOf" srcId="{06795B90-17CB-485F-9FD7-BDADDB3897C1}" destId="{36957A1F-CF1B-4B1F-913B-B095919B79FF}" srcOrd="0" destOrd="0" presId="urn:microsoft.com/office/officeart/2005/8/layout/cycle5"/>
    <dgm:cxn modelId="{F008D672-9682-4799-8CD9-AA597365AF70}" srcId="{E84C83B5-6541-4250-8AE9-C0F56F9EC785}" destId="{C3E558C8-784F-486F-85A4-5839A796F437}" srcOrd="0" destOrd="0" parTransId="{E6193182-50C6-4274-B8AE-60B1A3466C9C}" sibTransId="{50C689B2-00EE-4599-918B-29D01984B785}"/>
    <dgm:cxn modelId="{2464BE04-DB84-4FE9-BFE0-E9218B49F16A}" type="presOf" srcId="{28706F11-A3FA-4967-A078-E37C7E5E2C08}" destId="{D3F978CE-332C-4A73-849B-0D834F66C67A}" srcOrd="0" destOrd="0" presId="urn:microsoft.com/office/officeart/2005/8/layout/cycle5"/>
    <dgm:cxn modelId="{6BE6B5A8-691E-40D4-9F30-8136CC0AE693}" type="presOf" srcId="{A49AD0D4-B0F8-4837-8A09-69CFD3F8F7D1}" destId="{CA3597D7-25BF-4CA5-940C-BE2C19B10C8E}" srcOrd="0" destOrd="0" presId="urn:microsoft.com/office/officeart/2005/8/layout/cycle5"/>
    <dgm:cxn modelId="{81C1A35A-5984-4AE0-8806-E6334FEAC2D6}" type="presParOf" srcId="{20EA215E-1062-43EE-A7FF-7C46D59469D3}" destId="{E80A3FEB-0B03-4684-9A7D-CCB77AE12636}" srcOrd="0" destOrd="0" presId="urn:microsoft.com/office/officeart/2005/8/layout/cycle5"/>
    <dgm:cxn modelId="{7A3BAC37-890B-4723-A3C1-7BDABB184806}" type="presParOf" srcId="{20EA215E-1062-43EE-A7FF-7C46D59469D3}" destId="{3D5AA5BE-4D8A-4BEE-A593-CFA6188EA444}" srcOrd="1" destOrd="0" presId="urn:microsoft.com/office/officeart/2005/8/layout/cycle5"/>
    <dgm:cxn modelId="{F6A74D2B-9EC7-4227-836C-7B2F141C1873}" type="presParOf" srcId="{20EA215E-1062-43EE-A7FF-7C46D59469D3}" destId="{F1B41CD6-6B5A-4A7D-BD2D-F1E4EA96A332}" srcOrd="2" destOrd="0" presId="urn:microsoft.com/office/officeart/2005/8/layout/cycle5"/>
    <dgm:cxn modelId="{7336659A-FD7D-477B-AA74-CE354EB4F67D}" type="presParOf" srcId="{20EA215E-1062-43EE-A7FF-7C46D59469D3}" destId="{36957A1F-CF1B-4B1F-913B-B095919B79FF}" srcOrd="3" destOrd="0" presId="urn:microsoft.com/office/officeart/2005/8/layout/cycle5"/>
    <dgm:cxn modelId="{E6760AF0-EDC0-476B-8C9C-FA4119D0B4F7}" type="presParOf" srcId="{20EA215E-1062-43EE-A7FF-7C46D59469D3}" destId="{7E4F1345-57D2-46AD-90A7-BC2CCE2D568B}" srcOrd="4" destOrd="0" presId="urn:microsoft.com/office/officeart/2005/8/layout/cycle5"/>
    <dgm:cxn modelId="{007B1B8D-BA0F-416A-B55C-51A96BE205A6}" type="presParOf" srcId="{20EA215E-1062-43EE-A7FF-7C46D59469D3}" destId="{D3F978CE-332C-4A73-849B-0D834F66C67A}" srcOrd="5" destOrd="0" presId="urn:microsoft.com/office/officeart/2005/8/layout/cycle5"/>
    <dgm:cxn modelId="{BF26EE93-C08F-4B42-A976-2EC73519CDFF}" type="presParOf" srcId="{20EA215E-1062-43EE-A7FF-7C46D59469D3}" destId="{AA23DCDD-DEBF-49CD-840F-75EAB053AF0A}" srcOrd="6" destOrd="0" presId="urn:microsoft.com/office/officeart/2005/8/layout/cycle5"/>
    <dgm:cxn modelId="{C45822B9-6E7E-4394-9045-3CF7DDBA2241}" type="presParOf" srcId="{20EA215E-1062-43EE-A7FF-7C46D59469D3}" destId="{7D7D701E-ED50-4FF6-BC02-0C33FD672A8A}" srcOrd="7" destOrd="0" presId="urn:microsoft.com/office/officeart/2005/8/layout/cycle5"/>
    <dgm:cxn modelId="{5EBEB0E4-E7BD-44DB-B6F9-44BC3125A56D}" type="presParOf" srcId="{20EA215E-1062-43EE-A7FF-7C46D59469D3}" destId="{CA3597D7-25BF-4CA5-940C-BE2C19B10C8E}" srcOrd="8" destOrd="0" presId="urn:microsoft.com/office/officeart/2005/8/layout/cycle5"/>
    <dgm:cxn modelId="{4D202DBE-EF1C-4493-BBC8-9B97EF83FC08}" type="presParOf" srcId="{20EA215E-1062-43EE-A7FF-7C46D59469D3}" destId="{1C05F01E-810F-4270-BB8E-78229171EAFB}" srcOrd="9" destOrd="0" presId="urn:microsoft.com/office/officeart/2005/8/layout/cycle5"/>
    <dgm:cxn modelId="{6FDD6897-5536-4724-8626-18A0E4602705}" type="presParOf" srcId="{20EA215E-1062-43EE-A7FF-7C46D59469D3}" destId="{C288353B-50D9-459B-98A2-DE60A52BDBC6}" srcOrd="10" destOrd="0" presId="urn:microsoft.com/office/officeart/2005/8/layout/cycle5"/>
    <dgm:cxn modelId="{D473367F-B75C-471D-A203-DF7C22E2D8FA}" type="presParOf" srcId="{20EA215E-1062-43EE-A7FF-7C46D59469D3}" destId="{AD645534-09F6-4A01-B91A-1B190842EA9E}" srcOrd="11" destOrd="0" presId="urn:microsoft.com/office/officeart/2005/8/layout/cycle5"/>
    <dgm:cxn modelId="{FC23217B-51BD-4E86-B427-F68522B57CB6}" type="presParOf" srcId="{20EA215E-1062-43EE-A7FF-7C46D59469D3}" destId="{EB9F774F-48B4-4143-BF35-389AF041FFD3}" srcOrd="12" destOrd="0" presId="urn:microsoft.com/office/officeart/2005/8/layout/cycle5"/>
    <dgm:cxn modelId="{DE254AAC-B31D-4B6C-B9D3-B767D17D6E05}" type="presParOf" srcId="{20EA215E-1062-43EE-A7FF-7C46D59469D3}" destId="{F3D761C9-429B-4267-80A5-0A07CCED90AB}" srcOrd="13" destOrd="0" presId="urn:microsoft.com/office/officeart/2005/8/layout/cycle5"/>
    <dgm:cxn modelId="{67960974-4CD6-45D0-AEFA-633F43333284}" type="presParOf" srcId="{20EA215E-1062-43EE-A7FF-7C46D59469D3}" destId="{A6432D71-C198-448F-A165-6D015B3DF999}" srcOrd="14" destOrd="0" presId="urn:microsoft.com/office/officeart/2005/8/layout/cycle5"/>
    <dgm:cxn modelId="{C7D95DF5-8B34-4881-BDFB-0779F788011B}" type="presParOf" srcId="{20EA215E-1062-43EE-A7FF-7C46D59469D3}" destId="{D13CC07F-6CC2-49B5-839F-CBE8BA07225F}" srcOrd="15" destOrd="0" presId="urn:microsoft.com/office/officeart/2005/8/layout/cycle5"/>
    <dgm:cxn modelId="{6C373E9C-E60E-4B0F-A810-95BA100D47A4}" type="presParOf" srcId="{20EA215E-1062-43EE-A7FF-7C46D59469D3}" destId="{502E4C4F-7AEB-4991-BCA2-0150EEA06648}" srcOrd="16" destOrd="0" presId="urn:microsoft.com/office/officeart/2005/8/layout/cycle5"/>
    <dgm:cxn modelId="{51C3AFC4-F18D-4444-A3F5-109AA1B20875}" type="presParOf" srcId="{20EA215E-1062-43EE-A7FF-7C46D59469D3}" destId="{0E440263-4A7C-499E-A2B8-D10E36A3DE0B}"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A3FEB-0B03-4684-9A7D-CCB77AE12636}">
      <dsp:nvSpPr>
        <dsp:cNvPr id="0" name=""/>
        <dsp:cNvSpPr/>
      </dsp:nvSpPr>
      <dsp:spPr>
        <a:xfrm>
          <a:off x="2769163" y="1037"/>
          <a:ext cx="1261729" cy="820123"/>
        </a:xfrm>
        <a:prstGeom prst="round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de-DE" sz="1500" kern="1200" dirty="0"/>
            <a:t>Research</a:t>
          </a:r>
        </a:p>
      </dsp:txBody>
      <dsp:txXfrm>
        <a:off x="2809198" y="41072"/>
        <a:ext cx="1181659" cy="740053"/>
      </dsp:txXfrm>
    </dsp:sp>
    <dsp:sp modelId="{F1B41CD6-6B5A-4A7D-BD2D-F1E4EA96A332}">
      <dsp:nvSpPr>
        <dsp:cNvPr id="0" name=""/>
        <dsp:cNvSpPr/>
      </dsp:nvSpPr>
      <dsp:spPr>
        <a:xfrm>
          <a:off x="1468131" y="411099"/>
          <a:ext cx="3863792" cy="3863792"/>
        </a:xfrm>
        <a:custGeom>
          <a:avLst/>
          <a:gdLst/>
          <a:ahLst/>
          <a:cxnLst/>
          <a:rect l="0" t="0" r="0" b="0"/>
          <a:pathLst>
            <a:path>
              <a:moveTo>
                <a:pt x="2721419" y="168695"/>
              </a:moveTo>
              <a:arcTo wR="1931896" hR="1931896" stAng="17647309" swAng="923821"/>
            </a:path>
          </a:pathLst>
        </a:custGeom>
        <a:noFill/>
        <a:ln w="3810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sp>
    <dsp:sp modelId="{36957A1F-CF1B-4B1F-913B-B095919B79FF}">
      <dsp:nvSpPr>
        <dsp:cNvPr id="0" name=""/>
        <dsp:cNvSpPr/>
      </dsp:nvSpPr>
      <dsp:spPr>
        <a:xfrm>
          <a:off x="4442234" y="966985"/>
          <a:ext cx="1261729" cy="820123"/>
        </a:xfrm>
        <a:prstGeom prst="round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de-DE" sz="1500" kern="1200" dirty="0"/>
            <a:t>Development</a:t>
          </a:r>
        </a:p>
      </dsp:txBody>
      <dsp:txXfrm>
        <a:off x="4482269" y="1007020"/>
        <a:ext cx="1181659" cy="740053"/>
      </dsp:txXfrm>
    </dsp:sp>
    <dsp:sp modelId="{D3F978CE-332C-4A73-849B-0D834F66C67A}">
      <dsp:nvSpPr>
        <dsp:cNvPr id="0" name=""/>
        <dsp:cNvSpPr/>
      </dsp:nvSpPr>
      <dsp:spPr>
        <a:xfrm>
          <a:off x="1468131" y="411099"/>
          <a:ext cx="3863792" cy="3863792"/>
        </a:xfrm>
        <a:custGeom>
          <a:avLst/>
          <a:gdLst/>
          <a:ahLst/>
          <a:cxnLst/>
          <a:rect l="0" t="0" r="0" b="0"/>
          <a:pathLst>
            <a:path>
              <a:moveTo>
                <a:pt x="3833687" y="1592169"/>
              </a:moveTo>
              <a:arcTo wR="1931896" hR="1931896" stAng="20992306" swAng="1215388"/>
            </a:path>
          </a:pathLst>
        </a:custGeom>
        <a:noFill/>
        <a:ln w="28575" cap="flat" cmpd="sng" algn="ctr">
          <a:solidFill>
            <a:srgbClr val="ED7D31"/>
          </a:solidFill>
          <a:prstDash val="solid"/>
          <a:miter lim="800000"/>
          <a:tailEnd type="arrow"/>
        </a:ln>
        <a:effectLst/>
      </dsp:spPr>
      <dsp:style>
        <a:lnRef idx="1">
          <a:scrgbClr r="0" g="0" b="0"/>
        </a:lnRef>
        <a:fillRef idx="0">
          <a:scrgbClr r="0" g="0" b="0"/>
        </a:fillRef>
        <a:effectRef idx="0">
          <a:scrgbClr r="0" g="0" b="0"/>
        </a:effectRef>
        <a:fontRef idx="minor"/>
      </dsp:style>
    </dsp:sp>
    <dsp:sp modelId="{AA23DCDD-DEBF-49CD-840F-75EAB053AF0A}">
      <dsp:nvSpPr>
        <dsp:cNvPr id="0" name=""/>
        <dsp:cNvSpPr/>
      </dsp:nvSpPr>
      <dsp:spPr>
        <a:xfrm>
          <a:off x="4442234" y="2898882"/>
          <a:ext cx="1261729" cy="82012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de-DE" sz="1500" kern="1200" dirty="0" err="1"/>
            <a:t>Product</a:t>
          </a:r>
          <a:r>
            <a:rPr lang="de-DE" sz="1500" kern="1200" dirty="0"/>
            <a:t> </a:t>
          </a:r>
          <a:r>
            <a:rPr lang="de-DE" sz="1500" kern="1200" dirty="0" err="1"/>
            <a:t>requirements</a:t>
          </a:r>
          <a:endParaRPr lang="de-DE" sz="1500" kern="1200" dirty="0"/>
        </a:p>
      </dsp:txBody>
      <dsp:txXfrm>
        <a:off x="4482269" y="2938917"/>
        <a:ext cx="1181659" cy="740053"/>
      </dsp:txXfrm>
    </dsp:sp>
    <dsp:sp modelId="{CA3597D7-25BF-4CA5-940C-BE2C19B10C8E}">
      <dsp:nvSpPr>
        <dsp:cNvPr id="0" name=""/>
        <dsp:cNvSpPr/>
      </dsp:nvSpPr>
      <dsp:spPr>
        <a:xfrm>
          <a:off x="1468131" y="411099"/>
          <a:ext cx="3863792" cy="3863792"/>
        </a:xfrm>
        <a:custGeom>
          <a:avLst/>
          <a:gdLst/>
          <a:ahLst/>
          <a:cxnLst/>
          <a:rect l="0" t="0" r="0" b="0"/>
          <a:pathLst>
            <a:path>
              <a:moveTo>
                <a:pt x="3161223" y="3422191"/>
              </a:moveTo>
              <a:arcTo wR="1931896" hR="1931896" stAng="3028871" swAng="923821"/>
            </a:path>
          </a:pathLst>
        </a:custGeom>
        <a:noFill/>
        <a:ln w="3810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sp>
    <dsp:sp modelId="{1C05F01E-810F-4270-BB8E-78229171EAFB}">
      <dsp:nvSpPr>
        <dsp:cNvPr id="0" name=""/>
        <dsp:cNvSpPr/>
      </dsp:nvSpPr>
      <dsp:spPr>
        <a:xfrm>
          <a:off x="2769163" y="3864830"/>
          <a:ext cx="1261729" cy="820123"/>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de-DE" sz="1500" kern="1200" dirty="0">
              <a:solidFill>
                <a:schemeClr val="tx1">
                  <a:lumMod val="65000"/>
                  <a:lumOff val="35000"/>
                </a:schemeClr>
              </a:solidFill>
            </a:rPr>
            <a:t>Customer Service</a:t>
          </a:r>
        </a:p>
      </dsp:txBody>
      <dsp:txXfrm>
        <a:off x="2809198" y="3904865"/>
        <a:ext cx="1181659" cy="740053"/>
      </dsp:txXfrm>
    </dsp:sp>
    <dsp:sp modelId="{AD645534-09F6-4A01-B91A-1B190842EA9E}">
      <dsp:nvSpPr>
        <dsp:cNvPr id="0" name=""/>
        <dsp:cNvSpPr/>
      </dsp:nvSpPr>
      <dsp:spPr>
        <a:xfrm>
          <a:off x="1468131" y="411099"/>
          <a:ext cx="3863792" cy="3863792"/>
        </a:xfrm>
        <a:custGeom>
          <a:avLst/>
          <a:gdLst/>
          <a:ahLst/>
          <a:cxnLst/>
          <a:rect l="0" t="0" r="0" b="0"/>
          <a:pathLst>
            <a:path>
              <a:moveTo>
                <a:pt x="1142373" y="3695097"/>
              </a:moveTo>
              <a:arcTo wR="1931896" hR="1931896" stAng="6847309" swAng="923821"/>
            </a:path>
          </a:pathLst>
        </a:custGeom>
        <a:noFill/>
        <a:ln w="3810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sp>
    <dsp:sp modelId="{EB9F774F-48B4-4143-BF35-389AF041FFD3}">
      <dsp:nvSpPr>
        <dsp:cNvPr id="0" name=""/>
        <dsp:cNvSpPr/>
      </dsp:nvSpPr>
      <dsp:spPr>
        <a:xfrm>
          <a:off x="1096091" y="2898882"/>
          <a:ext cx="1261729" cy="82012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de-DE" sz="1500" kern="1200" dirty="0" err="1"/>
            <a:t>Calculation</a:t>
          </a:r>
          <a:r>
            <a:rPr lang="de-DE" sz="1500" kern="1200" dirty="0"/>
            <a:t> Design</a:t>
          </a:r>
        </a:p>
      </dsp:txBody>
      <dsp:txXfrm>
        <a:off x="1136126" y="2938917"/>
        <a:ext cx="1181659" cy="740053"/>
      </dsp:txXfrm>
    </dsp:sp>
    <dsp:sp modelId="{A6432D71-C198-448F-A165-6D015B3DF999}">
      <dsp:nvSpPr>
        <dsp:cNvPr id="0" name=""/>
        <dsp:cNvSpPr/>
      </dsp:nvSpPr>
      <dsp:spPr>
        <a:xfrm>
          <a:off x="1468131" y="411099"/>
          <a:ext cx="3863792" cy="3863792"/>
        </a:xfrm>
        <a:custGeom>
          <a:avLst/>
          <a:gdLst/>
          <a:ahLst/>
          <a:cxnLst/>
          <a:rect l="0" t="0" r="0" b="0"/>
          <a:pathLst>
            <a:path>
              <a:moveTo>
                <a:pt x="30105" y="2271623"/>
              </a:moveTo>
              <a:arcTo wR="1931896" hR="1931896" stAng="10192306" swAng="1215388"/>
            </a:path>
          </a:pathLst>
        </a:custGeom>
        <a:noFill/>
        <a:ln w="3810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sp>
    <dsp:sp modelId="{D13CC07F-6CC2-49B5-839F-CBE8BA07225F}">
      <dsp:nvSpPr>
        <dsp:cNvPr id="0" name=""/>
        <dsp:cNvSpPr/>
      </dsp:nvSpPr>
      <dsp:spPr>
        <a:xfrm>
          <a:off x="1096091" y="966985"/>
          <a:ext cx="1261729" cy="820123"/>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de-DE" sz="1500" kern="1200" dirty="0">
              <a:solidFill>
                <a:schemeClr val="tx1">
                  <a:lumMod val="65000"/>
                  <a:lumOff val="35000"/>
                </a:schemeClr>
              </a:solidFill>
            </a:rPr>
            <a:t>Processing</a:t>
          </a:r>
        </a:p>
      </dsp:txBody>
      <dsp:txXfrm>
        <a:off x="1136126" y="1007020"/>
        <a:ext cx="1181659" cy="740053"/>
      </dsp:txXfrm>
    </dsp:sp>
    <dsp:sp modelId="{0E440263-4A7C-499E-A2B8-D10E36A3DE0B}">
      <dsp:nvSpPr>
        <dsp:cNvPr id="0" name=""/>
        <dsp:cNvSpPr/>
      </dsp:nvSpPr>
      <dsp:spPr>
        <a:xfrm>
          <a:off x="1468131" y="411099"/>
          <a:ext cx="3863792" cy="3863792"/>
        </a:xfrm>
        <a:custGeom>
          <a:avLst/>
          <a:gdLst/>
          <a:ahLst/>
          <a:cxnLst/>
          <a:rect l="0" t="0" r="0" b="0"/>
          <a:pathLst>
            <a:path>
              <a:moveTo>
                <a:pt x="702569" y="441601"/>
              </a:moveTo>
              <a:arcTo wR="1931896" hR="1931896" stAng="13828871" swAng="923821"/>
            </a:path>
          </a:pathLst>
        </a:custGeom>
        <a:noFill/>
        <a:ln w="3810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08:19:42.573"/>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08:19:44.402"/>
    </inkml:context>
    <inkml:brush xml:id="br0">
      <inkml:brushProperty name="width" value="0.05" units="cm"/>
      <inkml:brushProperty name="height" value="0.05" units="cm"/>
    </inkml:brush>
  </inkml:definitions>
  <inkml:trace contextRef="#ctx0" brushRef="#br0">1 1 24575,'0'0'-8191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C591B42-5083-FB05-BF28-6177DD4256B6}"/>
              </a:ext>
            </a:extLst>
          </p:cNvPr>
          <p:cNvSpPr>
            <a:spLocks noGrp="1"/>
          </p:cNvSpPr>
          <p:nvPr>
            <p:ph type="ctrTitle"/>
          </p:nvPr>
        </p:nvSpPr>
        <p:spPr>
          <a:xfrm>
            <a:off x="1524000" y="1122363"/>
            <a:ext cx="9144000" cy="2387600"/>
          </a:xfrm>
        </p:spPr>
        <p:txBody>
          <a:bodyPr anchor="b"/>
          <a:lstStyle>
            <a:lvl1pPr algn="ctr">
              <a:defRPr sz="6000"/>
            </a:lvl1pPr>
          </a:lstStyle>
          <a:p>
            <a:r>
              <a:rPr lang="de-DE" dirty="0"/>
              <a:t>Mastertitelformat bearbeiten</a:t>
            </a:r>
          </a:p>
        </p:txBody>
      </p:sp>
      <p:sp>
        <p:nvSpPr>
          <p:cNvPr id="3" name="Untertitel 2">
            <a:extLst>
              <a:ext uri="{FF2B5EF4-FFF2-40B4-BE49-F238E27FC236}">
                <a16:creationId xmlns:a16="http://schemas.microsoft.com/office/drawing/2014/main" xmlns="" id="{B0F9F62F-34F5-B07C-30A7-30B8CC8EE5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xmlns="" id="{026F780E-0B98-D14A-3A03-724C8DB4B0CD}"/>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5" name="Fußzeilenplatzhalter 4">
            <a:extLst>
              <a:ext uri="{FF2B5EF4-FFF2-40B4-BE49-F238E27FC236}">
                <a16:creationId xmlns:a16="http://schemas.microsoft.com/office/drawing/2014/main" xmlns="" id="{856FC53A-448E-29C0-8EA7-54CD60B8980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147E19CF-8782-E858-F055-4F1B8A560E8D}"/>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982866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3B9D9A7-69FE-0E39-7DB7-01F46690728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xmlns="" id="{7A63EF17-D1FA-28C6-30C7-AAE37B62742E}"/>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4" name="Fußzeilenplatzhalter 3">
            <a:extLst>
              <a:ext uri="{FF2B5EF4-FFF2-40B4-BE49-F238E27FC236}">
                <a16:creationId xmlns:a16="http://schemas.microsoft.com/office/drawing/2014/main" xmlns="" id="{0757F3FB-4721-C868-1BCA-DFFF7629950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xmlns="" id="{CE2F10DD-3498-8068-CAE1-68CC27772C9E}"/>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93877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94935D53-7C77-5B38-DDDB-19C7944F63EC}"/>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3" name="Fußzeilenplatzhalter 2">
            <a:extLst>
              <a:ext uri="{FF2B5EF4-FFF2-40B4-BE49-F238E27FC236}">
                <a16:creationId xmlns:a16="http://schemas.microsoft.com/office/drawing/2014/main" xmlns="" id="{178F94F0-B096-E072-786D-77A4473520FF}"/>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xmlns="" id="{21A83E0C-665C-5BDC-602B-D83B778F2129}"/>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3940930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070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916E22F-F5B6-3E50-BF6F-63685EE4CB9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xmlns="" id="{D5A6E89C-D606-B664-E116-05E50D4D4D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xmlns="" id="{7B8540FD-5F5D-22F9-D237-4D72184FB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CDEB3ACF-52AD-0490-A338-66535A26BF85}"/>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6" name="Fußzeilenplatzhalter 5">
            <a:extLst>
              <a:ext uri="{FF2B5EF4-FFF2-40B4-BE49-F238E27FC236}">
                <a16:creationId xmlns:a16="http://schemas.microsoft.com/office/drawing/2014/main" xmlns="" id="{BB50285B-EB75-1501-32F8-44984EF40C8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8F2B34D4-8779-D42C-E137-9097D60C1AE1}"/>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1815703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7F98FBC-0E0B-040A-FA5B-56053AB8E72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xmlns="" id="{CAEAF64F-A509-9BEC-AAA2-4FB7E2DD5D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xmlns="" id="{A988368D-E35D-192B-8514-90B8DB846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780B951E-F1F6-FD1F-F4E6-0F44FFE11A55}"/>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6" name="Fußzeilenplatzhalter 5">
            <a:extLst>
              <a:ext uri="{FF2B5EF4-FFF2-40B4-BE49-F238E27FC236}">
                <a16:creationId xmlns:a16="http://schemas.microsoft.com/office/drawing/2014/main" xmlns="" id="{DEF0F1AA-5429-B848-A78C-5802D689296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C5A5301C-DF6D-4C82-5703-1ECC22FD9B02}"/>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2340867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913B552-B0F8-5ED6-14FA-BDE25FBEBA4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xmlns="" id="{CD3F221C-D518-65E7-5EB1-A9034E0EB44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8F002ED8-BABE-65F2-052E-C7B53AB90423}"/>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5" name="Fußzeilenplatzhalter 4">
            <a:extLst>
              <a:ext uri="{FF2B5EF4-FFF2-40B4-BE49-F238E27FC236}">
                <a16:creationId xmlns:a16="http://schemas.microsoft.com/office/drawing/2014/main" xmlns="" id="{72EDA6CB-EC9D-B518-8B86-FF5EF37F12E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90D385CB-34EB-6892-F896-A8E04F883F87}"/>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407521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xmlns="" id="{55DC7674-6E70-6C67-41D1-F3F1573869A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xmlns="" id="{EE085BC6-4300-6130-9009-8AF17262DCA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77242270-D58F-324C-31AF-EFFB593515AD}"/>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5" name="Fußzeilenplatzhalter 4">
            <a:extLst>
              <a:ext uri="{FF2B5EF4-FFF2-40B4-BE49-F238E27FC236}">
                <a16:creationId xmlns:a16="http://schemas.microsoft.com/office/drawing/2014/main" xmlns="" id="{39AA522D-335E-9D99-F3B4-94203E3B2BE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EF9BBC8E-8341-3EC3-CF33-63F39737EAC3}"/>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3048275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662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252812E2-6C4E-7FC6-F76F-158A4F632D3D}"/>
              </a:ext>
            </a:extLst>
          </p:cNvPr>
          <p:cNvPicPr>
            <a:picLocks noChangeArrowheads="1"/>
          </p:cNvPicPr>
          <p:nvPr userDrawn="1"/>
        </p:nvPicPr>
        <p:blipFill rotWithShape="1">
          <a:blip r:embed="rId2">
            <a:extLst>
              <a:ext uri="{28A0092B-C50C-407E-A947-70E740481C1C}">
                <a14:useLocalDpi xmlns:a14="http://schemas.microsoft.com/office/drawing/2010/main" val="0"/>
              </a:ext>
            </a:extLst>
          </a:blip>
          <a:srcRect l="4377" t="17114" r="3641" b="17064"/>
          <a:stretch/>
        </p:blipFill>
        <p:spPr bwMode="auto">
          <a:xfrm>
            <a:off x="0" y="810768"/>
            <a:ext cx="12192000" cy="604723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BCD596C5-1AFF-7F3A-792E-C04A31D3A1F4}"/>
              </a:ext>
            </a:extLst>
          </p:cNvPr>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l="11206" t="3520" r="3394" b="32683"/>
          <a:stretch/>
        </p:blipFill>
        <p:spPr bwMode="auto">
          <a:xfrm>
            <a:off x="0" y="818776"/>
            <a:ext cx="12192000" cy="603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845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xmlns="" id="{E569A0B5-0B8F-3F6E-81E9-AC389F902AB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682" t="28937" r="5895" b="12110"/>
          <a:stretch/>
        </p:blipFill>
        <p:spPr bwMode="auto">
          <a:xfrm>
            <a:off x="0" y="824753"/>
            <a:ext cx="12192000" cy="603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01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6272A49F-5F74-C6DE-B43E-A54AFAA2CE7A}"/>
              </a:ext>
            </a:extLst>
          </p:cNvPr>
          <p:cNvPicPr>
            <a:picLocks noChangeArrowheads="1"/>
          </p:cNvPicPr>
          <p:nvPr userDrawn="1"/>
        </p:nvPicPr>
        <p:blipFill rotWithShape="1">
          <a:blip r:embed="rId2">
            <a:extLst>
              <a:ext uri="{28A0092B-C50C-407E-A947-70E740481C1C}">
                <a14:useLocalDpi xmlns:a14="http://schemas.microsoft.com/office/drawing/2010/main" val="0"/>
              </a:ext>
            </a:extLst>
          </a:blip>
          <a:srcRect l="21981" t="42582" r="7917" b="6536"/>
          <a:stretch/>
        </p:blipFill>
        <p:spPr bwMode="auto">
          <a:xfrm>
            <a:off x="0" y="830730"/>
            <a:ext cx="12192000" cy="602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593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9CE5D4E-2A76-4C15-FCD3-8FA6995B5F1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xmlns="" id="{F492FAD1-6E89-7E73-5FE0-B000A3EEDAA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1CA36E74-E01B-74C0-6E76-6777ADE0F3E4}"/>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5" name="Fußzeilenplatzhalter 4">
            <a:extLst>
              <a:ext uri="{FF2B5EF4-FFF2-40B4-BE49-F238E27FC236}">
                <a16:creationId xmlns:a16="http://schemas.microsoft.com/office/drawing/2014/main" xmlns="" id="{235B74F5-0C01-9A0F-7638-B7B271A671A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8CFB0005-836F-99E6-13EA-C9F5945F9435}"/>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1890307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5AB909D-80C3-0C3C-32BB-BB15B52DAB6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xmlns="" id="{F2E1F563-4896-B2F5-C400-727F9C8A53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xmlns="" id="{C6F179D6-1606-F644-A65E-B4320F7862F2}"/>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5" name="Fußzeilenplatzhalter 4">
            <a:extLst>
              <a:ext uri="{FF2B5EF4-FFF2-40B4-BE49-F238E27FC236}">
                <a16:creationId xmlns:a16="http://schemas.microsoft.com/office/drawing/2014/main" xmlns="" id="{D14B776F-FA54-A5E6-5D64-4F12FE72826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57B1DA0A-504C-5E54-4AA2-260C015397F3}"/>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393637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DA468A5-39E6-CACD-85CC-A2875FC582F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xmlns="" id="{F0D158D8-0630-7034-C0DC-DCBE61BDACB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xmlns="" id="{FED11E2E-BDE4-9492-5B5E-B47936C45DA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xmlns="" id="{EAD403A7-FEC6-8C51-690D-A1C08E7107C5}"/>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6" name="Fußzeilenplatzhalter 5">
            <a:extLst>
              <a:ext uri="{FF2B5EF4-FFF2-40B4-BE49-F238E27FC236}">
                <a16:creationId xmlns:a16="http://schemas.microsoft.com/office/drawing/2014/main" xmlns="" id="{88CF1798-AB53-3A59-F942-2A2192C4199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C30CD72E-65C4-70D6-5135-CD324E124AD2}"/>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22947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BAF8B93-7D7E-D7DC-ABD4-4C558461A62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xmlns="" id="{229D2689-9D6B-3A31-1FCD-0F15EC4BC4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xmlns="" id="{D6832637-2B35-CA1B-69DA-170699DB9E2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xmlns="" id="{26FEE932-5983-E1D8-13C2-97F1F76A77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xmlns="" id="{62A31FA9-B93F-075F-095E-842F2430231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xmlns="" id="{3040597A-0D40-AB37-48C9-F549C57E3068}"/>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8" name="Fußzeilenplatzhalter 7">
            <a:extLst>
              <a:ext uri="{FF2B5EF4-FFF2-40B4-BE49-F238E27FC236}">
                <a16:creationId xmlns:a16="http://schemas.microsoft.com/office/drawing/2014/main" xmlns="" id="{1BAFA42E-6B66-DCFB-CA4E-BD4B2D94357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xmlns="" id="{C4790586-B06D-C539-8C06-4621E23A5CA5}"/>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1508932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xmlns="" id="{DEF86DD4-B544-BCE3-E748-48C5822B655A}"/>
              </a:ext>
            </a:extLst>
          </p:cNvPr>
          <p:cNvSpPr>
            <a:spLocks noGrp="1"/>
          </p:cNvSpPr>
          <p:nvPr>
            <p:ph type="title"/>
          </p:nvPr>
        </p:nvSpPr>
        <p:spPr>
          <a:xfrm>
            <a:off x="838200" y="931676"/>
            <a:ext cx="10515600" cy="759012"/>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xmlns="" id="{1C6C43F9-38EC-13BD-91D2-D0EF9B038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DADE7AD4-FE17-D6CB-58CE-F22EAA860D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E5A84-55AA-464C-8A6B-7205D8FE5D7A}" type="datetimeFigureOut">
              <a:rPr lang="de-DE" smtClean="0"/>
              <a:t>21.02.2023</a:t>
            </a:fld>
            <a:endParaRPr lang="de-DE"/>
          </a:p>
        </p:txBody>
      </p:sp>
      <p:sp>
        <p:nvSpPr>
          <p:cNvPr id="5" name="Fußzeilenplatzhalter 4">
            <a:extLst>
              <a:ext uri="{FF2B5EF4-FFF2-40B4-BE49-F238E27FC236}">
                <a16:creationId xmlns:a16="http://schemas.microsoft.com/office/drawing/2014/main" xmlns="" id="{68729B9B-CCDE-5EB4-A45C-6D9E6440E8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xmlns="" id="{1000CCC4-2231-A919-80EE-3A567F44B7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589D0-64EA-4E79-B543-D0BE29A6EF85}" type="slidenum">
              <a:rPr lang="de-DE" smtClean="0"/>
              <a:t>‹Nr.›</a:t>
            </a:fld>
            <a:endParaRPr lang="de-DE"/>
          </a:p>
        </p:txBody>
      </p:sp>
      <p:sp>
        <p:nvSpPr>
          <p:cNvPr id="7" name="Rechteck 6">
            <a:extLst>
              <a:ext uri="{FF2B5EF4-FFF2-40B4-BE49-F238E27FC236}">
                <a16:creationId xmlns:a16="http://schemas.microsoft.com/office/drawing/2014/main" xmlns="" id="{5EA72F8E-DEFE-B9B1-603B-9C919126E7AC}"/>
              </a:ext>
            </a:extLst>
          </p:cNvPr>
          <p:cNvSpPr/>
          <p:nvPr userDrawn="1"/>
        </p:nvSpPr>
        <p:spPr>
          <a:xfrm>
            <a:off x="0" y="0"/>
            <a:ext cx="9263529" cy="759012"/>
          </a:xfrm>
          <a:prstGeom prst="rect">
            <a:avLst/>
          </a:prstGeom>
          <a:solidFill>
            <a:srgbClr val="000000">
              <a:alpha val="3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xmlns="" id="{E6CBD1E1-8C4D-1420-5992-C5C1CB28D4EC}"/>
              </a:ext>
            </a:extLst>
          </p:cNvPr>
          <p:cNvSpPr/>
          <p:nvPr userDrawn="1"/>
        </p:nvSpPr>
        <p:spPr>
          <a:xfrm>
            <a:off x="9329271" y="0"/>
            <a:ext cx="2862729" cy="759012"/>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xmlns="" id="{32BA47A1-32CB-8A4F-535D-0716AA19D553}"/>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79784" y="0"/>
            <a:ext cx="4054642" cy="734159"/>
          </a:xfrm>
          <a:prstGeom prst="rect">
            <a:avLst/>
          </a:prstGeom>
        </p:spPr>
      </p:pic>
      <p:pic>
        <p:nvPicPr>
          <p:cNvPr id="11" name="Grafik 10">
            <a:extLst>
              <a:ext uri="{FF2B5EF4-FFF2-40B4-BE49-F238E27FC236}">
                <a16:creationId xmlns:a16="http://schemas.microsoft.com/office/drawing/2014/main" xmlns="" id="{28E1C47A-EAE4-8F23-AF8A-DBEC437D804D}"/>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9980707" y="136525"/>
            <a:ext cx="1752879" cy="509889"/>
          </a:xfrm>
          <a:prstGeom prst="rect">
            <a:avLst/>
          </a:prstGeom>
        </p:spPr>
      </p:pic>
    </p:spTree>
    <p:extLst>
      <p:ext uri="{BB962C8B-B14F-4D97-AF65-F5344CB8AC3E}">
        <p14:creationId xmlns:p14="http://schemas.microsoft.com/office/powerpoint/2010/main" val="2229619844"/>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4" r:id="rId4"/>
    <p:sldLayoutId id="2147483665" r:id="rId5"/>
    <p:sldLayoutId id="2147483650" r:id="rId6"/>
    <p:sldLayoutId id="2147483651" r:id="rId7"/>
    <p:sldLayoutId id="2147483652" r:id="rId8"/>
    <p:sldLayoutId id="2147483653" r:id="rId9"/>
    <p:sldLayoutId id="2147483654" r:id="rId10"/>
    <p:sldLayoutId id="2147483655" r:id="rId11"/>
    <p:sldLayoutId id="2147483666"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xmlns="" id="{08B7152D-483C-39D2-2024-15CDFED3E800}"/>
              </a:ext>
            </a:extLst>
          </p:cNvPr>
          <p:cNvSpPr/>
          <p:nvPr userDrawn="1"/>
        </p:nvSpPr>
        <p:spPr>
          <a:xfrm>
            <a:off x="0" y="0"/>
            <a:ext cx="9263529" cy="759012"/>
          </a:xfrm>
          <a:prstGeom prst="rect">
            <a:avLst/>
          </a:prstGeom>
          <a:solidFill>
            <a:srgbClr val="000000">
              <a:alpha val="3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4" name="Rechteck 3">
            <a:extLst>
              <a:ext uri="{FF2B5EF4-FFF2-40B4-BE49-F238E27FC236}">
                <a16:creationId xmlns:a16="http://schemas.microsoft.com/office/drawing/2014/main" xmlns="" id="{FFFCEA3A-175A-085A-FCCD-C8847083B79E}"/>
              </a:ext>
            </a:extLst>
          </p:cNvPr>
          <p:cNvSpPr/>
          <p:nvPr userDrawn="1"/>
        </p:nvSpPr>
        <p:spPr>
          <a:xfrm>
            <a:off x="9329271" y="0"/>
            <a:ext cx="2862729" cy="759012"/>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xmlns="" id="{7B8E4234-55AB-6819-92BF-4387363217B0}"/>
              </a:ext>
            </a:extLst>
          </p:cNvPr>
          <p:cNvSpPr/>
          <p:nvPr userDrawn="1"/>
        </p:nvSpPr>
        <p:spPr>
          <a:xfrm>
            <a:off x="0" y="6098988"/>
            <a:ext cx="12192000" cy="759012"/>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pic>
        <p:nvPicPr>
          <p:cNvPr id="6" name="Grafik 5">
            <a:extLst>
              <a:ext uri="{FF2B5EF4-FFF2-40B4-BE49-F238E27FC236}">
                <a16:creationId xmlns:a16="http://schemas.microsoft.com/office/drawing/2014/main" xmlns="" id="{591E2A19-C8D3-C320-D2B3-FEDCADFBFE2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79784" y="0"/>
            <a:ext cx="4054642" cy="734159"/>
          </a:xfrm>
          <a:prstGeom prst="rect">
            <a:avLst/>
          </a:prstGeom>
        </p:spPr>
      </p:pic>
      <p:pic>
        <p:nvPicPr>
          <p:cNvPr id="8" name="Grafik 7">
            <a:extLst>
              <a:ext uri="{FF2B5EF4-FFF2-40B4-BE49-F238E27FC236}">
                <a16:creationId xmlns:a16="http://schemas.microsoft.com/office/drawing/2014/main" xmlns="" id="{F92AED87-A5C5-3BD1-4BA1-82A90E99B9AC}"/>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980707" y="6228115"/>
            <a:ext cx="1752879" cy="509889"/>
          </a:xfrm>
          <a:prstGeom prst="rect">
            <a:avLst/>
          </a:prstGeom>
        </p:spPr>
      </p:pic>
    </p:spTree>
    <p:extLst>
      <p:ext uri="{BB962C8B-B14F-4D97-AF65-F5344CB8AC3E}">
        <p14:creationId xmlns:p14="http://schemas.microsoft.com/office/powerpoint/2010/main" val="400625617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customXml" Target="../ink/ink1.xml"/><Relationship Id="rId1" Type="http://schemas.openxmlformats.org/officeDocument/2006/relationships/slideLayout" Target="../slideLayouts/slideLayout5.xml"/><Relationship Id="rId4" Type="http://schemas.openxmlformats.org/officeDocument/2006/relationships/customXml" Target="../ink/ink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xmlns="" id="{4F88CED4-1FF6-316B-212B-12D39685FFB5}"/>
              </a:ext>
            </a:extLst>
          </p:cNvPr>
          <p:cNvPicPr>
            <a:picLocks noChangeAspect="1"/>
          </p:cNvPicPr>
          <p:nvPr/>
        </p:nvPicPr>
        <p:blipFill rotWithShape="1">
          <a:blip r:embed="rId2">
            <a:extLst>
              <a:ext uri="{28A0092B-C50C-407E-A947-70E740481C1C}">
                <a14:useLocalDpi xmlns:a14="http://schemas.microsoft.com/office/drawing/2010/main" val="0"/>
              </a:ext>
            </a:extLst>
          </a:blip>
          <a:srcRect l="4533" t="15726" b="13438"/>
          <a:stretch/>
        </p:blipFill>
        <p:spPr>
          <a:xfrm>
            <a:off x="0" y="824163"/>
            <a:ext cx="12192000" cy="6033837"/>
          </a:xfrm>
          <a:prstGeom prst="rect">
            <a:avLst/>
          </a:prstGeom>
        </p:spPr>
      </p:pic>
      <p:sp>
        <p:nvSpPr>
          <p:cNvPr id="2" name="Textfeld 1">
            <a:extLst>
              <a:ext uri="{FF2B5EF4-FFF2-40B4-BE49-F238E27FC236}">
                <a16:creationId xmlns:a16="http://schemas.microsoft.com/office/drawing/2014/main" xmlns="" id="{D90449E5-3475-5926-C271-58C97CE060DC}"/>
              </a:ext>
            </a:extLst>
          </p:cNvPr>
          <p:cNvSpPr txBox="1"/>
          <p:nvPr/>
        </p:nvSpPr>
        <p:spPr>
          <a:xfrm>
            <a:off x="4651248" y="2245170"/>
            <a:ext cx="2889504" cy="461665"/>
          </a:xfrm>
          <a:prstGeom prst="rect">
            <a:avLst/>
          </a:prstGeom>
          <a:solidFill>
            <a:srgbClr val="FFFFFF">
              <a:alpha val="60000"/>
            </a:srgbClr>
          </a:solidFill>
        </p:spPr>
        <p:txBody>
          <a:bodyPr wrap="square" rtlCol="0">
            <a:spAutoFit/>
          </a:bodyPr>
          <a:lstStyle/>
          <a:p>
            <a:pPr algn="ctr"/>
            <a:r>
              <a:rPr lang="en-US" sz="2400" b="1" dirty="0">
                <a:solidFill>
                  <a:srgbClr val="4A4949"/>
                </a:solidFill>
                <a:latin typeface="Arial" panose="020B0604020202020204" pitchFamily="34" charset="0"/>
                <a:cs typeface="Arial" panose="020B0604020202020204" pitchFamily="34" charset="0"/>
              </a:rPr>
              <a:t>OUR MISSION</a:t>
            </a:r>
            <a:endParaRPr lang="en-US" sz="2400" baseline="30000" dirty="0">
              <a:solidFill>
                <a:srgbClr val="EE7334"/>
              </a:solidFill>
              <a:latin typeface="Arial" panose="020B0604020202020204" pitchFamily="34" charset="0"/>
              <a:cs typeface="Arial" panose="020B0604020202020204" pitchFamily="34" charset="0"/>
            </a:endParaRPr>
          </a:p>
        </p:txBody>
      </p:sp>
      <p:sp>
        <p:nvSpPr>
          <p:cNvPr id="5" name="Inhaltsplatzhalter 2">
            <a:extLst>
              <a:ext uri="{FF2B5EF4-FFF2-40B4-BE49-F238E27FC236}">
                <a16:creationId xmlns:a16="http://schemas.microsoft.com/office/drawing/2014/main" xmlns="" id="{606B9452-E33F-ADD0-DB95-71F4CD940772}"/>
              </a:ext>
            </a:extLst>
          </p:cNvPr>
          <p:cNvSpPr txBox="1">
            <a:spLocks/>
          </p:cNvSpPr>
          <p:nvPr/>
        </p:nvSpPr>
        <p:spPr>
          <a:xfrm>
            <a:off x="1048512" y="2941721"/>
            <a:ext cx="10094976" cy="1794937"/>
          </a:xfrm>
          <a:prstGeom prst="rect">
            <a:avLst/>
          </a:prstGeom>
          <a:solidFill>
            <a:srgbClr val="000000">
              <a:alpha val="60000"/>
            </a:srgb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3200" b="1" dirty="0">
                <a:solidFill>
                  <a:schemeClr val="accent2"/>
                </a:solidFill>
                <a:latin typeface="Arial" panose="020B0604020202020204" pitchFamily="34" charset="0"/>
                <a:cs typeface="Arial" panose="020B0604020202020204" pitchFamily="34" charset="0"/>
              </a:rPr>
              <a:t>FUN</a:t>
            </a:r>
            <a:r>
              <a:rPr lang="de-DE" sz="3200" b="1" dirty="0">
                <a:solidFill>
                  <a:schemeClr val="bg1">
                    <a:lumMod val="95000"/>
                  </a:schemeClr>
                </a:solidFill>
                <a:latin typeface="Arial" panose="020B0604020202020204" pitchFamily="34" charset="0"/>
                <a:cs typeface="Arial" panose="020B0604020202020204" pitchFamily="34" charset="0"/>
              </a:rPr>
              <a:t> AND </a:t>
            </a:r>
            <a:r>
              <a:rPr lang="de-DE" sz="3200" b="1" dirty="0">
                <a:solidFill>
                  <a:schemeClr val="accent2"/>
                </a:solidFill>
                <a:latin typeface="Arial" panose="020B0604020202020204" pitchFamily="34" charset="0"/>
                <a:cs typeface="Arial" panose="020B0604020202020204" pitchFamily="34" charset="0"/>
              </a:rPr>
              <a:t>PASSION</a:t>
            </a:r>
            <a:r>
              <a:rPr lang="de-DE" sz="3200" b="1" dirty="0">
                <a:solidFill>
                  <a:schemeClr val="bg1">
                    <a:lumMod val="95000"/>
                  </a:schemeClr>
                </a:solidFill>
                <a:latin typeface="Arial" panose="020B0604020202020204" pitchFamily="34" charset="0"/>
                <a:cs typeface="Arial" panose="020B0604020202020204" pitchFamily="34" charset="0"/>
              </a:rPr>
              <a:t> IN THE DEVELOPMENT</a:t>
            </a:r>
            <a:br>
              <a:rPr lang="de-DE" sz="3200" b="1" dirty="0">
                <a:solidFill>
                  <a:schemeClr val="bg1">
                    <a:lumMod val="95000"/>
                  </a:schemeClr>
                </a:solidFill>
                <a:latin typeface="Arial" panose="020B0604020202020204" pitchFamily="34" charset="0"/>
                <a:cs typeface="Arial" panose="020B0604020202020204" pitchFamily="34" charset="0"/>
              </a:rPr>
            </a:br>
            <a:r>
              <a:rPr lang="de-DE" sz="3200" b="1" dirty="0">
                <a:solidFill>
                  <a:schemeClr val="bg1">
                    <a:lumMod val="95000"/>
                  </a:schemeClr>
                </a:solidFill>
                <a:latin typeface="Arial" panose="020B0604020202020204" pitchFamily="34" charset="0"/>
                <a:cs typeface="Arial" panose="020B0604020202020204" pitchFamily="34" charset="0"/>
              </a:rPr>
              <a:t>OF</a:t>
            </a:r>
            <a:r>
              <a:rPr lang="en-US" sz="3200" b="1" dirty="0">
                <a:solidFill>
                  <a:schemeClr val="bg1">
                    <a:lumMod val="95000"/>
                  </a:schemeClr>
                </a:solidFill>
                <a:latin typeface="Arial" panose="020B0604020202020204" pitchFamily="34" charset="0"/>
                <a:cs typeface="Arial" panose="020B0604020202020204" pitchFamily="34" charset="0"/>
              </a:rPr>
              <a:t> BETTER HIGH PERFORMANCE PLASTICS </a:t>
            </a:r>
            <a:br>
              <a:rPr lang="en-US" sz="3200" b="1" dirty="0">
                <a:solidFill>
                  <a:schemeClr val="bg1">
                    <a:lumMod val="95000"/>
                  </a:schemeClr>
                </a:solidFill>
                <a:latin typeface="Arial" panose="020B0604020202020204" pitchFamily="34" charset="0"/>
                <a:cs typeface="Arial" panose="020B0604020202020204" pitchFamily="34" charset="0"/>
              </a:rPr>
            </a:br>
            <a:r>
              <a:rPr lang="en-US" sz="3200" b="1" dirty="0">
                <a:solidFill>
                  <a:schemeClr val="bg1">
                    <a:lumMod val="95000"/>
                  </a:schemeClr>
                </a:solidFill>
                <a:latin typeface="Arial" panose="020B0604020202020204" pitchFamily="34" charset="0"/>
                <a:cs typeface="Arial" panose="020B0604020202020204" pitchFamily="34" charset="0"/>
              </a:rPr>
              <a:t>FOR SLIDING ELEMENTS</a:t>
            </a:r>
            <a:endParaRPr lang="de-DE"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061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6">
            <a:extLst>
              <a:ext uri="{FF2B5EF4-FFF2-40B4-BE49-F238E27FC236}">
                <a16:creationId xmlns:a16="http://schemas.microsoft.com/office/drawing/2014/main" xmlns="" id="{3FF8209D-9924-2914-81E1-E24A425D4964}"/>
              </a:ext>
            </a:extLst>
          </p:cNvPr>
          <p:cNvSpPr>
            <a:spLocks noChangeArrowheads="1"/>
          </p:cNvSpPr>
          <p:nvPr/>
        </p:nvSpPr>
        <p:spPr bwMode="auto">
          <a:xfrm>
            <a:off x="6820640" y="3050549"/>
            <a:ext cx="4319586" cy="22119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en-US" altLang="de-DE" sz="1800" dirty="0">
                <a:solidFill>
                  <a:srgbClr val="575656"/>
                </a:solidFill>
                <a:latin typeface="Arial" panose="020B0604020202020204" pitchFamily="34" charset="0"/>
                <a:cs typeface="Arial" panose="020B0604020202020204" pitchFamily="34" charset="0"/>
              </a:rPr>
              <a:t>We support you in the selection of materials and dimensioning of your components and design them appropriately for the material, processing and load.</a:t>
            </a:r>
          </a:p>
          <a:p>
            <a:pPr>
              <a:lnSpc>
                <a:spcPct val="120000"/>
              </a:lnSpc>
              <a:spcBef>
                <a:spcPct val="50000"/>
              </a:spcBef>
            </a:pPr>
            <a:r>
              <a:rPr lang="en-US" altLang="de-DE" sz="1800" dirty="0">
                <a:solidFill>
                  <a:srgbClr val="575656"/>
                </a:solidFill>
                <a:latin typeface="Arial" panose="020B0604020202020204" pitchFamily="34" charset="0"/>
                <a:cs typeface="Arial" panose="020B0604020202020204" pitchFamily="34" charset="0"/>
              </a:rPr>
              <a:t>no question remains unanswered.</a:t>
            </a:r>
            <a:endParaRPr lang="en-GB" altLang="de-DE" sz="1800" dirty="0">
              <a:solidFill>
                <a:srgbClr val="575656"/>
              </a:solidFill>
              <a:latin typeface="Arial" panose="020B0604020202020204" pitchFamily="34" charset="0"/>
              <a:cs typeface="Arial" panose="020B0604020202020204" pitchFamily="34" charset="0"/>
            </a:endParaRPr>
          </a:p>
        </p:txBody>
      </p:sp>
      <p:sp>
        <p:nvSpPr>
          <p:cNvPr id="22" name="Textfeld 21">
            <a:extLst>
              <a:ext uri="{FF2B5EF4-FFF2-40B4-BE49-F238E27FC236}">
                <a16:creationId xmlns:a16="http://schemas.microsoft.com/office/drawing/2014/main" xmlns="" id="{180722A9-CAB3-4F1C-9CA1-8BD1F01C3D80}"/>
              </a:ext>
            </a:extLst>
          </p:cNvPr>
          <p:cNvSpPr txBox="1"/>
          <p:nvPr/>
        </p:nvSpPr>
        <p:spPr>
          <a:xfrm>
            <a:off x="3415002" y="1449805"/>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CUSTOMER SERVICE</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xmlns="" id="{3E28CDC9-C0E0-E0C3-32E0-69925272FC91}"/>
              </a:ext>
            </a:extLst>
          </p:cNvPr>
          <p:cNvSpPr txBox="1"/>
          <p:nvPr/>
        </p:nvSpPr>
        <p:spPr>
          <a:xfrm>
            <a:off x="3415002" y="988140"/>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OUR DAILY BUSINESS</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grpSp>
        <p:nvGrpSpPr>
          <p:cNvPr id="46" name="Gruppieren 45">
            <a:extLst>
              <a:ext uri="{FF2B5EF4-FFF2-40B4-BE49-F238E27FC236}">
                <a16:creationId xmlns:a16="http://schemas.microsoft.com/office/drawing/2014/main" xmlns="" id="{A59CFF1F-E052-1CD1-DD46-880550DEC612}"/>
              </a:ext>
            </a:extLst>
          </p:cNvPr>
          <p:cNvGrpSpPr/>
          <p:nvPr/>
        </p:nvGrpSpPr>
        <p:grpSpPr>
          <a:xfrm>
            <a:off x="1468131" y="1761376"/>
            <a:ext cx="4235832" cy="4683916"/>
            <a:chOff x="1468131" y="1761376"/>
            <a:chExt cx="4235832" cy="4683916"/>
          </a:xfrm>
        </p:grpSpPr>
        <p:sp>
          <p:nvSpPr>
            <p:cNvPr id="47" name="Freihandform: Form 46">
              <a:extLst>
                <a:ext uri="{FF2B5EF4-FFF2-40B4-BE49-F238E27FC236}">
                  <a16:creationId xmlns:a16="http://schemas.microsoft.com/office/drawing/2014/main" xmlns="" id="{36595817-1154-F6EB-8B1C-21737682CBFF}"/>
                </a:ext>
              </a:extLst>
            </p:cNvPr>
            <p:cNvSpPr/>
            <p:nvPr/>
          </p:nvSpPr>
          <p:spPr>
            <a:xfrm>
              <a:off x="2769163" y="1761376"/>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Research</a:t>
              </a:r>
            </a:p>
          </p:txBody>
        </p:sp>
        <p:sp>
          <p:nvSpPr>
            <p:cNvPr id="48" name="Freihandform: Form 47">
              <a:extLst>
                <a:ext uri="{FF2B5EF4-FFF2-40B4-BE49-F238E27FC236}">
                  <a16:creationId xmlns:a16="http://schemas.microsoft.com/office/drawing/2014/main" xmlns="" id="{07A515D2-FF07-CB58-428F-9CFC748E0954}"/>
                </a:ext>
              </a:extLst>
            </p:cNvPr>
            <p:cNvSpPr/>
            <p:nvPr/>
          </p:nvSpPr>
          <p:spPr>
            <a:xfrm>
              <a:off x="1468131" y="2171438"/>
              <a:ext cx="3863792" cy="3863792"/>
            </a:xfrm>
            <a:custGeom>
              <a:avLst/>
              <a:gdLst/>
              <a:ahLst/>
              <a:cxnLst/>
              <a:rect l="0" t="0" r="0" b="0"/>
              <a:pathLst>
                <a:path>
                  <a:moveTo>
                    <a:pt x="2721419" y="168695"/>
                  </a:moveTo>
                  <a:arcTo wR="1931896" hR="1931896" stAng="17647309" swAng="923821"/>
                </a:path>
              </a:pathLst>
            </a:custGeom>
            <a:no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49" name="Freihandform: Form 48">
              <a:extLst>
                <a:ext uri="{FF2B5EF4-FFF2-40B4-BE49-F238E27FC236}">
                  <a16:creationId xmlns:a16="http://schemas.microsoft.com/office/drawing/2014/main" xmlns="" id="{C840E9E9-CC92-3485-FE2F-C277AB22CD8E}"/>
                </a:ext>
              </a:extLst>
            </p:cNvPr>
            <p:cNvSpPr/>
            <p:nvPr/>
          </p:nvSpPr>
          <p:spPr>
            <a:xfrm>
              <a:off x="4442234" y="2727324"/>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Development</a:t>
              </a:r>
            </a:p>
          </p:txBody>
        </p:sp>
        <p:sp>
          <p:nvSpPr>
            <p:cNvPr id="50" name="Freihandform: Form 49">
              <a:extLst>
                <a:ext uri="{FF2B5EF4-FFF2-40B4-BE49-F238E27FC236}">
                  <a16:creationId xmlns:a16="http://schemas.microsoft.com/office/drawing/2014/main" xmlns="" id="{9FC17208-1724-9C58-E079-9FA2C7B79D91}"/>
                </a:ext>
              </a:extLst>
            </p:cNvPr>
            <p:cNvSpPr/>
            <p:nvPr/>
          </p:nvSpPr>
          <p:spPr>
            <a:xfrm>
              <a:off x="1468131" y="2171438"/>
              <a:ext cx="3863792" cy="3863792"/>
            </a:xfrm>
            <a:custGeom>
              <a:avLst/>
              <a:gdLst/>
              <a:ahLst/>
              <a:cxnLst/>
              <a:rect l="0" t="0" r="0" b="0"/>
              <a:pathLst>
                <a:path>
                  <a:moveTo>
                    <a:pt x="3833687" y="1592169"/>
                  </a:moveTo>
                  <a:arcTo wR="1931896" hR="1931896" stAng="20992306" swAng="1215388"/>
                </a:path>
              </a:pathLst>
            </a:custGeom>
            <a:noFill/>
            <a:ln w="28575">
              <a:solidFill>
                <a:srgbClr val="ED7D31"/>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51" name="Freihandform: Form 50">
              <a:extLst>
                <a:ext uri="{FF2B5EF4-FFF2-40B4-BE49-F238E27FC236}">
                  <a16:creationId xmlns:a16="http://schemas.microsoft.com/office/drawing/2014/main" xmlns="" id="{64A95D2F-FF3D-5106-1D8F-CC8EAC0F829A}"/>
                </a:ext>
              </a:extLst>
            </p:cNvPr>
            <p:cNvSpPr/>
            <p:nvPr/>
          </p:nvSpPr>
          <p:spPr>
            <a:xfrm>
              <a:off x="4442234" y="4659221"/>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err="1"/>
                <a:t>Product</a:t>
              </a:r>
              <a:r>
                <a:rPr lang="de-DE" sz="1500" kern="1200" dirty="0"/>
                <a:t> </a:t>
              </a:r>
              <a:r>
                <a:rPr lang="de-DE" sz="1500" kern="1200" dirty="0" err="1"/>
                <a:t>requirements</a:t>
              </a:r>
              <a:endParaRPr lang="de-DE" sz="1500" kern="1200" dirty="0"/>
            </a:p>
          </p:txBody>
        </p:sp>
        <p:sp>
          <p:nvSpPr>
            <p:cNvPr id="52" name="Freihandform: Form 51">
              <a:extLst>
                <a:ext uri="{FF2B5EF4-FFF2-40B4-BE49-F238E27FC236}">
                  <a16:creationId xmlns:a16="http://schemas.microsoft.com/office/drawing/2014/main" xmlns="" id="{843A6AC0-1D1E-C72D-0D57-94DF3B71C59C}"/>
                </a:ext>
              </a:extLst>
            </p:cNvPr>
            <p:cNvSpPr/>
            <p:nvPr/>
          </p:nvSpPr>
          <p:spPr>
            <a:xfrm>
              <a:off x="1468131" y="2171438"/>
              <a:ext cx="3863792" cy="3863792"/>
            </a:xfrm>
            <a:custGeom>
              <a:avLst/>
              <a:gdLst/>
              <a:ahLst/>
              <a:cxnLst/>
              <a:rect l="0" t="0" r="0" b="0"/>
              <a:pathLst>
                <a:path>
                  <a:moveTo>
                    <a:pt x="3161223" y="3422191"/>
                  </a:moveTo>
                  <a:arcTo wR="1931896" hR="1931896" stAng="3028871" swAng="923821"/>
                </a:path>
              </a:pathLst>
            </a:custGeom>
            <a:no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53" name="Freihandform: Form 52">
              <a:extLst>
                <a:ext uri="{FF2B5EF4-FFF2-40B4-BE49-F238E27FC236}">
                  <a16:creationId xmlns:a16="http://schemas.microsoft.com/office/drawing/2014/main" xmlns="" id="{32005E2B-F3B6-3AFE-DC31-D47826DCA303}"/>
                </a:ext>
              </a:extLst>
            </p:cNvPr>
            <p:cNvSpPr/>
            <p:nvPr/>
          </p:nvSpPr>
          <p:spPr>
            <a:xfrm>
              <a:off x="2769163" y="5625169"/>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bg1">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tx1">
                      <a:lumMod val="65000"/>
                      <a:lumOff val="35000"/>
                    </a:schemeClr>
                  </a:solidFill>
                </a:rPr>
                <a:t>Customer Service</a:t>
              </a:r>
            </a:p>
          </p:txBody>
        </p:sp>
      </p:grpSp>
      <p:sp>
        <p:nvSpPr>
          <p:cNvPr id="59" name="Ellipse 58">
            <a:extLst>
              <a:ext uri="{FF2B5EF4-FFF2-40B4-BE49-F238E27FC236}">
                <a16:creationId xmlns:a16="http://schemas.microsoft.com/office/drawing/2014/main" xmlns="" id="{A3A695A4-9D0A-7050-0820-7A2E83248955}"/>
              </a:ext>
            </a:extLst>
          </p:cNvPr>
          <p:cNvSpPr/>
          <p:nvPr/>
        </p:nvSpPr>
        <p:spPr>
          <a:xfrm>
            <a:off x="2804040" y="3501755"/>
            <a:ext cx="1189670" cy="1189670"/>
          </a:xfrm>
          <a:prstGeom prst="ellips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200" dirty="0"/>
              <a:t>PRODUCT</a:t>
            </a:r>
          </a:p>
        </p:txBody>
      </p:sp>
      <p:cxnSp>
        <p:nvCxnSpPr>
          <p:cNvPr id="60" name="Gerade Verbindung mit Pfeil 59">
            <a:extLst>
              <a:ext uri="{FF2B5EF4-FFF2-40B4-BE49-F238E27FC236}">
                <a16:creationId xmlns:a16="http://schemas.microsoft.com/office/drawing/2014/main" xmlns="" id="{F24ECFC9-BE59-8332-8947-68EC5014478C}"/>
              </a:ext>
            </a:extLst>
          </p:cNvPr>
          <p:cNvCxnSpPr>
            <a:cxnSpLocks/>
          </p:cNvCxnSpPr>
          <p:nvPr/>
        </p:nvCxnSpPr>
        <p:spPr>
          <a:xfrm>
            <a:off x="3415003" y="2796591"/>
            <a:ext cx="0" cy="4353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xmlns="" id="{DA71444C-736F-4BFD-18D8-8DAC33AE3EF6}"/>
              </a:ext>
            </a:extLst>
          </p:cNvPr>
          <p:cNvCxnSpPr>
            <a:cxnSpLocks/>
          </p:cNvCxnSpPr>
          <p:nvPr/>
        </p:nvCxnSpPr>
        <p:spPr>
          <a:xfrm flipH="1">
            <a:off x="4016960" y="3358065"/>
            <a:ext cx="301787" cy="25855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Gerade Verbindung mit Pfeil 62">
            <a:extLst>
              <a:ext uri="{FF2B5EF4-FFF2-40B4-BE49-F238E27FC236}">
                <a16:creationId xmlns:a16="http://schemas.microsoft.com/office/drawing/2014/main" xmlns="" id="{1E5DD766-06E4-4A9E-43B9-CD013387F916}"/>
              </a:ext>
            </a:extLst>
          </p:cNvPr>
          <p:cNvCxnSpPr>
            <a:cxnSpLocks/>
          </p:cNvCxnSpPr>
          <p:nvPr/>
        </p:nvCxnSpPr>
        <p:spPr>
          <a:xfrm rot="8400000">
            <a:off x="4134262" y="4650066"/>
            <a:ext cx="0" cy="3535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a:extLst>
              <a:ext uri="{FF2B5EF4-FFF2-40B4-BE49-F238E27FC236}">
                <a16:creationId xmlns:a16="http://schemas.microsoft.com/office/drawing/2014/main" xmlns="" id="{F674D8F3-5CDA-BC96-9616-93B9B41AFC17}"/>
              </a:ext>
            </a:extLst>
          </p:cNvPr>
          <p:cNvCxnSpPr>
            <a:cxnSpLocks/>
          </p:cNvCxnSpPr>
          <p:nvPr/>
        </p:nvCxnSpPr>
        <p:spPr>
          <a:xfrm flipV="1">
            <a:off x="3398875" y="4962275"/>
            <a:ext cx="0" cy="4353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27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a:extLst>
              <a:ext uri="{FF2B5EF4-FFF2-40B4-BE49-F238E27FC236}">
                <a16:creationId xmlns:a16="http://schemas.microsoft.com/office/drawing/2014/main" xmlns="" id="{5C4BA75B-3C51-3C28-88EC-8E397523FECD}"/>
              </a:ext>
            </a:extLst>
          </p:cNvPr>
          <p:cNvSpPr>
            <a:spLocks noChangeArrowheads="1"/>
          </p:cNvSpPr>
          <p:nvPr/>
        </p:nvSpPr>
        <p:spPr bwMode="auto">
          <a:xfrm>
            <a:off x="6819610" y="3043292"/>
            <a:ext cx="4320000" cy="22119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en-US" altLang="de-DE" sz="1800" dirty="0">
                <a:solidFill>
                  <a:schemeClr val="bg2">
                    <a:lumMod val="25000"/>
                  </a:schemeClr>
                </a:solidFill>
                <a:latin typeface="Arial" panose="020B0604020202020204" pitchFamily="34" charset="0"/>
                <a:cs typeface="Arial" panose="020B0604020202020204" pitchFamily="34" charset="0"/>
              </a:rPr>
              <a:t>With the help of the latest technologies, we calculate the load capacity and service life for all sliding elements made of ZEDEX</a:t>
            </a:r>
            <a:r>
              <a:rPr lang="en-US" altLang="de-DE" sz="1800" baseline="30000" dirty="0">
                <a:solidFill>
                  <a:schemeClr val="bg2">
                    <a:lumMod val="25000"/>
                  </a:schemeClr>
                </a:solidFill>
                <a:latin typeface="Arial" panose="020B0604020202020204" pitchFamily="34" charset="0"/>
                <a:cs typeface="Arial" panose="020B0604020202020204" pitchFamily="34" charset="0"/>
              </a:rPr>
              <a:t>®</a:t>
            </a:r>
            <a:r>
              <a:rPr lang="en-US" altLang="de-DE" sz="1800" dirty="0">
                <a:solidFill>
                  <a:schemeClr val="bg2">
                    <a:lumMod val="25000"/>
                  </a:schemeClr>
                </a:solidFill>
                <a:latin typeface="Arial" panose="020B0604020202020204" pitchFamily="34" charset="0"/>
                <a:cs typeface="Arial" panose="020B0604020202020204" pitchFamily="34" charset="0"/>
              </a:rPr>
              <a:t> polymers. </a:t>
            </a:r>
          </a:p>
          <a:p>
            <a:pPr>
              <a:lnSpc>
                <a:spcPct val="120000"/>
              </a:lnSpc>
              <a:spcBef>
                <a:spcPct val="50000"/>
              </a:spcBef>
            </a:pPr>
            <a:r>
              <a:rPr lang="en-US" altLang="de-DE" sz="1800" dirty="0">
                <a:solidFill>
                  <a:schemeClr val="bg2">
                    <a:lumMod val="25000"/>
                  </a:schemeClr>
                </a:solidFill>
                <a:latin typeface="Arial" panose="020B0604020202020204" pitchFamily="34" charset="0"/>
                <a:cs typeface="Arial" panose="020B0604020202020204" pitchFamily="34" charset="0"/>
              </a:rPr>
              <a:t>Accurately and without time-consuming attempts. </a:t>
            </a:r>
            <a:endParaRPr lang="en-GB" altLang="de-DE" sz="1800" dirty="0">
              <a:solidFill>
                <a:schemeClr val="bg2">
                  <a:lumMod val="25000"/>
                </a:schemeClr>
              </a:solidFill>
              <a:latin typeface="Arial" panose="020B0604020202020204" pitchFamily="34" charset="0"/>
              <a:cs typeface="Arial" panose="020B0604020202020204" pitchFamily="34" charset="0"/>
            </a:endParaRPr>
          </a:p>
        </p:txBody>
      </p:sp>
      <p:sp>
        <p:nvSpPr>
          <p:cNvPr id="3" name="Ellipse 2">
            <a:extLst>
              <a:ext uri="{FF2B5EF4-FFF2-40B4-BE49-F238E27FC236}">
                <a16:creationId xmlns:a16="http://schemas.microsoft.com/office/drawing/2014/main" xmlns="" id="{D112558B-BCBC-5182-C3FB-BAF3E192B4AD}"/>
              </a:ext>
            </a:extLst>
          </p:cNvPr>
          <p:cNvSpPr/>
          <p:nvPr/>
        </p:nvSpPr>
        <p:spPr>
          <a:xfrm>
            <a:off x="2804040" y="3501755"/>
            <a:ext cx="1189670" cy="1189670"/>
          </a:xfrm>
          <a:prstGeom prst="ellips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200" dirty="0"/>
              <a:t>PRODUCT</a:t>
            </a:r>
          </a:p>
        </p:txBody>
      </p:sp>
      <p:cxnSp>
        <p:nvCxnSpPr>
          <p:cNvPr id="8" name="Gerade Verbindung mit Pfeil 7">
            <a:extLst>
              <a:ext uri="{FF2B5EF4-FFF2-40B4-BE49-F238E27FC236}">
                <a16:creationId xmlns:a16="http://schemas.microsoft.com/office/drawing/2014/main" xmlns="" id="{C1DA5BC7-FD08-8256-B678-9DB9C5F7056E}"/>
              </a:ext>
            </a:extLst>
          </p:cNvPr>
          <p:cNvCxnSpPr>
            <a:cxnSpLocks/>
          </p:cNvCxnSpPr>
          <p:nvPr/>
        </p:nvCxnSpPr>
        <p:spPr>
          <a:xfrm>
            <a:off x="3415003" y="2796591"/>
            <a:ext cx="0" cy="4353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xmlns="" id="{D939458F-0715-7F45-2F65-6A6AC2AE78A7}"/>
              </a:ext>
            </a:extLst>
          </p:cNvPr>
          <p:cNvCxnSpPr>
            <a:cxnSpLocks/>
          </p:cNvCxnSpPr>
          <p:nvPr/>
        </p:nvCxnSpPr>
        <p:spPr>
          <a:xfrm flipH="1">
            <a:off x="4016960" y="3358065"/>
            <a:ext cx="301787" cy="25855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xmlns="" id="{35CE542A-DDCA-D7DF-15CF-BE10E2F0F7E8}"/>
              </a:ext>
            </a:extLst>
          </p:cNvPr>
          <p:cNvCxnSpPr>
            <a:cxnSpLocks/>
          </p:cNvCxnSpPr>
          <p:nvPr/>
        </p:nvCxnSpPr>
        <p:spPr>
          <a:xfrm rot="8400000">
            <a:off x="4134262" y="4650066"/>
            <a:ext cx="0" cy="3535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xmlns="" id="{30BD3049-1149-3FE2-1A57-44BC02496446}"/>
              </a:ext>
            </a:extLst>
          </p:cNvPr>
          <p:cNvCxnSpPr>
            <a:cxnSpLocks/>
          </p:cNvCxnSpPr>
          <p:nvPr/>
        </p:nvCxnSpPr>
        <p:spPr>
          <a:xfrm rot="-8400000">
            <a:off x="2643904" y="4650066"/>
            <a:ext cx="0" cy="3535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xmlns="" id="{84E9F5C9-0009-4164-88CF-9EBFDCD0CD2F}"/>
              </a:ext>
            </a:extLst>
          </p:cNvPr>
          <p:cNvSpPr txBox="1"/>
          <p:nvPr/>
        </p:nvSpPr>
        <p:spPr>
          <a:xfrm>
            <a:off x="3406939" y="1438364"/>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CALCULATION &amp; DESIGN</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xmlns="" id="{533C03DC-547A-09D5-04FB-2490B09C84E2}"/>
              </a:ext>
            </a:extLst>
          </p:cNvPr>
          <p:cNvSpPr txBox="1"/>
          <p:nvPr/>
        </p:nvSpPr>
        <p:spPr>
          <a:xfrm>
            <a:off x="3406939" y="976699"/>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OUR DAILY BUSINESS</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cxnSp>
        <p:nvCxnSpPr>
          <p:cNvPr id="6" name="Gerade Verbindung mit Pfeil 5">
            <a:extLst>
              <a:ext uri="{FF2B5EF4-FFF2-40B4-BE49-F238E27FC236}">
                <a16:creationId xmlns:a16="http://schemas.microsoft.com/office/drawing/2014/main" xmlns="" id="{1A927985-FC72-5277-0E3D-6661E3BCF33C}"/>
              </a:ext>
            </a:extLst>
          </p:cNvPr>
          <p:cNvCxnSpPr>
            <a:cxnSpLocks/>
          </p:cNvCxnSpPr>
          <p:nvPr/>
        </p:nvCxnSpPr>
        <p:spPr>
          <a:xfrm flipV="1">
            <a:off x="3398875" y="4962275"/>
            <a:ext cx="0" cy="4353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uppieren 17">
            <a:extLst>
              <a:ext uri="{FF2B5EF4-FFF2-40B4-BE49-F238E27FC236}">
                <a16:creationId xmlns:a16="http://schemas.microsoft.com/office/drawing/2014/main" xmlns="" id="{A9B52B2D-DBCC-632B-31ED-58E2D4804F6C}"/>
              </a:ext>
            </a:extLst>
          </p:cNvPr>
          <p:cNvGrpSpPr/>
          <p:nvPr/>
        </p:nvGrpSpPr>
        <p:grpSpPr>
          <a:xfrm>
            <a:off x="1096091" y="1761376"/>
            <a:ext cx="4607872" cy="4683916"/>
            <a:chOff x="1096091" y="1761376"/>
            <a:chExt cx="4607872" cy="4683916"/>
          </a:xfrm>
        </p:grpSpPr>
        <p:sp>
          <p:nvSpPr>
            <p:cNvPr id="19" name="Freihandform: Form 18">
              <a:extLst>
                <a:ext uri="{FF2B5EF4-FFF2-40B4-BE49-F238E27FC236}">
                  <a16:creationId xmlns:a16="http://schemas.microsoft.com/office/drawing/2014/main" xmlns="" id="{A42A6034-5053-6320-3A53-7A05C1E3F27C}"/>
                </a:ext>
              </a:extLst>
            </p:cNvPr>
            <p:cNvSpPr/>
            <p:nvPr/>
          </p:nvSpPr>
          <p:spPr>
            <a:xfrm>
              <a:off x="2769163" y="1761376"/>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Research</a:t>
              </a:r>
            </a:p>
          </p:txBody>
        </p:sp>
        <p:sp>
          <p:nvSpPr>
            <p:cNvPr id="20" name="Freihandform: Form 19">
              <a:extLst>
                <a:ext uri="{FF2B5EF4-FFF2-40B4-BE49-F238E27FC236}">
                  <a16:creationId xmlns:a16="http://schemas.microsoft.com/office/drawing/2014/main" xmlns="" id="{DA2927C4-1E26-A942-3A31-7497C664B945}"/>
                </a:ext>
              </a:extLst>
            </p:cNvPr>
            <p:cNvSpPr/>
            <p:nvPr/>
          </p:nvSpPr>
          <p:spPr>
            <a:xfrm>
              <a:off x="1468131" y="2171438"/>
              <a:ext cx="3863792" cy="3863792"/>
            </a:xfrm>
            <a:custGeom>
              <a:avLst/>
              <a:gdLst/>
              <a:ahLst/>
              <a:cxnLst/>
              <a:rect l="0" t="0" r="0" b="0"/>
              <a:pathLst>
                <a:path>
                  <a:moveTo>
                    <a:pt x="2721419" y="168695"/>
                  </a:moveTo>
                  <a:arcTo wR="1931896" hR="1931896" stAng="17647309" swAng="923821"/>
                </a:path>
              </a:pathLst>
            </a:custGeom>
            <a:no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21" name="Freihandform: Form 20">
              <a:extLst>
                <a:ext uri="{FF2B5EF4-FFF2-40B4-BE49-F238E27FC236}">
                  <a16:creationId xmlns:a16="http://schemas.microsoft.com/office/drawing/2014/main" xmlns="" id="{6DB9D0C9-9879-E6A0-4708-AFEB4566113B}"/>
                </a:ext>
              </a:extLst>
            </p:cNvPr>
            <p:cNvSpPr/>
            <p:nvPr/>
          </p:nvSpPr>
          <p:spPr>
            <a:xfrm>
              <a:off x="4442234" y="2727324"/>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Development</a:t>
              </a:r>
            </a:p>
          </p:txBody>
        </p:sp>
        <p:sp>
          <p:nvSpPr>
            <p:cNvPr id="22" name="Freihandform: Form 21">
              <a:extLst>
                <a:ext uri="{FF2B5EF4-FFF2-40B4-BE49-F238E27FC236}">
                  <a16:creationId xmlns:a16="http://schemas.microsoft.com/office/drawing/2014/main" xmlns="" id="{0C962AE2-8A2B-9971-7131-0DDC134441E5}"/>
                </a:ext>
              </a:extLst>
            </p:cNvPr>
            <p:cNvSpPr/>
            <p:nvPr/>
          </p:nvSpPr>
          <p:spPr>
            <a:xfrm>
              <a:off x="1468131" y="2171438"/>
              <a:ext cx="3863792" cy="3863792"/>
            </a:xfrm>
            <a:custGeom>
              <a:avLst/>
              <a:gdLst/>
              <a:ahLst/>
              <a:cxnLst/>
              <a:rect l="0" t="0" r="0" b="0"/>
              <a:pathLst>
                <a:path>
                  <a:moveTo>
                    <a:pt x="3833687" y="1592169"/>
                  </a:moveTo>
                  <a:arcTo wR="1931896" hR="1931896" stAng="20992306" swAng="1215388"/>
                </a:path>
              </a:pathLst>
            </a:custGeom>
            <a:noFill/>
            <a:ln w="28575">
              <a:solidFill>
                <a:srgbClr val="ED7D31"/>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23" name="Freihandform: Form 22">
              <a:extLst>
                <a:ext uri="{FF2B5EF4-FFF2-40B4-BE49-F238E27FC236}">
                  <a16:creationId xmlns:a16="http://schemas.microsoft.com/office/drawing/2014/main" xmlns="" id="{18566A9A-B018-6FE2-506B-B038E09FA5C7}"/>
                </a:ext>
              </a:extLst>
            </p:cNvPr>
            <p:cNvSpPr/>
            <p:nvPr/>
          </p:nvSpPr>
          <p:spPr>
            <a:xfrm>
              <a:off x="4442234" y="4659221"/>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err="1"/>
                <a:t>Product</a:t>
              </a:r>
              <a:r>
                <a:rPr lang="de-DE" sz="1500" kern="1200" dirty="0"/>
                <a:t> </a:t>
              </a:r>
              <a:r>
                <a:rPr lang="de-DE" sz="1500" kern="1200" dirty="0" err="1"/>
                <a:t>requirements</a:t>
              </a:r>
              <a:endParaRPr lang="de-DE" sz="1500" kern="1200" dirty="0"/>
            </a:p>
          </p:txBody>
        </p:sp>
        <p:sp>
          <p:nvSpPr>
            <p:cNvPr id="24" name="Freihandform: Form 23">
              <a:extLst>
                <a:ext uri="{FF2B5EF4-FFF2-40B4-BE49-F238E27FC236}">
                  <a16:creationId xmlns:a16="http://schemas.microsoft.com/office/drawing/2014/main" xmlns="" id="{1DBA71C6-2DA4-440B-1997-1F7A1B579F44}"/>
                </a:ext>
              </a:extLst>
            </p:cNvPr>
            <p:cNvSpPr/>
            <p:nvPr/>
          </p:nvSpPr>
          <p:spPr>
            <a:xfrm>
              <a:off x="1468131" y="2171438"/>
              <a:ext cx="3863792" cy="3863792"/>
            </a:xfrm>
            <a:custGeom>
              <a:avLst/>
              <a:gdLst/>
              <a:ahLst/>
              <a:cxnLst/>
              <a:rect l="0" t="0" r="0" b="0"/>
              <a:pathLst>
                <a:path>
                  <a:moveTo>
                    <a:pt x="3161223" y="3422191"/>
                  </a:moveTo>
                  <a:arcTo wR="1931896" hR="1931896" stAng="3028871" swAng="923821"/>
                </a:path>
              </a:pathLst>
            </a:custGeom>
            <a:no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25" name="Freihandform: Form 24">
              <a:extLst>
                <a:ext uri="{FF2B5EF4-FFF2-40B4-BE49-F238E27FC236}">
                  <a16:creationId xmlns:a16="http://schemas.microsoft.com/office/drawing/2014/main" xmlns="" id="{A2F4DB33-B3A2-3459-4144-B27DB8CC0C4C}"/>
                </a:ext>
              </a:extLst>
            </p:cNvPr>
            <p:cNvSpPr/>
            <p:nvPr/>
          </p:nvSpPr>
          <p:spPr>
            <a:xfrm>
              <a:off x="2769163" y="5625169"/>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bg1">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solidFill>
                    <a:schemeClr val="tx1">
                      <a:lumMod val="65000"/>
                      <a:lumOff val="35000"/>
                    </a:schemeClr>
                  </a:solidFill>
                </a:rPr>
                <a:t>Customer Service</a:t>
              </a:r>
            </a:p>
          </p:txBody>
        </p:sp>
        <p:sp>
          <p:nvSpPr>
            <p:cNvPr id="26" name="Freihandform: Form 25">
              <a:extLst>
                <a:ext uri="{FF2B5EF4-FFF2-40B4-BE49-F238E27FC236}">
                  <a16:creationId xmlns:a16="http://schemas.microsoft.com/office/drawing/2014/main" xmlns="" id="{366823C5-E662-C942-2908-262FD7268D12}"/>
                </a:ext>
              </a:extLst>
            </p:cNvPr>
            <p:cNvSpPr/>
            <p:nvPr/>
          </p:nvSpPr>
          <p:spPr>
            <a:xfrm>
              <a:off x="1468131" y="2171438"/>
              <a:ext cx="3863792" cy="3863792"/>
            </a:xfrm>
            <a:custGeom>
              <a:avLst/>
              <a:gdLst/>
              <a:ahLst/>
              <a:cxnLst/>
              <a:rect l="0" t="0" r="0" b="0"/>
              <a:pathLst>
                <a:path>
                  <a:moveTo>
                    <a:pt x="1142373" y="3695097"/>
                  </a:moveTo>
                  <a:arcTo wR="1931896" hR="1931896" stAng="6847309" swAng="923821"/>
                </a:path>
              </a:pathLst>
            </a:custGeom>
            <a:no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de-DE" dirty="0"/>
            </a:p>
          </p:txBody>
        </p:sp>
        <p:sp>
          <p:nvSpPr>
            <p:cNvPr id="27" name="Freihandform: Form 26">
              <a:extLst>
                <a:ext uri="{FF2B5EF4-FFF2-40B4-BE49-F238E27FC236}">
                  <a16:creationId xmlns:a16="http://schemas.microsoft.com/office/drawing/2014/main" xmlns="" id="{8A30CF45-ABE0-8279-315C-1E9550FAF8F3}"/>
                </a:ext>
              </a:extLst>
            </p:cNvPr>
            <p:cNvSpPr/>
            <p:nvPr/>
          </p:nvSpPr>
          <p:spPr>
            <a:xfrm>
              <a:off x="1096091" y="4659221"/>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err="1"/>
                <a:t>Calculation</a:t>
              </a:r>
              <a:r>
                <a:rPr lang="de-DE" sz="1500" kern="1200" dirty="0"/>
                <a:t> Design</a:t>
              </a:r>
            </a:p>
          </p:txBody>
        </p:sp>
      </p:grpSp>
    </p:spTree>
    <p:extLst>
      <p:ext uri="{BB962C8B-B14F-4D97-AF65-F5344CB8AC3E}">
        <p14:creationId xmlns:p14="http://schemas.microsoft.com/office/powerpoint/2010/main" val="313772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a:extLst>
              <a:ext uri="{FF2B5EF4-FFF2-40B4-BE49-F238E27FC236}">
                <a16:creationId xmlns:a16="http://schemas.microsoft.com/office/drawing/2014/main" xmlns="" id="{5C4BA75B-3C51-3C28-88EC-8E397523FECD}"/>
              </a:ext>
            </a:extLst>
          </p:cNvPr>
          <p:cNvSpPr>
            <a:spLocks noChangeArrowheads="1"/>
          </p:cNvSpPr>
          <p:nvPr/>
        </p:nvSpPr>
        <p:spPr bwMode="auto">
          <a:xfrm>
            <a:off x="6818690" y="3458213"/>
            <a:ext cx="4320000" cy="14086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en-US" altLang="de-DE" sz="1800" dirty="0">
                <a:solidFill>
                  <a:srgbClr val="575656"/>
                </a:solidFill>
                <a:latin typeface="Arial" panose="020B0604020202020204" pitchFamily="34" charset="0"/>
                <a:cs typeface="Arial" panose="020B0604020202020204" pitchFamily="34" charset="0"/>
              </a:rPr>
              <a:t>We manufacture finished parts </a:t>
            </a:r>
            <a:br>
              <a:rPr lang="en-US" altLang="de-DE" sz="1800" dirty="0">
                <a:solidFill>
                  <a:srgbClr val="575656"/>
                </a:solidFill>
                <a:latin typeface="Arial" panose="020B0604020202020204" pitchFamily="34" charset="0"/>
                <a:cs typeface="Arial" panose="020B0604020202020204" pitchFamily="34" charset="0"/>
              </a:rPr>
            </a:br>
            <a:r>
              <a:rPr lang="en-US" altLang="de-DE" sz="1800" dirty="0">
                <a:solidFill>
                  <a:srgbClr val="575656"/>
                </a:solidFill>
                <a:latin typeface="Arial" panose="020B0604020202020204" pitchFamily="34" charset="0"/>
                <a:cs typeface="Arial" panose="020B0604020202020204" pitchFamily="34" charset="0"/>
              </a:rPr>
              <a:t>from ZEDEX</a:t>
            </a:r>
            <a:r>
              <a:rPr lang="en-US" altLang="de-DE" sz="1800" baseline="30000" dirty="0">
                <a:solidFill>
                  <a:srgbClr val="575656"/>
                </a:solidFill>
                <a:latin typeface="Arial" panose="020B0604020202020204" pitchFamily="34" charset="0"/>
                <a:cs typeface="Arial" panose="020B0604020202020204" pitchFamily="34" charset="0"/>
              </a:rPr>
              <a:t>®</a:t>
            </a:r>
            <a:r>
              <a:rPr lang="en-US" altLang="de-DE" sz="1800" dirty="0">
                <a:solidFill>
                  <a:srgbClr val="575656"/>
                </a:solidFill>
                <a:latin typeface="Arial" panose="020B0604020202020204" pitchFamily="34" charset="0"/>
                <a:cs typeface="Arial" panose="020B0604020202020204" pitchFamily="34" charset="0"/>
              </a:rPr>
              <a:t> polymers for you cost-effectively in any quantity </a:t>
            </a:r>
            <a:br>
              <a:rPr lang="en-US" altLang="de-DE" sz="1800" dirty="0">
                <a:solidFill>
                  <a:srgbClr val="575656"/>
                </a:solidFill>
                <a:latin typeface="Arial" panose="020B0604020202020204" pitchFamily="34" charset="0"/>
                <a:cs typeface="Arial" panose="020B0604020202020204" pitchFamily="34" charset="0"/>
              </a:rPr>
            </a:br>
            <a:r>
              <a:rPr lang="en-US" altLang="de-DE" sz="1800" dirty="0">
                <a:solidFill>
                  <a:srgbClr val="575656"/>
                </a:solidFill>
                <a:latin typeface="Arial" panose="020B0604020202020204" pitchFamily="34" charset="0"/>
                <a:cs typeface="Arial" panose="020B0604020202020204" pitchFamily="34" charset="0"/>
              </a:rPr>
              <a:t>using the optimum process.</a:t>
            </a:r>
            <a:endParaRPr lang="en-GB" altLang="de-DE" sz="1800" dirty="0">
              <a:solidFill>
                <a:srgbClr val="575656"/>
              </a:solidFill>
              <a:latin typeface="Arial" panose="020B0604020202020204" pitchFamily="34" charset="0"/>
              <a:cs typeface="Arial" panose="020B0604020202020204" pitchFamily="34" charset="0"/>
            </a:endParaRPr>
          </a:p>
        </p:txBody>
      </p:sp>
      <p:sp>
        <p:nvSpPr>
          <p:cNvPr id="3" name="Ellipse 2">
            <a:extLst>
              <a:ext uri="{FF2B5EF4-FFF2-40B4-BE49-F238E27FC236}">
                <a16:creationId xmlns:a16="http://schemas.microsoft.com/office/drawing/2014/main" xmlns="" id="{D112558B-BCBC-5182-C3FB-BAF3E192B4AD}"/>
              </a:ext>
            </a:extLst>
          </p:cNvPr>
          <p:cNvSpPr/>
          <p:nvPr/>
        </p:nvSpPr>
        <p:spPr>
          <a:xfrm>
            <a:off x="2804040" y="3501755"/>
            <a:ext cx="1189670" cy="1189670"/>
          </a:xfrm>
          <a:prstGeom prst="ellips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200" dirty="0"/>
              <a:t>PRODUCT</a:t>
            </a:r>
          </a:p>
        </p:txBody>
      </p:sp>
      <p:cxnSp>
        <p:nvCxnSpPr>
          <p:cNvPr id="8" name="Gerade Verbindung mit Pfeil 7">
            <a:extLst>
              <a:ext uri="{FF2B5EF4-FFF2-40B4-BE49-F238E27FC236}">
                <a16:creationId xmlns:a16="http://schemas.microsoft.com/office/drawing/2014/main" xmlns="" id="{C1DA5BC7-FD08-8256-B678-9DB9C5F7056E}"/>
              </a:ext>
            </a:extLst>
          </p:cNvPr>
          <p:cNvCxnSpPr>
            <a:cxnSpLocks/>
          </p:cNvCxnSpPr>
          <p:nvPr/>
        </p:nvCxnSpPr>
        <p:spPr>
          <a:xfrm>
            <a:off x="3415003" y="2796591"/>
            <a:ext cx="0" cy="4353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xmlns="" id="{D939458F-0715-7F45-2F65-6A6AC2AE78A7}"/>
              </a:ext>
            </a:extLst>
          </p:cNvPr>
          <p:cNvCxnSpPr>
            <a:cxnSpLocks/>
          </p:cNvCxnSpPr>
          <p:nvPr/>
        </p:nvCxnSpPr>
        <p:spPr>
          <a:xfrm flipH="1">
            <a:off x="4016960" y="3358065"/>
            <a:ext cx="301787" cy="25855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xmlns="" id="{725E9D2A-5225-5D6A-F161-4A2CC0018C31}"/>
              </a:ext>
            </a:extLst>
          </p:cNvPr>
          <p:cNvCxnSpPr>
            <a:cxnSpLocks/>
          </p:cNvCxnSpPr>
          <p:nvPr/>
        </p:nvCxnSpPr>
        <p:spPr>
          <a:xfrm>
            <a:off x="2501030" y="3360707"/>
            <a:ext cx="279760" cy="28209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xmlns="" id="{35CE542A-DDCA-D7DF-15CF-BE10E2F0F7E8}"/>
              </a:ext>
            </a:extLst>
          </p:cNvPr>
          <p:cNvCxnSpPr>
            <a:cxnSpLocks/>
          </p:cNvCxnSpPr>
          <p:nvPr/>
        </p:nvCxnSpPr>
        <p:spPr>
          <a:xfrm rot="8400000">
            <a:off x="4134262" y="4650066"/>
            <a:ext cx="0" cy="3535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xmlns="" id="{30BD3049-1149-3FE2-1A57-44BC02496446}"/>
              </a:ext>
            </a:extLst>
          </p:cNvPr>
          <p:cNvCxnSpPr>
            <a:cxnSpLocks/>
          </p:cNvCxnSpPr>
          <p:nvPr/>
        </p:nvCxnSpPr>
        <p:spPr>
          <a:xfrm rot="-8400000">
            <a:off x="2643904" y="4650066"/>
            <a:ext cx="0" cy="3535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xmlns="" id="{84E9F5C9-0009-4164-88CF-9EBFDCD0CD2F}"/>
              </a:ext>
            </a:extLst>
          </p:cNvPr>
          <p:cNvSpPr txBox="1"/>
          <p:nvPr/>
        </p:nvSpPr>
        <p:spPr>
          <a:xfrm>
            <a:off x="3576000" y="1438364"/>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PROCESSING</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xmlns="" id="{533C03DC-547A-09D5-04FB-2490B09C84E2}"/>
              </a:ext>
            </a:extLst>
          </p:cNvPr>
          <p:cNvSpPr txBox="1"/>
          <p:nvPr/>
        </p:nvSpPr>
        <p:spPr>
          <a:xfrm>
            <a:off x="3576000" y="976699"/>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OUR DAILY BUSINESS</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cxnSp>
        <p:nvCxnSpPr>
          <p:cNvPr id="6" name="Gerade Verbindung mit Pfeil 5">
            <a:extLst>
              <a:ext uri="{FF2B5EF4-FFF2-40B4-BE49-F238E27FC236}">
                <a16:creationId xmlns:a16="http://schemas.microsoft.com/office/drawing/2014/main" xmlns="" id="{1A927985-FC72-5277-0E3D-6661E3BCF33C}"/>
              </a:ext>
            </a:extLst>
          </p:cNvPr>
          <p:cNvCxnSpPr>
            <a:cxnSpLocks/>
          </p:cNvCxnSpPr>
          <p:nvPr/>
        </p:nvCxnSpPr>
        <p:spPr>
          <a:xfrm flipV="1">
            <a:off x="3398875" y="4962275"/>
            <a:ext cx="0" cy="4353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Diagramm 1">
            <a:extLst>
              <a:ext uri="{FF2B5EF4-FFF2-40B4-BE49-F238E27FC236}">
                <a16:creationId xmlns:a16="http://schemas.microsoft.com/office/drawing/2014/main" xmlns="" id="{2A67E416-68D0-DB69-89FB-B98377051E37}"/>
              </a:ext>
            </a:extLst>
          </p:cNvPr>
          <p:cNvGraphicFramePr/>
          <p:nvPr/>
        </p:nvGraphicFramePr>
        <p:xfrm>
          <a:off x="0" y="1760339"/>
          <a:ext cx="6800056" cy="4685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361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xmlns="" id="{30A35069-F991-C5BF-13FE-A05480921050}"/>
              </a:ext>
            </a:extLst>
          </p:cNvPr>
          <p:cNvPicPr>
            <a:picLocks noChangeAspect="1"/>
          </p:cNvPicPr>
          <p:nvPr/>
        </p:nvPicPr>
        <p:blipFill rotWithShape="1">
          <a:blip r:embed="rId2"/>
          <a:srcRect t="3751" b="1506"/>
          <a:stretch/>
        </p:blipFill>
        <p:spPr>
          <a:xfrm>
            <a:off x="0" y="924521"/>
            <a:ext cx="12192000" cy="5933480"/>
          </a:xfrm>
          <a:prstGeom prst="rect">
            <a:avLst/>
          </a:prstGeom>
        </p:spPr>
      </p:pic>
      <p:sp>
        <p:nvSpPr>
          <p:cNvPr id="9" name="Textfeld 8">
            <a:extLst>
              <a:ext uri="{FF2B5EF4-FFF2-40B4-BE49-F238E27FC236}">
                <a16:creationId xmlns:a16="http://schemas.microsoft.com/office/drawing/2014/main" xmlns="" id="{C85EF3EC-F227-4734-17C1-556118EF28A0}"/>
              </a:ext>
            </a:extLst>
          </p:cNvPr>
          <p:cNvSpPr txBox="1"/>
          <p:nvPr/>
        </p:nvSpPr>
        <p:spPr>
          <a:xfrm>
            <a:off x="7212890" y="5933450"/>
            <a:ext cx="4130786" cy="369332"/>
          </a:xfrm>
          <a:prstGeom prst="rect">
            <a:avLst/>
          </a:prstGeom>
          <a:noFill/>
        </p:spPr>
        <p:txBody>
          <a:bodyPr wrap="square" rtlCol="0">
            <a:spAutoFit/>
          </a:bodyPr>
          <a:lstStyle/>
          <a:p>
            <a:r>
              <a:rPr lang="de-DE" b="1" dirty="0" err="1">
                <a:solidFill>
                  <a:schemeClr val="tx1">
                    <a:lumMod val="50000"/>
                    <a:lumOff val="50000"/>
                  </a:schemeClr>
                </a:solidFill>
                <a:latin typeface="Arial" panose="020B0604020202020204" pitchFamily="34" charset="0"/>
                <a:cs typeface="Arial" panose="020B0604020202020204" pitchFamily="34" charset="0"/>
              </a:rPr>
              <a:t>Your</a:t>
            </a:r>
            <a:r>
              <a:rPr lang="de-DE" b="1" dirty="0">
                <a:solidFill>
                  <a:schemeClr val="tx1">
                    <a:lumMod val="50000"/>
                    <a:lumOff val="50000"/>
                  </a:schemeClr>
                </a:solidFill>
                <a:latin typeface="Arial" panose="020B0604020202020204" pitchFamily="34" charset="0"/>
                <a:cs typeface="Arial" panose="020B0604020202020204" pitchFamily="34" charset="0"/>
              </a:rPr>
              <a:t> </a:t>
            </a:r>
            <a:r>
              <a:rPr lang="de-DE" b="1" dirty="0" err="1">
                <a:solidFill>
                  <a:schemeClr val="tx1">
                    <a:lumMod val="50000"/>
                    <a:lumOff val="50000"/>
                  </a:schemeClr>
                </a:solidFill>
                <a:latin typeface="Arial" panose="020B0604020202020204" pitchFamily="34" charset="0"/>
                <a:cs typeface="Arial" panose="020B0604020202020204" pitchFamily="34" charset="0"/>
              </a:rPr>
              <a:t>benefits</a:t>
            </a:r>
            <a:r>
              <a:rPr lang="de-DE" b="1" dirty="0">
                <a:solidFill>
                  <a:schemeClr val="tx1">
                    <a:lumMod val="50000"/>
                    <a:lumOff val="50000"/>
                  </a:schemeClr>
                </a:solidFill>
                <a:latin typeface="Arial" panose="020B0604020202020204" pitchFamily="34" charset="0"/>
                <a:cs typeface="Arial" panose="020B0604020202020204" pitchFamily="34" charset="0"/>
              </a:rPr>
              <a:t>:</a:t>
            </a:r>
          </a:p>
        </p:txBody>
      </p:sp>
      <p:sp>
        <p:nvSpPr>
          <p:cNvPr id="10" name="Textfeld 9">
            <a:extLst>
              <a:ext uri="{FF2B5EF4-FFF2-40B4-BE49-F238E27FC236}">
                <a16:creationId xmlns:a16="http://schemas.microsoft.com/office/drawing/2014/main" xmlns="" id="{66D9491D-05A3-DBDE-B33D-A3BF3484FF41}"/>
              </a:ext>
            </a:extLst>
          </p:cNvPr>
          <p:cNvSpPr txBox="1"/>
          <p:nvPr/>
        </p:nvSpPr>
        <p:spPr>
          <a:xfrm>
            <a:off x="7212890" y="6318297"/>
            <a:ext cx="4130786" cy="369332"/>
          </a:xfrm>
          <a:prstGeom prst="rect">
            <a:avLst/>
          </a:prstGeom>
          <a:noFill/>
        </p:spPr>
        <p:txBody>
          <a:bodyPr wrap="square" rtlCol="0">
            <a:spAutoFit/>
          </a:bodyPr>
          <a:lstStyle/>
          <a:p>
            <a:r>
              <a:rPr lang="en-US" dirty="0">
                <a:solidFill>
                  <a:schemeClr val="tx1">
                    <a:lumMod val="50000"/>
                    <a:lumOff val="50000"/>
                  </a:schemeClr>
                </a:solidFill>
                <a:latin typeface="Arial" panose="020B0604020202020204" pitchFamily="34" charset="0"/>
                <a:cs typeface="Arial" panose="020B0604020202020204" pitchFamily="34" charset="0"/>
              </a:rPr>
              <a:t>Short and direct process chain</a:t>
            </a:r>
          </a:p>
        </p:txBody>
      </p:sp>
      <p:sp>
        <p:nvSpPr>
          <p:cNvPr id="11" name="Textfeld 10">
            <a:extLst>
              <a:ext uri="{FF2B5EF4-FFF2-40B4-BE49-F238E27FC236}">
                <a16:creationId xmlns:a16="http://schemas.microsoft.com/office/drawing/2014/main" xmlns="" id="{7C3AAA6A-4860-1E9F-336D-65834EC7E733}"/>
              </a:ext>
            </a:extLst>
          </p:cNvPr>
          <p:cNvSpPr txBox="1"/>
          <p:nvPr/>
        </p:nvSpPr>
        <p:spPr>
          <a:xfrm>
            <a:off x="7212890" y="6318297"/>
            <a:ext cx="4130786" cy="369332"/>
          </a:xfrm>
          <a:prstGeom prst="rect">
            <a:avLst/>
          </a:prstGeom>
          <a:noFill/>
        </p:spPr>
        <p:txBody>
          <a:bodyPr wrap="square" rtlCol="0">
            <a:spAutoFit/>
          </a:bodyPr>
          <a:lstStyle/>
          <a:p>
            <a:r>
              <a:rPr lang="de-DE" dirty="0" err="1">
                <a:solidFill>
                  <a:schemeClr val="tx1">
                    <a:lumMod val="50000"/>
                    <a:lumOff val="50000"/>
                  </a:schemeClr>
                </a:solidFill>
                <a:latin typeface="Arial" panose="020B0604020202020204" pitchFamily="34" charset="0"/>
                <a:cs typeface="Arial" panose="020B0604020202020204" pitchFamily="34" charset="0"/>
              </a:rPr>
              <a:t>Reduced</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solidFill>
                  <a:schemeClr val="tx1">
                    <a:lumMod val="50000"/>
                    <a:lumOff val="50000"/>
                  </a:schemeClr>
                </a:solidFill>
                <a:latin typeface="Arial" panose="020B0604020202020204" pitchFamily="34" charset="0"/>
                <a:cs typeface="Arial" panose="020B0604020202020204" pitchFamily="34" charset="0"/>
              </a:rPr>
              <a:t>product</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solidFill>
                  <a:schemeClr val="tx1">
                    <a:lumMod val="50000"/>
                    <a:lumOff val="50000"/>
                  </a:schemeClr>
                </a:solidFill>
                <a:latin typeface="Arial" panose="020B0604020202020204" pitchFamily="34" charset="0"/>
                <a:cs typeface="Arial" panose="020B0604020202020204" pitchFamily="34" charset="0"/>
              </a:rPr>
              <a:t>development</a:t>
            </a:r>
            <a:r>
              <a:rPr lang="de-DE" dirty="0">
                <a:solidFill>
                  <a:schemeClr val="tx1">
                    <a:lumMod val="50000"/>
                    <a:lumOff val="50000"/>
                  </a:schemeClr>
                </a:solidFill>
                <a:latin typeface="Arial" panose="020B0604020202020204" pitchFamily="34" charset="0"/>
                <a:cs typeface="Arial" panose="020B0604020202020204" pitchFamily="34" charset="0"/>
              </a:rPr>
              <a:t> time</a:t>
            </a:r>
          </a:p>
        </p:txBody>
      </p:sp>
      <p:sp>
        <p:nvSpPr>
          <p:cNvPr id="12" name="Textfeld 11">
            <a:extLst>
              <a:ext uri="{FF2B5EF4-FFF2-40B4-BE49-F238E27FC236}">
                <a16:creationId xmlns:a16="http://schemas.microsoft.com/office/drawing/2014/main" xmlns="" id="{F603DA22-E786-9647-DB61-872233ED912C}"/>
              </a:ext>
            </a:extLst>
          </p:cNvPr>
          <p:cNvSpPr txBox="1"/>
          <p:nvPr/>
        </p:nvSpPr>
        <p:spPr>
          <a:xfrm>
            <a:off x="7212890" y="6318297"/>
            <a:ext cx="4130786" cy="369332"/>
          </a:xfrm>
          <a:prstGeom prst="rect">
            <a:avLst/>
          </a:prstGeom>
          <a:noFill/>
        </p:spPr>
        <p:txBody>
          <a:bodyPr wrap="square" rtlCol="0">
            <a:spAutoFit/>
          </a:bodyPr>
          <a:lstStyle/>
          <a:p>
            <a:r>
              <a:rPr lang="de-DE" dirty="0" err="1">
                <a:solidFill>
                  <a:schemeClr val="tx1">
                    <a:lumMod val="50000"/>
                    <a:lumOff val="50000"/>
                  </a:schemeClr>
                </a:solidFill>
                <a:latin typeface="Arial" panose="020B0604020202020204" pitchFamily="34" charset="0"/>
                <a:cs typeface="Arial" panose="020B0604020202020204" pitchFamily="34" charset="0"/>
              </a:rPr>
              <a:t>Direct</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solidFill>
                  <a:schemeClr val="tx1">
                    <a:lumMod val="50000"/>
                    <a:lumOff val="50000"/>
                  </a:schemeClr>
                </a:solidFill>
                <a:latin typeface="Arial" panose="020B0604020202020204" pitchFamily="34" charset="0"/>
                <a:cs typeface="Arial" panose="020B0604020202020204" pitchFamily="34" charset="0"/>
              </a:rPr>
              <a:t>communication</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solidFill>
                  <a:schemeClr val="tx1">
                    <a:lumMod val="50000"/>
                    <a:lumOff val="50000"/>
                  </a:schemeClr>
                </a:solidFill>
                <a:latin typeface="Arial" panose="020B0604020202020204" pitchFamily="34" charset="0"/>
                <a:cs typeface="Arial" panose="020B0604020202020204" pitchFamily="34" charset="0"/>
              </a:rPr>
              <a:t>paths</a:t>
            </a:r>
            <a:endParaRPr lang="de-DE"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xmlns="" id="{3632CFA8-A3D6-0F30-C107-DBF26731AD4F}"/>
              </a:ext>
            </a:extLst>
          </p:cNvPr>
          <p:cNvSpPr txBox="1"/>
          <p:nvPr/>
        </p:nvSpPr>
        <p:spPr>
          <a:xfrm>
            <a:off x="7212890" y="6318297"/>
            <a:ext cx="4130786" cy="369332"/>
          </a:xfrm>
          <a:prstGeom prst="rect">
            <a:avLst/>
          </a:prstGeom>
          <a:noFill/>
        </p:spPr>
        <p:txBody>
          <a:bodyPr wrap="square" rtlCol="0">
            <a:spAutoFit/>
          </a:bodyPr>
          <a:lstStyle/>
          <a:p>
            <a:r>
              <a:rPr lang="de-DE" dirty="0" err="1">
                <a:solidFill>
                  <a:schemeClr val="tx1">
                    <a:lumMod val="50000"/>
                    <a:lumOff val="50000"/>
                  </a:schemeClr>
                </a:solidFill>
                <a:latin typeface="Arial" panose="020B0604020202020204" pitchFamily="34" charset="0"/>
                <a:cs typeface="Arial" panose="020B0604020202020204" pitchFamily="34" charset="0"/>
              </a:rPr>
              <a:t>Decreased</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solidFill>
                  <a:schemeClr val="tx1">
                    <a:lumMod val="50000"/>
                    <a:lumOff val="50000"/>
                  </a:schemeClr>
                </a:solidFill>
                <a:latin typeface="Arial" panose="020B0604020202020204" pitchFamily="34" charset="0"/>
                <a:cs typeface="Arial" panose="020B0604020202020204" pitchFamily="34" charset="0"/>
              </a:rPr>
              <a:t>error</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solidFill>
                  <a:schemeClr val="tx1">
                    <a:lumMod val="50000"/>
                    <a:lumOff val="50000"/>
                  </a:schemeClr>
                </a:solidFill>
                <a:latin typeface="Arial" panose="020B0604020202020204" pitchFamily="34" charset="0"/>
                <a:cs typeface="Arial" panose="020B0604020202020204" pitchFamily="34" charset="0"/>
              </a:rPr>
              <a:t>influence</a:t>
            </a:r>
            <a:endParaRPr lang="de-DE"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xmlns="" id="{1C0D90EF-F7C5-3B08-EA5C-4040412CC96B}"/>
              </a:ext>
            </a:extLst>
          </p:cNvPr>
          <p:cNvSpPr txBox="1"/>
          <p:nvPr/>
        </p:nvSpPr>
        <p:spPr>
          <a:xfrm>
            <a:off x="7212890" y="6318297"/>
            <a:ext cx="4130786" cy="369332"/>
          </a:xfrm>
          <a:prstGeom prst="rect">
            <a:avLst/>
          </a:prstGeom>
          <a:noFill/>
        </p:spPr>
        <p:txBody>
          <a:bodyPr wrap="square" rtlCol="0">
            <a:spAutoFit/>
          </a:bodyPr>
          <a:lstStyle/>
          <a:p>
            <a:r>
              <a:rPr lang="de-DE" dirty="0" err="1">
                <a:solidFill>
                  <a:schemeClr val="tx1">
                    <a:lumMod val="50000"/>
                    <a:lumOff val="50000"/>
                  </a:schemeClr>
                </a:solidFill>
                <a:latin typeface="Arial" panose="020B0604020202020204" pitchFamily="34" charset="0"/>
                <a:cs typeface="Arial" panose="020B0604020202020204" pitchFamily="34" charset="0"/>
              </a:rPr>
              <a:t>Controlled</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solidFill>
                  <a:schemeClr val="tx1">
                    <a:lumMod val="50000"/>
                    <a:lumOff val="50000"/>
                  </a:schemeClr>
                </a:solidFill>
                <a:latin typeface="Arial" panose="020B0604020202020204" pitchFamily="34" charset="0"/>
                <a:cs typeface="Arial" panose="020B0604020202020204" pitchFamily="34" charset="0"/>
              </a:rPr>
              <a:t>product</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solidFill>
                  <a:schemeClr val="tx1">
                    <a:lumMod val="50000"/>
                    <a:lumOff val="50000"/>
                  </a:schemeClr>
                </a:solidFill>
                <a:latin typeface="Arial" panose="020B0604020202020204" pitchFamily="34" charset="0"/>
                <a:cs typeface="Arial" panose="020B0604020202020204" pitchFamily="34" charset="0"/>
              </a:rPr>
              <a:t>impact</a:t>
            </a:r>
            <a:endParaRPr lang="de-DE"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xmlns="" id="{B0F0F31C-F7A5-ADB0-18E3-BAD358E04115}"/>
              </a:ext>
            </a:extLst>
          </p:cNvPr>
          <p:cNvSpPr txBox="1"/>
          <p:nvPr/>
        </p:nvSpPr>
        <p:spPr>
          <a:xfrm>
            <a:off x="7212890" y="6318297"/>
            <a:ext cx="4130786" cy="369332"/>
          </a:xfrm>
          <a:prstGeom prst="rect">
            <a:avLst/>
          </a:prstGeom>
          <a:noFill/>
        </p:spPr>
        <p:txBody>
          <a:bodyPr wrap="square" rtlCol="0">
            <a:spAutoFit/>
          </a:bodyPr>
          <a:lstStyle/>
          <a:p>
            <a:r>
              <a:rPr lang="de-DE" dirty="0">
                <a:solidFill>
                  <a:schemeClr val="tx1">
                    <a:lumMod val="50000"/>
                    <a:lumOff val="50000"/>
                  </a:schemeClr>
                </a:solidFill>
                <a:latin typeface="Arial" panose="020B0604020202020204" pitchFamily="34" charset="0"/>
                <a:cs typeface="Arial" panose="020B0604020202020204" pitchFamily="34" charset="0"/>
              </a:rPr>
              <a:t>Products </a:t>
            </a:r>
            <a:r>
              <a:rPr lang="de-DE" dirty="0" err="1">
                <a:solidFill>
                  <a:schemeClr val="tx1">
                    <a:lumMod val="50000"/>
                    <a:lumOff val="50000"/>
                  </a:schemeClr>
                </a:solidFill>
                <a:latin typeface="Arial" panose="020B0604020202020204" pitchFamily="34" charset="0"/>
                <a:cs typeface="Arial" panose="020B0604020202020204" pitchFamily="34" charset="0"/>
              </a:rPr>
              <a:t>that</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solidFill>
                  <a:schemeClr val="tx1">
                    <a:lumMod val="50000"/>
                    <a:lumOff val="50000"/>
                  </a:schemeClr>
                </a:solidFill>
                <a:latin typeface="Arial" panose="020B0604020202020204" pitchFamily="34" charset="0"/>
                <a:cs typeface="Arial" panose="020B0604020202020204" pitchFamily="34" charset="0"/>
              </a:rPr>
              <a:t>meet</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solidFill>
                  <a:schemeClr val="tx1">
                    <a:lumMod val="50000"/>
                    <a:lumOff val="50000"/>
                  </a:schemeClr>
                </a:solidFill>
                <a:latin typeface="Arial" panose="020B0604020202020204" pitchFamily="34" charset="0"/>
                <a:cs typeface="Arial" panose="020B0604020202020204" pitchFamily="34" charset="0"/>
              </a:rPr>
              <a:t>requirements</a:t>
            </a:r>
            <a:endParaRPr lang="de-DE"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xmlns="" id="{294D36B9-A2AB-CAC9-90D7-DF776F8DC67B}"/>
              </a:ext>
            </a:extLst>
          </p:cNvPr>
          <p:cNvSpPr txBox="1"/>
          <p:nvPr/>
        </p:nvSpPr>
        <p:spPr>
          <a:xfrm>
            <a:off x="7212890" y="6318297"/>
            <a:ext cx="4130786" cy="369332"/>
          </a:xfrm>
          <a:prstGeom prst="rect">
            <a:avLst/>
          </a:prstGeom>
          <a:noFill/>
        </p:spPr>
        <p:txBody>
          <a:bodyPr wrap="square" rtlCol="0">
            <a:spAutoFit/>
          </a:bodyPr>
          <a:lstStyle/>
          <a:p>
            <a:r>
              <a:rPr lang="de-DE" dirty="0">
                <a:solidFill>
                  <a:schemeClr val="tx1">
                    <a:lumMod val="50000"/>
                    <a:lumOff val="50000"/>
                  </a:schemeClr>
                </a:solidFill>
                <a:latin typeface="Arial" panose="020B0604020202020204" pitchFamily="34" charset="0"/>
                <a:cs typeface="Arial" panose="020B0604020202020204" pitchFamily="34" charset="0"/>
              </a:rPr>
              <a:t>Clear </a:t>
            </a:r>
            <a:r>
              <a:rPr lang="de-DE" dirty="0" err="1">
                <a:solidFill>
                  <a:schemeClr val="tx1">
                    <a:lumMod val="50000"/>
                    <a:lumOff val="50000"/>
                  </a:schemeClr>
                </a:solidFill>
                <a:latin typeface="Arial" panose="020B0604020202020204" pitchFamily="34" charset="0"/>
                <a:cs typeface="Arial" panose="020B0604020202020204" pitchFamily="34" charset="0"/>
              </a:rPr>
              <a:t>areas</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solidFill>
                  <a:schemeClr val="tx1">
                    <a:lumMod val="50000"/>
                    <a:lumOff val="50000"/>
                  </a:schemeClr>
                </a:solidFill>
                <a:latin typeface="Arial" panose="020B0604020202020204" pitchFamily="34" charset="0"/>
                <a:cs typeface="Arial" panose="020B0604020202020204" pitchFamily="34" charset="0"/>
              </a:rPr>
              <a:t>of</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solidFill>
                  <a:schemeClr val="tx1">
                    <a:lumMod val="50000"/>
                    <a:lumOff val="50000"/>
                  </a:schemeClr>
                </a:solidFill>
                <a:latin typeface="Arial" panose="020B0604020202020204" pitchFamily="34" charset="0"/>
                <a:cs typeface="Arial" panose="020B0604020202020204" pitchFamily="34" charset="0"/>
              </a:rPr>
              <a:t>responsibility</a:t>
            </a:r>
            <a:endParaRPr lang="de-DE"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xmlns="" id="{8BC22283-6FF7-3609-6784-476FEF814929}"/>
              </a:ext>
            </a:extLst>
          </p:cNvPr>
          <p:cNvSpPr txBox="1"/>
          <p:nvPr/>
        </p:nvSpPr>
        <p:spPr>
          <a:xfrm>
            <a:off x="7212890" y="6318297"/>
            <a:ext cx="4130786" cy="369332"/>
          </a:xfrm>
          <a:prstGeom prst="rect">
            <a:avLst/>
          </a:prstGeom>
          <a:noFill/>
        </p:spPr>
        <p:txBody>
          <a:bodyPr wrap="square" rtlCol="0">
            <a:spAutoFit/>
          </a:bodyPr>
          <a:lstStyle/>
          <a:p>
            <a:r>
              <a:rPr lang="de-DE" dirty="0" err="1">
                <a:solidFill>
                  <a:schemeClr val="tx1">
                    <a:lumMod val="50000"/>
                    <a:lumOff val="50000"/>
                  </a:schemeClr>
                </a:solidFill>
                <a:latin typeface="Arial" panose="020B0604020202020204" pitchFamily="34" charset="0"/>
                <a:cs typeface="Arial" panose="020B0604020202020204" pitchFamily="34" charset="0"/>
              </a:rPr>
              <a:t>Cost</a:t>
            </a:r>
            <a:r>
              <a:rPr lang="de-DE" dirty="0">
                <a:solidFill>
                  <a:schemeClr val="tx1">
                    <a:lumMod val="50000"/>
                    <a:lumOff val="50000"/>
                  </a:schemeClr>
                </a:solidFill>
                <a:latin typeface="Arial" panose="020B0604020202020204" pitchFamily="34" charset="0"/>
                <a:cs typeface="Arial" panose="020B0604020202020204" pitchFamily="34" charset="0"/>
              </a:rPr>
              <a:t> </a:t>
            </a:r>
            <a:r>
              <a:rPr lang="de-DE" dirty="0" err="1">
                <a:solidFill>
                  <a:schemeClr val="tx1">
                    <a:lumMod val="50000"/>
                    <a:lumOff val="50000"/>
                  </a:schemeClr>
                </a:solidFill>
                <a:latin typeface="Arial" panose="020B0604020202020204" pitchFamily="34" charset="0"/>
                <a:cs typeface="Arial" panose="020B0604020202020204" pitchFamily="34" charset="0"/>
              </a:rPr>
              <a:t>reduction</a:t>
            </a:r>
            <a:endParaRPr lang="de-DE"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xmlns="" id="{C1500434-FF96-2365-0C42-93D957D0932C}"/>
              </a:ext>
            </a:extLst>
          </p:cNvPr>
          <p:cNvSpPr txBox="1"/>
          <p:nvPr/>
        </p:nvSpPr>
        <p:spPr>
          <a:xfrm>
            <a:off x="7212890" y="6318297"/>
            <a:ext cx="4130786" cy="369332"/>
          </a:xfrm>
          <a:prstGeom prst="rect">
            <a:avLst/>
          </a:prstGeom>
          <a:noFill/>
        </p:spPr>
        <p:txBody>
          <a:bodyPr wrap="square" rtlCol="0">
            <a:spAutoFit/>
          </a:bodyPr>
          <a:lstStyle/>
          <a:p>
            <a:r>
              <a:rPr lang="de-DE" dirty="0">
                <a:solidFill>
                  <a:schemeClr val="tx1">
                    <a:lumMod val="50000"/>
                    <a:lumOff val="50000"/>
                  </a:schemeClr>
                </a:solidFill>
                <a:latin typeface="Arial" panose="020B0604020202020204" pitchFamily="34" charset="0"/>
                <a:cs typeface="Arial" panose="020B0604020202020204" pitchFamily="34" charset="0"/>
              </a:rPr>
              <a:t>Customer </a:t>
            </a:r>
            <a:r>
              <a:rPr lang="de-DE" dirty="0" err="1">
                <a:solidFill>
                  <a:schemeClr val="tx1">
                    <a:lumMod val="50000"/>
                    <a:lumOff val="50000"/>
                  </a:schemeClr>
                </a:solidFill>
                <a:latin typeface="Arial" panose="020B0604020202020204" pitchFamily="34" charset="0"/>
                <a:cs typeface="Arial" panose="020B0604020202020204" pitchFamily="34" charset="0"/>
              </a:rPr>
              <a:t>satisfaction</a:t>
            </a:r>
            <a:endParaRPr lang="de-DE"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xmlns="" id="{A0AB0313-9E79-7965-1C10-473EA60556DE}"/>
              </a:ext>
            </a:extLst>
          </p:cNvPr>
          <p:cNvSpPr txBox="1"/>
          <p:nvPr/>
        </p:nvSpPr>
        <p:spPr>
          <a:xfrm>
            <a:off x="2503715" y="1036491"/>
            <a:ext cx="6480628" cy="461665"/>
          </a:xfrm>
          <a:prstGeom prst="rect">
            <a:avLst/>
          </a:prstGeom>
          <a:solidFill>
            <a:srgbClr val="D9D9D9"/>
          </a:solidFill>
        </p:spPr>
        <p:txBody>
          <a:bodyPr wrap="square" rtlCol="0">
            <a:spAutoFit/>
          </a:bodyPr>
          <a:lstStyle/>
          <a:p>
            <a:pPr algn="ctr"/>
            <a:r>
              <a:rPr lang="en-US" sz="2400" b="1" dirty="0">
                <a:solidFill>
                  <a:srgbClr val="4A4949"/>
                </a:solidFill>
                <a:latin typeface="Arial" panose="020B0604020202020204" pitchFamily="34" charset="0"/>
                <a:cs typeface="Arial" panose="020B0604020202020204" pitchFamily="34" charset="0"/>
              </a:rPr>
              <a:t>THE WAY TO THE SOLUTION IS ZEDEX</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sp>
        <p:nvSpPr>
          <p:cNvPr id="19" name="Freihandform: Form 18">
            <a:extLst>
              <a:ext uri="{FF2B5EF4-FFF2-40B4-BE49-F238E27FC236}">
                <a16:creationId xmlns:a16="http://schemas.microsoft.com/office/drawing/2014/main" xmlns="" id="{CD8DEF1F-9E1C-7AB0-10EE-3D2512EB1312}"/>
              </a:ext>
            </a:extLst>
          </p:cNvPr>
          <p:cNvSpPr/>
          <p:nvPr/>
        </p:nvSpPr>
        <p:spPr>
          <a:xfrm rot="7621731">
            <a:off x="773820" y="2747138"/>
            <a:ext cx="3863792" cy="3863792"/>
          </a:xfrm>
          <a:custGeom>
            <a:avLst/>
            <a:gdLst/>
            <a:ahLst/>
            <a:cxnLst/>
            <a:rect l="0" t="0" r="0" b="0"/>
            <a:pathLst>
              <a:path>
                <a:moveTo>
                  <a:pt x="1142373" y="3695097"/>
                </a:moveTo>
                <a:arcTo wR="1931896" hR="1931896" stAng="6847309" swAng="923821"/>
              </a:path>
            </a:pathLst>
          </a:custGeom>
          <a:noFill/>
          <a:ln w="5715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de-DE" dirty="0"/>
          </a:p>
        </p:txBody>
      </p:sp>
      <p:sp>
        <p:nvSpPr>
          <p:cNvPr id="20" name="Freihandform: Form 19">
            <a:extLst>
              <a:ext uri="{FF2B5EF4-FFF2-40B4-BE49-F238E27FC236}">
                <a16:creationId xmlns:a16="http://schemas.microsoft.com/office/drawing/2014/main" xmlns="" id="{0A2272FA-3F1B-0D2C-EDD3-5EBA3483AFBC}"/>
              </a:ext>
            </a:extLst>
          </p:cNvPr>
          <p:cNvSpPr/>
          <p:nvPr/>
        </p:nvSpPr>
        <p:spPr>
          <a:xfrm rot="7940095">
            <a:off x="2669261" y="2196945"/>
            <a:ext cx="3863792" cy="3863792"/>
          </a:xfrm>
          <a:custGeom>
            <a:avLst/>
            <a:gdLst/>
            <a:ahLst/>
            <a:cxnLst/>
            <a:rect l="0" t="0" r="0" b="0"/>
            <a:pathLst>
              <a:path>
                <a:moveTo>
                  <a:pt x="1142373" y="3695097"/>
                </a:moveTo>
                <a:arcTo wR="1931896" hR="1931896" stAng="6847309" swAng="923821"/>
              </a:path>
            </a:pathLst>
          </a:custGeom>
          <a:noFill/>
          <a:ln w="5715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de-DE" dirty="0"/>
          </a:p>
        </p:txBody>
      </p:sp>
      <p:sp>
        <p:nvSpPr>
          <p:cNvPr id="21" name="Freihandform: Form 20">
            <a:extLst>
              <a:ext uri="{FF2B5EF4-FFF2-40B4-BE49-F238E27FC236}">
                <a16:creationId xmlns:a16="http://schemas.microsoft.com/office/drawing/2014/main" xmlns="" id="{B0ED393C-AAC9-C656-2CC6-D649F944EBB7}"/>
              </a:ext>
            </a:extLst>
          </p:cNvPr>
          <p:cNvSpPr/>
          <p:nvPr/>
        </p:nvSpPr>
        <p:spPr>
          <a:xfrm rot="9102865">
            <a:off x="4164104" y="1976331"/>
            <a:ext cx="3863792" cy="3863792"/>
          </a:xfrm>
          <a:custGeom>
            <a:avLst/>
            <a:gdLst/>
            <a:ahLst/>
            <a:cxnLst/>
            <a:rect l="0" t="0" r="0" b="0"/>
            <a:pathLst>
              <a:path>
                <a:moveTo>
                  <a:pt x="1142373" y="3695097"/>
                </a:moveTo>
                <a:arcTo wR="1931896" hR="1931896" stAng="6847309" swAng="923821"/>
              </a:path>
            </a:pathLst>
          </a:custGeom>
          <a:noFill/>
          <a:ln w="5715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de-DE" dirty="0"/>
          </a:p>
        </p:txBody>
      </p:sp>
      <p:sp>
        <p:nvSpPr>
          <p:cNvPr id="22" name="Freihandform: Form 21">
            <a:extLst>
              <a:ext uri="{FF2B5EF4-FFF2-40B4-BE49-F238E27FC236}">
                <a16:creationId xmlns:a16="http://schemas.microsoft.com/office/drawing/2014/main" xmlns="" id="{4EFA604A-3F3A-B32E-60A1-6366A1FE611A}"/>
              </a:ext>
            </a:extLst>
          </p:cNvPr>
          <p:cNvSpPr/>
          <p:nvPr/>
        </p:nvSpPr>
        <p:spPr>
          <a:xfrm rot="9824661">
            <a:off x="5822583" y="2278927"/>
            <a:ext cx="3863792" cy="3863792"/>
          </a:xfrm>
          <a:custGeom>
            <a:avLst/>
            <a:gdLst/>
            <a:ahLst/>
            <a:cxnLst/>
            <a:rect l="0" t="0" r="0" b="0"/>
            <a:pathLst>
              <a:path>
                <a:moveTo>
                  <a:pt x="1142373" y="3695097"/>
                </a:moveTo>
                <a:arcTo wR="1931896" hR="1931896" stAng="6847309" swAng="923821"/>
              </a:path>
            </a:pathLst>
          </a:custGeom>
          <a:noFill/>
          <a:ln w="5715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de-DE" dirty="0"/>
          </a:p>
        </p:txBody>
      </p:sp>
      <p:sp>
        <p:nvSpPr>
          <p:cNvPr id="23" name="Freihandform: Form 22">
            <a:extLst>
              <a:ext uri="{FF2B5EF4-FFF2-40B4-BE49-F238E27FC236}">
                <a16:creationId xmlns:a16="http://schemas.microsoft.com/office/drawing/2014/main" xmlns="" id="{9C255708-BD1D-266F-2A9D-7A9141BF3D33}"/>
              </a:ext>
            </a:extLst>
          </p:cNvPr>
          <p:cNvSpPr/>
          <p:nvPr/>
        </p:nvSpPr>
        <p:spPr>
          <a:xfrm rot="10579444">
            <a:off x="7411032" y="2747138"/>
            <a:ext cx="3863792" cy="3863792"/>
          </a:xfrm>
          <a:custGeom>
            <a:avLst/>
            <a:gdLst/>
            <a:ahLst/>
            <a:cxnLst/>
            <a:rect l="0" t="0" r="0" b="0"/>
            <a:pathLst>
              <a:path>
                <a:moveTo>
                  <a:pt x="1142373" y="3695097"/>
                </a:moveTo>
                <a:arcTo wR="1931896" hR="1931896" stAng="6847309" swAng="923821"/>
              </a:path>
            </a:pathLst>
          </a:custGeom>
          <a:noFill/>
          <a:ln w="5715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de-DE" dirty="0"/>
          </a:p>
        </p:txBody>
      </p:sp>
    </p:spTree>
    <p:extLst>
      <p:ext uri="{BB962C8B-B14F-4D97-AF65-F5344CB8AC3E}">
        <p14:creationId xmlns:p14="http://schemas.microsoft.com/office/powerpoint/2010/main" val="377744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par>
                          <p:cTn id="48" fill="hold">
                            <p:stCondLst>
                              <p:cond delay="500"/>
                            </p:stCondLst>
                            <p:childTnLst>
                              <p:par>
                                <p:cTn id="49" presetID="2" presetClass="entr" presetSubtype="4"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par>
                          <p:cTn id="58" fill="hold">
                            <p:stCondLst>
                              <p:cond delay="500"/>
                            </p:stCondLst>
                            <p:childTnLst>
                              <p:par>
                                <p:cTn id="59" presetID="2" presetClass="entr" presetSubtype="4"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500" fill="hold"/>
                                        <p:tgtEl>
                                          <p:spTgt spid="14"/>
                                        </p:tgtEl>
                                        <p:attrNameLst>
                                          <p:attrName>ppt_x</p:attrName>
                                        </p:attrNameLst>
                                      </p:cBhvr>
                                      <p:tavLst>
                                        <p:tav tm="0">
                                          <p:val>
                                            <p:strVal val="#ppt_x"/>
                                          </p:val>
                                        </p:tav>
                                        <p:tav tm="100000">
                                          <p:val>
                                            <p:strVal val="#ppt_x"/>
                                          </p:val>
                                        </p:tav>
                                      </p:tavLst>
                                    </p:anim>
                                    <p:anim calcmode="lin" valueType="num">
                                      <p:cBhvr additive="base">
                                        <p:cTn id="7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childTnLst>
                          </p:cTn>
                        </p:par>
                        <p:par>
                          <p:cTn id="78" fill="hold">
                            <p:stCondLst>
                              <p:cond delay="500"/>
                            </p:stCondLst>
                            <p:childTnLst>
                              <p:par>
                                <p:cTn id="79" presetID="2" presetClass="entr" presetSubtype="4" fill="hold" grpId="0" nodeType="after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15"/>
                                        </p:tgtEl>
                                      </p:cBhvr>
                                    </p:animEffect>
                                    <p:set>
                                      <p:cBhvr>
                                        <p:cTn id="87" dur="1" fill="hold">
                                          <p:stCondLst>
                                            <p:cond delay="499"/>
                                          </p:stCondLst>
                                        </p:cTn>
                                        <p:tgtEl>
                                          <p:spTgt spid="15"/>
                                        </p:tgtEl>
                                        <p:attrNameLst>
                                          <p:attrName>style.visibility</p:attrName>
                                        </p:attrNameLst>
                                      </p:cBhvr>
                                      <p:to>
                                        <p:strVal val="hidden"/>
                                      </p:to>
                                    </p:set>
                                  </p:childTnLst>
                                </p:cTn>
                              </p:par>
                            </p:childTnLst>
                          </p:cTn>
                        </p:par>
                        <p:par>
                          <p:cTn id="88" fill="hold">
                            <p:stCondLst>
                              <p:cond delay="500"/>
                            </p:stCondLst>
                            <p:childTnLst>
                              <p:par>
                                <p:cTn id="89" presetID="2" presetClass="entr" presetSubtype="4" fill="hold" grpId="0" nodeType="after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16"/>
                                        </p:tgtEl>
                                      </p:cBhvr>
                                    </p:animEffect>
                                    <p:set>
                                      <p:cBhvr>
                                        <p:cTn id="97" dur="1" fill="hold">
                                          <p:stCondLst>
                                            <p:cond delay="499"/>
                                          </p:stCondLst>
                                        </p:cTn>
                                        <p:tgtEl>
                                          <p:spTgt spid="16"/>
                                        </p:tgtEl>
                                        <p:attrNameLst>
                                          <p:attrName>style.visibility</p:attrName>
                                        </p:attrNameLst>
                                      </p:cBhvr>
                                      <p:to>
                                        <p:strVal val="hidden"/>
                                      </p:to>
                                    </p:set>
                                  </p:childTnLst>
                                </p:cTn>
                              </p:par>
                            </p:childTnLst>
                          </p:cTn>
                        </p:par>
                        <p:par>
                          <p:cTn id="98" fill="hold">
                            <p:stCondLst>
                              <p:cond delay="500"/>
                            </p:stCondLst>
                            <p:childTnLst>
                              <p:par>
                                <p:cTn id="99" presetID="2" presetClass="entr" presetSubtype="4" fill="hold" grpId="0" nodeType="afterEffect">
                                  <p:stCondLst>
                                    <p:cond delay="0"/>
                                  </p:stCondLst>
                                  <p:childTnLst>
                                    <p:set>
                                      <p:cBhvr>
                                        <p:cTn id="100" dur="1" fill="hold">
                                          <p:stCondLst>
                                            <p:cond delay="0"/>
                                          </p:stCondLst>
                                        </p:cTn>
                                        <p:tgtEl>
                                          <p:spTgt spid="17"/>
                                        </p:tgtEl>
                                        <p:attrNameLst>
                                          <p:attrName>style.visibility</p:attrName>
                                        </p:attrNameLst>
                                      </p:cBhvr>
                                      <p:to>
                                        <p:strVal val="visible"/>
                                      </p:to>
                                    </p:set>
                                    <p:anim calcmode="lin" valueType="num">
                                      <p:cBhvr additive="base">
                                        <p:cTn id="101" dur="500" fill="hold"/>
                                        <p:tgtEl>
                                          <p:spTgt spid="17"/>
                                        </p:tgtEl>
                                        <p:attrNameLst>
                                          <p:attrName>ppt_x</p:attrName>
                                        </p:attrNameLst>
                                      </p:cBhvr>
                                      <p:tavLst>
                                        <p:tav tm="0">
                                          <p:val>
                                            <p:strVal val="#ppt_x"/>
                                          </p:val>
                                        </p:tav>
                                        <p:tav tm="100000">
                                          <p:val>
                                            <p:strVal val="#ppt_x"/>
                                          </p:val>
                                        </p:tav>
                                      </p:tavLst>
                                    </p:anim>
                                    <p:anim calcmode="lin" valueType="num">
                                      <p:cBhvr additive="base">
                                        <p:cTn id="10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17"/>
                                        </p:tgtEl>
                                      </p:cBhvr>
                                    </p:animEffect>
                                    <p:set>
                                      <p:cBhvr>
                                        <p:cTn id="107" dur="1" fill="hold">
                                          <p:stCondLst>
                                            <p:cond delay="499"/>
                                          </p:stCondLst>
                                        </p:cTn>
                                        <p:tgtEl>
                                          <p:spTgt spid="17"/>
                                        </p:tgtEl>
                                        <p:attrNameLst>
                                          <p:attrName>style.visibility</p:attrName>
                                        </p:attrNameLst>
                                      </p:cBhvr>
                                      <p:to>
                                        <p:strVal val="hidden"/>
                                      </p:to>
                                    </p:set>
                                  </p:childTnLst>
                                </p:cTn>
                              </p:par>
                            </p:childTnLst>
                          </p:cTn>
                        </p:par>
                        <p:par>
                          <p:cTn id="108" fill="hold">
                            <p:stCondLst>
                              <p:cond delay="500"/>
                            </p:stCondLst>
                            <p:childTnLst>
                              <p:par>
                                <p:cTn id="109" presetID="2" presetClass="entr" presetSubtype="4" fill="hold" grpId="0" nodeType="afterEffect">
                                  <p:stCondLst>
                                    <p:cond delay="0"/>
                                  </p:stCondLst>
                                  <p:childTnLst>
                                    <p:set>
                                      <p:cBhvr>
                                        <p:cTn id="110" dur="1" fill="hold">
                                          <p:stCondLst>
                                            <p:cond delay="0"/>
                                          </p:stCondLst>
                                        </p:cTn>
                                        <p:tgtEl>
                                          <p:spTgt spid="18"/>
                                        </p:tgtEl>
                                        <p:attrNameLst>
                                          <p:attrName>style.visibility</p:attrName>
                                        </p:attrNameLst>
                                      </p:cBhvr>
                                      <p:to>
                                        <p:strVal val="visible"/>
                                      </p:to>
                                    </p:set>
                                    <p:anim calcmode="lin" valueType="num">
                                      <p:cBhvr additive="base">
                                        <p:cTn id="111" dur="500" fill="hold"/>
                                        <p:tgtEl>
                                          <p:spTgt spid="18"/>
                                        </p:tgtEl>
                                        <p:attrNameLst>
                                          <p:attrName>ppt_x</p:attrName>
                                        </p:attrNameLst>
                                      </p:cBhvr>
                                      <p:tavLst>
                                        <p:tav tm="0">
                                          <p:val>
                                            <p:strVal val="#ppt_x"/>
                                          </p:val>
                                        </p:tav>
                                        <p:tav tm="100000">
                                          <p:val>
                                            <p:strVal val="#ppt_x"/>
                                          </p:val>
                                        </p:tav>
                                      </p:tavLst>
                                    </p:anim>
                                    <p:anim calcmode="lin" valueType="num">
                                      <p:cBhvr additive="base">
                                        <p:cTn id="1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18"/>
                                        </p:tgtEl>
                                      </p:cBhvr>
                                    </p:animEffect>
                                    <p:set>
                                      <p:cBhvr>
                                        <p:cTn id="11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animBg="1"/>
      <p:bldP spid="20"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xmlns="" id="{A79835B3-3AEB-8E20-D9BE-BBF4F07B328A}"/>
              </a:ext>
            </a:extLst>
          </p:cNvPr>
          <p:cNvSpPr/>
          <p:nvPr/>
        </p:nvSpPr>
        <p:spPr>
          <a:xfrm>
            <a:off x="0" y="830179"/>
            <a:ext cx="12192000" cy="51555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PLATZHALTER BILD</a:t>
            </a:r>
          </a:p>
        </p:txBody>
      </p:sp>
      <p:pic>
        <p:nvPicPr>
          <p:cNvPr id="4" name="Grafik 3">
            <a:extLst>
              <a:ext uri="{FF2B5EF4-FFF2-40B4-BE49-F238E27FC236}">
                <a16:creationId xmlns:a16="http://schemas.microsoft.com/office/drawing/2014/main" xmlns="" id="{976F08AE-50D6-BDBD-9236-D5A0886B076E}"/>
              </a:ext>
            </a:extLst>
          </p:cNvPr>
          <p:cNvPicPr>
            <a:picLocks noChangeAspect="1"/>
          </p:cNvPicPr>
          <p:nvPr/>
        </p:nvPicPr>
        <p:blipFill rotWithShape="1">
          <a:blip r:embed="rId2">
            <a:extLst>
              <a:ext uri="{28A0092B-C50C-407E-A947-70E740481C1C}">
                <a14:useLocalDpi xmlns:a14="http://schemas.microsoft.com/office/drawing/2010/main" val="0"/>
              </a:ext>
            </a:extLst>
          </a:blip>
          <a:srcRect t="9506" b="26548"/>
          <a:stretch/>
        </p:blipFill>
        <p:spPr>
          <a:xfrm>
            <a:off x="0" y="812131"/>
            <a:ext cx="12192000" cy="5197642"/>
          </a:xfrm>
          <a:prstGeom prst="rect">
            <a:avLst/>
          </a:prstGeom>
        </p:spPr>
      </p:pic>
      <p:sp>
        <p:nvSpPr>
          <p:cNvPr id="2" name="Textfeld 1">
            <a:extLst>
              <a:ext uri="{FF2B5EF4-FFF2-40B4-BE49-F238E27FC236}">
                <a16:creationId xmlns:a16="http://schemas.microsoft.com/office/drawing/2014/main" xmlns="" id="{AEED461B-B75E-BC83-9391-124CA3547B4D}"/>
              </a:ext>
            </a:extLst>
          </p:cNvPr>
          <p:cNvSpPr txBox="1"/>
          <p:nvPr/>
        </p:nvSpPr>
        <p:spPr>
          <a:xfrm>
            <a:off x="3947887" y="1045097"/>
            <a:ext cx="4325256"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WHAT IS </a:t>
            </a:r>
            <a:r>
              <a:rPr lang="en-US" sz="2400" b="1" i="0" u="none" strike="noStrike" dirty="0">
                <a:solidFill>
                  <a:srgbClr val="EE7334"/>
                </a:solidFill>
                <a:latin typeface="Arial" panose="020B0604020202020204" pitchFamily="34" charset="0"/>
                <a:cs typeface="Arial" panose="020B0604020202020204" pitchFamily="34" charset="0"/>
              </a:rPr>
              <a:t>ZX</a:t>
            </a:r>
            <a:r>
              <a:rPr lang="en-US" sz="2400" b="0" i="0" u="none" strike="noStrike" baseline="30000" dirty="0">
                <a:solidFill>
                  <a:srgbClr val="EE7334"/>
                </a:solidFill>
                <a:latin typeface="Arial" panose="020B0604020202020204" pitchFamily="34" charset="0"/>
                <a:cs typeface="Arial" panose="020B0604020202020204" pitchFamily="34" charset="0"/>
              </a:rPr>
              <a:t>®</a:t>
            </a:r>
            <a:r>
              <a:rPr lang="en-US" sz="2400" b="1" i="0" u="none" strike="noStrike" baseline="30000" dirty="0">
                <a:solidFill>
                  <a:srgbClr val="4A4949"/>
                </a:solidFill>
                <a:latin typeface="Arial" panose="020B0604020202020204" pitchFamily="34" charset="0"/>
                <a:cs typeface="Arial" panose="020B0604020202020204" pitchFamily="34" charset="0"/>
              </a:rPr>
              <a:t> </a:t>
            </a:r>
            <a:r>
              <a:rPr lang="en-US" sz="2400" b="1" i="0" u="none" strike="noStrike" dirty="0">
                <a:solidFill>
                  <a:srgbClr val="4A4949"/>
                </a:solidFill>
                <a:latin typeface="Arial" panose="020B0604020202020204" pitchFamily="34" charset="0"/>
                <a:cs typeface="Arial" panose="020B0604020202020204" pitchFamily="34" charset="0"/>
              </a:rPr>
              <a:t>OR </a:t>
            </a:r>
            <a:r>
              <a:rPr lang="en-US" sz="2400" b="1" i="0" u="none" strike="noStrike" dirty="0">
                <a:solidFill>
                  <a:srgbClr val="EE7334"/>
                </a:solidFill>
                <a:latin typeface="Arial" panose="020B0604020202020204" pitchFamily="34" charset="0"/>
                <a:cs typeface="Arial" panose="020B0604020202020204" pitchFamily="34" charset="0"/>
              </a:rPr>
              <a:t>ZEDEX</a:t>
            </a:r>
            <a:r>
              <a:rPr lang="en-US" sz="2400" b="0" i="0" u="none" strike="noStrike" baseline="30000" dirty="0">
                <a:solidFill>
                  <a:srgbClr val="EE7334"/>
                </a:solidFill>
                <a:latin typeface="Arial" panose="020B0604020202020204" pitchFamily="34" charset="0"/>
                <a:cs typeface="Arial" panose="020B0604020202020204" pitchFamily="34" charset="0"/>
              </a:rPr>
              <a:t>®</a:t>
            </a:r>
          </a:p>
        </p:txBody>
      </p:sp>
      <p:sp>
        <p:nvSpPr>
          <p:cNvPr id="5" name="Textfeld 4">
            <a:extLst>
              <a:ext uri="{FF2B5EF4-FFF2-40B4-BE49-F238E27FC236}">
                <a16:creationId xmlns:a16="http://schemas.microsoft.com/office/drawing/2014/main" xmlns="" id="{15DDAAFD-3743-9429-326B-125847656CD1}"/>
              </a:ext>
            </a:extLst>
          </p:cNvPr>
          <p:cNvSpPr txBox="1"/>
          <p:nvPr/>
        </p:nvSpPr>
        <p:spPr>
          <a:xfrm>
            <a:off x="2497128" y="2068499"/>
            <a:ext cx="7197744" cy="2721001"/>
          </a:xfrm>
          <a:prstGeom prst="rect">
            <a:avLst/>
          </a:prstGeom>
          <a:solidFill>
            <a:srgbClr val="FFFFFF">
              <a:alpha val="60000"/>
            </a:srgbClr>
          </a:solidFill>
        </p:spPr>
        <p:txBody>
          <a:bodyPr wrap="square" rtlCol="0">
            <a:spAutoFit/>
          </a:bodyPr>
          <a:lstStyle/>
          <a:p>
            <a:pPr algn="ctr">
              <a:lnSpc>
                <a:spcPct val="120000"/>
              </a:lnSpc>
            </a:pPr>
            <a:r>
              <a:rPr lang="en-US" dirty="0">
                <a:solidFill>
                  <a:schemeClr val="bg2">
                    <a:lumMod val="25000"/>
                  </a:schemeClr>
                </a:solidFill>
                <a:latin typeface="Arial" panose="020B0604020202020204" pitchFamily="34" charset="0"/>
                <a:cs typeface="Arial" panose="020B0604020202020204" pitchFamily="34" charset="0"/>
              </a:rPr>
              <a:t>ZEDEX</a:t>
            </a:r>
            <a:r>
              <a:rPr lang="en-US" altLang="de-DE" baseline="30000" dirty="0">
                <a:solidFill>
                  <a:schemeClr val="bg2">
                    <a:lumMod val="25000"/>
                  </a:schemeClr>
                </a:solidFill>
                <a:latin typeface="Arial" panose="020B0604020202020204" pitchFamily="34" charset="0"/>
                <a:cs typeface="Arial" panose="020B0604020202020204" pitchFamily="34" charset="0"/>
              </a:rPr>
              <a:t>®</a:t>
            </a:r>
            <a:r>
              <a:rPr lang="en-US" dirty="0">
                <a:solidFill>
                  <a:schemeClr val="bg2">
                    <a:lumMod val="25000"/>
                  </a:schemeClr>
                </a:solidFill>
                <a:latin typeface="Arial" panose="020B0604020202020204" pitchFamily="34" charset="0"/>
                <a:cs typeface="Arial" panose="020B0604020202020204" pitchFamily="34" charset="0"/>
              </a:rPr>
              <a:t> and the abbreviation ZX</a:t>
            </a:r>
            <a:r>
              <a:rPr lang="en-US" altLang="de-DE" baseline="30000" dirty="0">
                <a:solidFill>
                  <a:schemeClr val="bg2">
                    <a:lumMod val="25000"/>
                  </a:schemeClr>
                </a:solidFill>
                <a:latin typeface="Arial" panose="020B0604020202020204" pitchFamily="34" charset="0"/>
                <a:cs typeface="Arial" panose="020B0604020202020204" pitchFamily="34" charset="0"/>
              </a:rPr>
              <a:t>®</a:t>
            </a:r>
            <a:r>
              <a:rPr lang="en-US" dirty="0">
                <a:solidFill>
                  <a:schemeClr val="bg2">
                    <a:lumMod val="25000"/>
                  </a:schemeClr>
                </a:solidFill>
                <a:latin typeface="Arial" panose="020B0604020202020204" pitchFamily="34" charset="0"/>
                <a:cs typeface="Arial" panose="020B0604020202020204" pitchFamily="34" charset="0"/>
              </a:rPr>
              <a:t> are </a:t>
            </a:r>
            <a:r>
              <a:rPr lang="de-DE" dirty="0" err="1">
                <a:solidFill>
                  <a:schemeClr val="bg2">
                    <a:lumMod val="25000"/>
                  </a:schemeClr>
                </a:solidFill>
                <a:latin typeface="Arial" panose="020B0604020202020204" pitchFamily="34" charset="0"/>
                <a:cs typeface="Arial" panose="020B0604020202020204" pitchFamily="34" charset="0"/>
              </a:rPr>
              <a:t>trademarks</a:t>
            </a:r>
            <a:r>
              <a:rPr lang="de-DE">
                <a:solidFill>
                  <a:schemeClr val="bg2">
                    <a:lumMod val="25000"/>
                  </a:schemeClr>
                </a:solidFill>
                <a:latin typeface="Arial" panose="020B0604020202020204" pitchFamily="34" charset="0"/>
                <a:cs typeface="Arial" panose="020B0604020202020204" pitchFamily="34" charset="0"/>
              </a:rPr>
              <a:t> </a:t>
            </a:r>
            <a:br>
              <a:rPr lang="de-DE">
                <a:solidFill>
                  <a:schemeClr val="bg2">
                    <a:lumMod val="25000"/>
                  </a:schemeClr>
                </a:solidFill>
                <a:latin typeface="Arial" panose="020B0604020202020204" pitchFamily="34" charset="0"/>
                <a:cs typeface="Arial" panose="020B0604020202020204" pitchFamily="34" charset="0"/>
              </a:rPr>
            </a:br>
            <a:r>
              <a:rPr lang="de-DE">
                <a:solidFill>
                  <a:schemeClr val="bg2">
                    <a:lumMod val="25000"/>
                  </a:schemeClr>
                </a:solidFill>
                <a:latin typeface="Arial" panose="020B0604020202020204" pitchFamily="34" charset="0"/>
                <a:cs typeface="Arial" panose="020B0604020202020204" pitchFamily="34" charset="0"/>
              </a:rPr>
              <a:t>of</a:t>
            </a:r>
            <a:r>
              <a:rPr lang="de-DE" dirty="0">
                <a:solidFill>
                  <a:schemeClr val="bg2">
                    <a:lumMod val="25000"/>
                  </a:schemeClr>
                </a:solidFill>
                <a:latin typeface="Arial" panose="020B0604020202020204" pitchFamily="34" charset="0"/>
                <a:cs typeface="Arial" panose="020B0604020202020204" pitchFamily="34" charset="0"/>
              </a:rPr>
              <a:t> Wolf Kunststoff-Gleitlager GmbH and </a:t>
            </a:r>
            <a:r>
              <a:rPr lang="de-DE" dirty="0" err="1">
                <a:solidFill>
                  <a:schemeClr val="bg2">
                    <a:lumMod val="25000"/>
                  </a:schemeClr>
                </a:solidFill>
                <a:latin typeface="Arial" panose="020B0604020202020204" pitchFamily="34" charset="0"/>
                <a:cs typeface="Arial" panose="020B0604020202020204" pitchFamily="34" charset="0"/>
              </a:rPr>
              <a:t>identify</a:t>
            </a:r>
            <a:r>
              <a:rPr lang="de-DE" dirty="0">
                <a:solidFill>
                  <a:schemeClr val="bg2">
                    <a:lumMod val="25000"/>
                  </a:schemeClr>
                </a:solidFill>
                <a:latin typeface="Arial" panose="020B0604020202020204" pitchFamily="34" charset="0"/>
                <a:cs typeface="Arial" panose="020B0604020202020204" pitchFamily="34" charset="0"/>
              </a:rPr>
              <a:t> </a:t>
            </a:r>
            <a:r>
              <a:rPr lang="de-DE" dirty="0" err="1">
                <a:solidFill>
                  <a:schemeClr val="bg2">
                    <a:lumMod val="25000"/>
                  </a:schemeClr>
                </a:solidFill>
                <a:latin typeface="Arial" panose="020B0604020202020204" pitchFamily="34" charset="0"/>
                <a:cs typeface="Arial" panose="020B0604020202020204" pitchFamily="34" charset="0"/>
              </a:rPr>
              <a:t>the</a:t>
            </a:r>
            <a:r>
              <a:rPr lang="de-DE" dirty="0">
                <a:solidFill>
                  <a:schemeClr val="bg2">
                    <a:lumMod val="25000"/>
                  </a:schemeClr>
                </a:solidFill>
                <a:latin typeface="Arial" panose="020B0604020202020204" pitchFamily="34" charset="0"/>
                <a:cs typeface="Arial" panose="020B0604020202020204" pitchFamily="34" charset="0"/>
              </a:rPr>
              <a:t> high-end </a:t>
            </a:r>
            <a:r>
              <a:rPr lang="de-DE" dirty="0" err="1">
                <a:solidFill>
                  <a:schemeClr val="bg2">
                    <a:lumMod val="25000"/>
                  </a:schemeClr>
                </a:solidFill>
                <a:latin typeface="Arial" panose="020B0604020202020204" pitchFamily="34" charset="0"/>
                <a:cs typeface="Arial" panose="020B0604020202020204" pitchFamily="34" charset="0"/>
              </a:rPr>
              <a:t>products</a:t>
            </a:r>
            <a:r>
              <a:rPr lang="de-DE" dirty="0">
                <a:solidFill>
                  <a:schemeClr val="bg2">
                    <a:lumMod val="25000"/>
                  </a:schemeClr>
                </a:solidFill>
                <a:latin typeface="Arial" panose="020B0604020202020204" pitchFamily="34" charset="0"/>
                <a:cs typeface="Arial" panose="020B0604020202020204" pitchFamily="34" charset="0"/>
              </a:rPr>
              <a:t> </a:t>
            </a:r>
            <a:r>
              <a:rPr lang="de-DE" dirty="0" err="1">
                <a:solidFill>
                  <a:schemeClr val="bg2">
                    <a:lumMod val="25000"/>
                  </a:schemeClr>
                </a:solidFill>
                <a:latin typeface="Arial" panose="020B0604020202020204" pitchFamily="34" charset="0"/>
                <a:cs typeface="Arial" panose="020B0604020202020204" pitchFamily="34" charset="0"/>
              </a:rPr>
              <a:t>of</a:t>
            </a:r>
            <a:r>
              <a:rPr lang="de-DE" dirty="0">
                <a:solidFill>
                  <a:schemeClr val="bg2">
                    <a:lumMod val="25000"/>
                  </a:schemeClr>
                </a:solidFill>
                <a:latin typeface="Arial" panose="020B0604020202020204" pitchFamily="34" charset="0"/>
                <a:cs typeface="Arial" panose="020B0604020202020204" pitchFamily="34" charset="0"/>
              </a:rPr>
              <a:t> Wolf Kunststoff-Gleitlager GmbH.</a:t>
            </a:r>
          </a:p>
          <a:p>
            <a:pPr algn="ctr">
              <a:lnSpc>
                <a:spcPct val="120000"/>
              </a:lnSpc>
            </a:pPr>
            <a:endParaRPr lang="en-US" dirty="0">
              <a:solidFill>
                <a:schemeClr val="bg2">
                  <a:lumMod val="25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25000"/>
                  </a:schemeClr>
                </a:solidFill>
                <a:latin typeface="Arial" panose="020B0604020202020204" pitchFamily="34" charset="0"/>
                <a:cs typeface="Arial" panose="020B0604020202020204" pitchFamily="34" charset="0"/>
              </a:rPr>
              <a:t>The ZEDEX</a:t>
            </a:r>
            <a:r>
              <a:rPr lang="en-US" baseline="30000" dirty="0">
                <a:solidFill>
                  <a:schemeClr val="bg2">
                    <a:lumMod val="25000"/>
                  </a:schemeClr>
                </a:solidFill>
                <a:latin typeface="Arial" panose="020B0604020202020204" pitchFamily="34" charset="0"/>
                <a:cs typeface="Arial" panose="020B0604020202020204" pitchFamily="34" charset="0"/>
              </a:rPr>
              <a:t>®</a:t>
            </a:r>
            <a:r>
              <a:rPr lang="en-US" dirty="0">
                <a:solidFill>
                  <a:schemeClr val="bg2">
                    <a:lumMod val="25000"/>
                  </a:schemeClr>
                </a:solidFill>
                <a:latin typeface="Arial" panose="020B0604020202020204" pitchFamily="34" charset="0"/>
                <a:cs typeface="Arial" panose="020B0604020202020204" pitchFamily="34" charset="0"/>
              </a:rPr>
              <a:t> material families are based on engineering &amp; high-performance polymers and are were born from the experience gained in our over 50 years of activity in solving the problems deriving from the use of plastic materials as machine elements.</a:t>
            </a:r>
            <a:endParaRPr lang="de-DE"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9794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uppieren 65">
            <a:extLst>
              <a:ext uri="{FF2B5EF4-FFF2-40B4-BE49-F238E27FC236}">
                <a16:creationId xmlns:a16="http://schemas.microsoft.com/office/drawing/2014/main" xmlns="" id="{027DDB83-2525-7341-14A8-C52D9068733D}"/>
              </a:ext>
            </a:extLst>
          </p:cNvPr>
          <p:cNvGrpSpPr/>
          <p:nvPr/>
        </p:nvGrpSpPr>
        <p:grpSpPr>
          <a:xfrm>
            <a:off x="2501698" y="1755923"/>
            <a:ext cx="7184571" cy="4891172"/>
            <a:chOff x="2501698" y="1755923"/>
            <a:chExt cx="7184571" cy="4891172"/>
          </a:xfrm>
        </p:grpSpPr>
        <p:grpSp>
          <p:nvGrpSpPr>
            <p:cNvPr id="65" name="Gruppieren 64">
              <a:extLst>
                <a:ext uri="{FF2B5EF4-FFF2-40B4-BE49-F238E27FC236}">
                  <a16:creationId xmlns:a16="http://schemas.microsoft.com/office/drawing/2014/main" xmlns="" id="{0AA40EE3-D24F-33E0-D3CC-D939F135C457}"/>
                </a:ext>
              </a:extLst>
            </p:cNvPr>
            <p:cNvGrpSpPr/>
            <p:nvPr/>
          </p:nvGrpSpPr>
          <p:grpSpPr>
            <a:xfrm>
              <a:off x="4258057" y="1755923"/>
              <a:ext cx="3675887" cy="4891172"/>
              <a:chOff x="4258057" y="1755923"/>
              <a:chExt cx="3675887" cy="4891172"/>
            </a:xfrm>
          </p:grpSpPr>
          <p:grpSp>
            <p:nvGrpSpPr>
              <p:cNvPr id="28" name="Gruppieren 27">
                <a:extLst>
                  <a:ext uri="{FF2B5EF4-FFF2-40B4-BE49-F238E27FC236}">
                    <a16:creationId xmlns:a16="http://schemas.microsoft.com/office/drawing/2014/main" xmlns="" id="{617662E0-B1A8-EE78-C849-E19C72825F0D}"/>
                  </a:ext>
                </a:extLst>
              </p:cNvPr>
              <p:cNvGrpSpPr/>
              <p:nvPr/>
            </p:nvGrpSpPr>
            <p:grpSpPr>
              <a:xfrm>
                <a:off x="4258057" y="1755923"/>
                <a:ext cx="3675887" cy="4891172"/>
                <a:chOff x="4258057" y="1755923"/>
                <a:chExt cx="3675887" cy="4891172"/>
              </a:xfrm>
            </p:grpSpPr>
            <p:grpSp>
              <p:nvGrpSpPr>
                <p:cNvPr id="24" name="Gruppieren 23">
                  <a:extLst>
                    <a:ext uri="{FF2B5EF4-FFF2-40B4-BE49-F238E27FC236}">
                      <a16:creationId xmlns:a16="http://schemas.microsoft.com/office/drawing/2014/main" xmlns="" id="{DA775A1A-6584-69A4-7E3E-AA0BA58EBFE3}"/>
                    </a:ext>
                  </a:extLst>
                </p:cNvPr>
                <p:cNvGrpSpPr/>
                <p:nvPr/>
              </p:nvGrpSpPr>
              <p:grpSpPr>
                <a:xfrm>
                  <a:off x="4258057" y="1816883"/>
                  <a:ext cx="3675887" cy="4754880"/>
                  <a:chOff x="2130552" y="1706880"/>
                  <a:chExt cx="3675887" cy="4754880"/>
                </a:xfrm>
              </p:grpSpPr>
              <p:sp>
                <p:nvSpPr>
                  <p:cNvPr id="4" name="Gleichschenkliges Dreieck 3">
                    <a:extLst>
                      <a:ext uri="{FF2B5EF4-FFF2-40B4-BE49-F238E27FC236}">
                        <a16:creationId xmlns:a16="http://schemas.microsoft.com/office/drawing/2014/main" xmlns="" id="{7A3A20C7-8C23-5589-17A7-7ADBA131AD1D}"/>
                      </a:ext>
                    </a:extLst>
                  </p:cNvPr>
                  <p:cNvSpPr/>
                  <p:nvPr/>
                </p:nvSpPr>
                <p:spPr>
                  <a:xfrm>
                    <a:off x="2130552" y="1706880"/>
                    <a:ext cx="3675887" cy="4754880"/>
                  </a:xfrm>
                  <a:prstGeom prst="triangle">
                    <a:avLst/>
                  </a:prstGeom>
                  <a:gradFill flip="none" rotWithShape="0">
                    <a:gsLst>
                      <a:gs pos="21000">
                        <a:srgbClr val="ED7D31"/>
                      </a:gs>
                      <a:gs pos="47000">
                        <a:srgbClr val="ED7D31">
                          <a:alpha val="38000"/>
                        </a:srgbClr>
                      </a:gs>
                      <a:gs pos="56000">
                        <a:schemeClr val="bg2">
                          <a:lumMod val="90000"/>
                        </a:schemeClr>
                      </a:gs>
                      <a:gs pos="100000">
                        <a:schemeClr val="bg1">
                          <a:lumMod val="50000"/>
                        </a:schemeClr>
                      </a:gs>
                    </a:gsLst>
                    <a:lin ang="5400000" scaled="1"/>
                    <a:tileRect/>
                  </a:gra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dirty="0"/>
                  </a:p>
                </p:txBody>
              </p:sp>
              <p:sp>
                <p:nvSpPr>
                  <p:cNvPr id="19" name="Rechteck 18">
                    <a:extLst>
                      <a:ext uri="{FF2B5EF4-FFF2-40B4-BE49-F238E27FC236}">
                        <a16:creationId xmlns:a16="http://schemas.microsoft.com/office/drawing/2014/main" xmlns="" id="{AB521130-14C8-C527-EC85-BC11BF698CDE}"/>
                      </a:ext>
                    </a:extLst>
                  </p:cNvPr>
                  <p:cNvSpPr/>
                  <p:nvPr/>
                </p:nvSpPr>
                <p:spPr>
                  <a:xfrm>
                    <a:off x="2231135" y="2420112"/>
                    <a:ext cx="3474720" cy="91440"/>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dirty="0"/>
                  </a:p>
                </p:txBody>
              </p:sp>
              <p:sp>
                <p:nvSpPr>
                  <p:cNvPr id="20" name="Rechteck 19">
                    <a:extLst>
                      <a:ext uri="{FF2B5EF4-FFF2-40B4-BE49-F238E27FC236}">
                        <a16:creationId xmlns:a16="http://schemas.microsoft.com/office/drawing/2014/main" xmlns="" id="{3C4AB2F8-3315-8609-757E-3286BD551112}"/>
                      </a:ext>
                    </a:extLst>
                  </p:cNvPr>
                  <p:cNvSpPr/>
                  <p:nvPr/>
                </p:nvSpPr>
                <p:spPr>
                  <a:xfrm>
                    <a:off x="2231135" y="3383280"/>
                    <a:ext cx="3474720" cy="91440"/>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21" name="Rechteck 20">
                    <a:extLst>
                      <a:ext uri="{FF2B5EF4-FFF2-40B4-BE49-F238E27FC236}">
                        <a16:creationId xmlns:a16="http://schemas.microsoft.com/office/drawing/2014/main" xmlns="" id="{8A91A60E-CE4B-68DA-EC67-9A55F2636BD3}"/>
                      </a:ext>
                    </a:extLst>
                  </p:cNvPr>
                  <p:cNvSpPr/>
                  <p:nvPr/>
                </p:nvSpPr>
                <p:spPr>
                  <a:xfrm>
                    <a:off x="2231135" y="4300728"/>
                    <a:ext cx="3474720" cy="91440"/>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22" name="Rechteck 21">
                    <a:extLst>
                      <a:ext uri="{FF2B5EF4-FFF2-40B4-BE49-F238E27FC236}">
                        <a16:creationId xmlns:a16="http://schemas.microsoft.com/office/drawing/2014/main" xmlns="" id="{091FF6B8-1382-FF63-56C2-EA3CDD2CC9F3}"/>
                      </a:ext>
                    </a:extLst>
                  </p:cNvPr>
                  <p:cNvSpPr/>
                  <p:nvPr/>
                </p:nvSpPr>
                <p:spPr>
                  <a:xfrm>
                    <a:off x="2231135" y="5263896"/>
                    <a:ext cx="3474720" cy="91440"/>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grpSp>
            <p:sp>
              <p:nvSpPr>
                <p:cNvPr id="26" name="Rechteck 25">
                  <a:extLst>
                    <a:ext uri="{FF2B5EF4-FFF2-40B4-BE49-F238E27FC236}">
                      <a16:creationId xmlns:a16="http://schemas.microsoft.com/office/drawing/2014/main" xmlns="" id="{78094CD2-8270-D4CF-A87C-BF5DF15503A0}"/>
                    </a:ext>
                  </a:extLst>
                </p:cNvPr>
                <p:cNvSpPr/>
                <p:nvPr/>
              </p:nvSpPr>
              <p:spPr>
                <a:xfrm rot="16200000">
                  <a:off x="3648398" y="4178649"/>
                  <a:ext cx="4891172" cy="45719"/>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grpSp>
          <p:sp>
            <p:nvSpPr>
              <p:cNvPr id="55" name="Textfeld 54">
                <a:extLst>
                  <a:ext uri="{FF2B5EF4-FFF2-40B4-BE49-F238E27FC236}">
                    <a16:creationId xmlns:a16="http://schemas.microsoft.com/office/drawing/2014/main" xmlns="" id="{D72A95A4-40D3-9DD8-EDB5-CC1A10DA8367}"/>
                  </a:ext>
                </a:extLst>
              </p:cNvPr>
              <p:cNvSpPr txBox="1"/>
              <p:nvPr/>
            </p:nvSpPr>
            <p:spPr>
              <a:xfrm>
                <a:off x="5794190" y="2090004"/>
                <a:ext cx="611892" cy="3323987"/>
              </a:xfrm>
              <a:prstGeom prst="rect">
                <a:avLst/>
              </a:prstGeom>
              <a:noFill/>
            </p:spPr>
            <p:txBody>
              <a:bodyPr wrap="square" rtlCol="0">
                <a:spAutoFit/>
              </a:bodyPr>
              <a:lstStyle/>
              <a:p>
                <a:pPr algn="ctr"/>
                <a:r>
                  <a:rPr lang="de-DE" sz="700" b="1" dirty="0">
                    <a:solidFill>
                      <a:schemeClr val="tx1">
                        <a:lumMod val="95000"/>
                        <a:lumOff val="5000"/>
                      </a:schemeClr>
                    </a:solidFill>
                  </a:rPr>
                  <a:t>310 °C</a:t>
                </a:r>
                <a:br>
                  <a:rPr lang="de-DE" sz="700" b="1" dirty="0">
                    <a:solidFill>
                      <a:schemeClr val="tx1">
                        <a:lumMod val="95000"/>
                        <a:lumOff val="5000"/>
                      </a:schemeClr>
                    </a:solidFill>
                  </a:rPr>
                </a:br>
                <a:endParaRPr lang="de-DE" sz="700" b="1" dirty="0">
                  <a:solidFill>
                    <a:schemeClr val="tx1">
                      <a:lumMod val="95000"/>
                      <a:lumOff val="5000"/>
                    </a:schemeClr>
                  </a:solidFill>
                </a:endParaRPr>
              </a:p>
              <a:p>
                <a:pPr algn="ctr"/>
                <a:r>
                  <a:rPr lang="de-DE" sz="700" b="1" dirty="0">
                    <a:solidFill>
                      <a:schemeClr val="tx1">
                        <a:lumMod val="95000"/>
                        <a:lumOff val="5000"/>
                      </a:schemeClr>
                    </a:solidFill>
                  </a:rPr>
                  <a:t>300 °C</a:t>
                </a:r>
              </a:p>
              <a:p>
                <a:pPr algn="ctr"/>
                <a:endParaRPr lang="de-DE" sz="700" b="1" dirty="0">
                  <a:solidFill>
                    <a:schemeClr val="tx1">
                      <a:lumMod val="95000"/>
                      <a:lumOff val="5000"/>
                    </a:schemeClr>
                  </a:solidFill>
                </a:endParaRP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250 °C</a:t>
                </a: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240 °C</a:t>
                </a: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180 °C</a:t>
                </a: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160 °C</a:t>
                </a:r>
              </a:p>
              <a:p>
                <a:pPr algn="ctr"/>
                <a:endParaRPr lang="de-DE" sz="700" b="1" dirty="0">
                  <a:solidFill>
                    <a:schemeClr val="tx1">
                      <a:lumMod val="95000"/>
                      <a:lumOff val="5000"/>
                    </a:schemeClr>
                  </a:solidFill>
                </a:endParaRP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140 °C</a:t>
                </a: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130 °C</a:t>
                </a: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120 °C</a:t>
                </a: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110 °C</a:t>
                </a:r>
              </a:p>
              <a:p>
                <a:pPr algn="ctr"/>
                <a:endParaRPr lang="de-DE" sz="700" b="1" dirty="0">
                  <a:solidFill>
                    <a:schemeClr val="tx1">
                      <a:lumMod val="95000"/>
                      <a:lumOff val="5000"/>
                    </a:schemeClr>
                  </a:solidFill>
                </a:endParaRP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100 °C</a:t>
                </a: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90 °C</a:t>
                </a: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80 °C</a:t>
                </a:r>
              </a:p>
              <a:p>
                <a:pPr algn="ctr"/>
                <a:endParaRPr lang="de-DE" sz="700" b="1" dirty="0">
                  <a:solidFill>
                    <a:schemeClr val="tx1">
                      <a:lumMod val="95000"/>
                      <a:lumOff val="5000"/>
                    </a:schemeClr>
                  </a:solidFill>
                </a:endParaRPr>
              </a:p>
              <a:p>
                <a:pPr algn="ctr"/>
                <a:r>
                  <a:rPr lang="de-DE" sz="700" b="1" dirty="0">
                    <a:solidFill>
                      <a:schemeClr val="tx1">
                        <a:lumMod val="95000"/>
                        <a:lumOff val="5000"/>
                      </a:schemeClr>
                    </a:solidFill>
                  </a:rPr>
                  <a:t>60 °C</a:t>
                </a:r>
              </a:p>
            </p:txBody>
          </p:sp>
        </p:grpSp>
        <p:cxnSp>
          <p:nvCxnSpPr>
            <p:cNvPr id="32" name="Gerader Verbinder 31">
              <a:extLst>
                <a:ext uri="{FF2B5EF4-FFF2-40B4-BE49-F238E27FC236}">
                  <a16:creationId xmlns:a16="http://schemas.microsoft.com/office/drawing/2014/main" xmlns="" id="{52AF2522-9E0B-C3E3-9688-AFCD69B1F7AF}"/>
                </a:ext>
              </a:extLst>
            </p:cNvPr>
            <p:cNvCxnSpPr>
              <a:cxnSpLocks/>
            </p:cNvCxnSpPr>
            <p:nvPr/>
          </p:nvCxnSpPr>
          <p:spPr>
            <a:xfrm>
              <a:off x="2501698" y="2571365"/>
              <a:ext cx="7184571" cy="0"/>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xmlns="" id="{6F373341-BF47-E48E-4DF7-8D9211A1AEAC}"/>
                </a:ext>
              </a:extLst>
            </p:cNvPr>
            <p:cNvCxnSpPr>
              <a:cxnSpLocks/>
            </p:cNvCxnSpPr>
            <p:nvPr/>
          </p:nvCxnSpPr>
          <p:spPr>
            <a:xfrm>
              <a:off x="2501698" y="3535725"/>
              <a:ext cx="7184571" cy="0"/>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xmlns="" id="{9BA4A587-4494-DB3E-2B77-7DCBF50CE6B6}"/>
                </a:ext>
              </a:extLst>
            </p:cNvPr>
            <p:cNvCxnSpPr>
              <a:cxnSpLocks/>
            </p:cNvCxnSpPr>
            <p:nvPr/>
          </p:nvCxnSpPr>
          <p:spPr>
            <a:xfrm>
              <a:off x="2501698" y="4461881"/>
              <a:ext cx="7184571" cy="0"/>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xmlns="" id="{BC6BDAFB-7A9F-EE88-1AD2-C021DA83E742}"/>
                </a:ext>
              </a:extLst>
            </p:cNvPr>
            <p:cNvCxnSpPr>
              <a:cxnSpLocks/>
            </p:cNvCxnSpPr>
            <p:nvPr/>
          </p:nvCxnSpPr>
          <p:spPr>
            <a:xfrm>
              <a:off x="2501698" y="5425120"/>
              <a:ext cx="7184571" cy="0"/>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2" name="Textfeld 1">
            <a:extLst>
              <a:ext uri="{FF2B5EF4-FFF2-40B4-BE49-F238E27FC236}">
                <a16:creationId xmlns:a16="http://schemas.microsoft.com/office/drawing/2014/main" xmlns="" id="{B9BE492B-11A2-B488-2016-7574ADEDE3FC}"/>
              </a:ext>
            </a:extLst>
          </p:cNvPr>
          <p:cNvSpPr txBox="1"/>
          <p:nvPr/>
        </p:nvSpPr>
        <p:spPr>
          <a:xfrm>
            <a:off x="2855686" y="964602"/>
            <a:ext cx="6480629" cy="615553"/>
          </a:xfrm>
          <a:prstGeom prst="rect">
            <a:avLst/>
          </a:prstGeom>
          <a:solidFill>
            <a:srgbClr val="D9D9D9">
              <a:alpha val="60000"/>
            </a:srgbClr>
          </a:solidFill>
        </p:spPr>
        <p:txBody>
          <a:bodyPr wrap="square" rtlCol="0" anchor="ctr">
            <a:spAutoFit/>
          </a:bodyPr>
          <a:lstStyle/>
          <a:p>
            <a:pPr algn="ctr"/>
            <a:r>
              <a:rPr lang="en-US" b="1" dirty="0">
                <a:solidFill>
                  <a:srgbClr val="4A4949"/>
                </a:solidFill>
                <a:latin typeface="Arial" panose="020B0604020202020204" pitchFamily="34" charset="0"/>
                <a:cs typeface="Arial" panose="020B0604020202020204" pitchFamily="34" charset="0"/>
              </a:rPr>
              <a:t>Classification of the </a:t>
            </a:r>
            <a:r>
              <a:rPr lang="en-US" b="1" i="0" u="none" strike="noStrike" dirty="0">
                <a:solidFill>
                  <a:srgbClr val="EE7334"/>
                </a:solidFill>
                <a:latin typeface="Arial" panose="020B0604020202020204" pitchFamily="34" charset="0"/>
                <a:cs typeface="Arial" panose="020B0604020202020204" pitchFamily="34" charset="0"/>
              </a:rPr>
              <a:t>ZEDEX</a:t>
            </a:r>
            <a:r>
              <a:rPr lang="en-US" b="0" i="0" u="none" strike="noStrike" baseline="30000" dirty="0">
                <a:solidFill>
                  <a:srgbClr val="EE7334"/>
                </a:solidFill>
                <a:latin typeface="Arial" panose="020B0604020202020204" pitchFamily="34" charset="0"/>
                <a:cs typeface="Arial" panose="020B0604020202020204" pitchFamily="34" charset="0"/>
              </a:rPr>
              <a:t>®</a:t>
            </a:r>
            <a:r>
              <a:rPr lang="en-US" b="1" dirty="0">
                <a:solidFill>
                  <a:srgbClr val="4A4949"/>
                </a:solidFill>
                <a:latin typeface="Arial" panose="020B0604020202020204" pitchFamily="34" charset="0"/>
                <a:cs typeface="Arial" panose="020B0604020202020204" pitchFamily="34" charset="0"/>
              </a:rPr>
              <a:t> high-performance plastics</a:t>
            </a:r>
          </a:p>
          <a:p>
            <a:pPr algn="ctr"/>
            <a:r>
              <a:rPr lang="en-US" sz="1600" b="1" i="0" u="none" strike="noStrike" baseline="24000" dirty="0">
                <a:solidFill>
                  <a:srgbClr val="4A4949"/>
                </a:solidFill>
                <a:latin typeface="Arial" panose="020B0604020202020204" pitchFamily="34" charset="0"/>
                <a:cs typeface="Arial" panose="020B0604020202020204" pitchFamily="34" charset="0"/>
              </a:rPr>
              <a:t>Made from </a:t>
            </a:r>
            <a:r>
              <a:rPr lang="en-US" sz="1600" b="1" i="0" u="none" strike="noStrike" dirty="0">
                <a:solidFill>
                  <a:srgbClr val="4A4949"/>
                </a:solidFill>
                <a:latin typeface="Arial" panose="020B0604020202020204" pitchFamily="34" charset="0"/>
                <a:cs typeface="Arial" panose="020B0604020202020204" pitchFamily="34" charset="0"/>
              </a:rPr>
              <a:t>PET, PK, PPS, PEI, PEEK, TPI</a:t>
            </a:r>
            <a:endParaRPr lang="en-US" sz="1600" b="0" i="0" u="none" strike="noStrike" baseline="30000" dirty="0">
              <a:solidFill>
                <a:srgbClr val="EE7334"/>
              </a:solidFill>
              <a:latin typeface="Arial" panose="020B0604020202020204" pitchFamily="34" charset="0"/>
              <a:cs typeface="Arial" panose="020B0604020202020204" pitchFamily="34" charset="0"/>
            </a:endParaRPr>
          </a:p>
        </p:txBody>
      </p:sp>
      <p:grpSp>
        <p:nvGrpSpPr>
          <p:cNvPr id="56" name="Gruppieren 55">
            <a:extLst>
              <a:ext uri="{FF2B5EF4-FFF2-40B4-BE49-F238E27FC236}">
                <a16:creationId xmlns:a16="http://schemas.microsoft.com/office/drawing/2014/main" xmlns="" id="{8158AC0F-C2C0-085B-4C7F-8B46A18918C5}"/>
              </a:ext>
            </a:extLst>
          </p:cNvPr>
          <p:cNvGrpSpPr/>
          <p:nvPr/>
        </p:nvGrpSpPr>
        <p:grpSpPr>
          <a:xfrm>
            <a:off x="6964565" y="1723897"/>
            <a:ext cx="4407208" cy="827797"/>
            <a:chOff x="6964565" y="1723897"/>
            <a:chExt cx="4407208" cy="827797"/>
          </a:xfrm>
        </p:grpSpPr>
        <p:sp>
          <p:nvSpPr>
            <p:cNvPr id="42" name="Textfeld 41">
              <a:extLst>
                <a:ext uri="{FF2B5EF4-FFF2-40B4-BE49-F238E27FC236}">
                  <a16:creationId xmlns:a16="http://schemas.microsoft.com/office/drawing/2014/main" xmlns="" id="{33C0A804-8CBA-3DCE-2E2E-B85D308EC584}"/>
                </a:ext>
              </a:extLst>
            </p:cNvPr>
            <p:cNvSpPr txBox="1"/>
            <p:nvPr/>
          </p:nvSpPr>
          <p:spPr>
            <a:xfrm>
              <a:off x="8930211" y="1723897"/>
              <a:ext cx="2441562" cy="276999"/>
            </a:xfrm>
            <a:prstGeom prst="rect">
              <a:avLst/>
            </a:prstGeom>
            <a:noFill/>
          </p:spPr>
          <p:txBody>
            <a:bodyPr wrap="square" rtlCol="0">
              <a:spAutoFit/>
            </a:bodyPr>
            <a:lstStyle/>
            <a:p>
              <a:pPr algn="r"/>
              <a:r>
                <a:rPr lang="de-DE" sz="1200" b="1" dirty="0" err="1">
                  <a:solidFill>
                    <a:srgbClr val="ED7D31"/>
                  </a:solidFill>
                  <a:latin typeface="Arial" panose="020B0604020202020204" pitchFamily="34" charset="0"/>
                  <a:cs typeface="Arial" panose="020B0604020202020204" pitchFamily="34" charset="0"/>
                </a:rPr>
                <a:t>Imidized</a:t>
              </a:r>
              <a:r>
                <a:rPr lang="de-DE" sz="1200" b="1" dirty="0">
                  <a:solidFill>
                    <a:srgbClr val="ED7D31"/>
                  </a:solidFill>
                  <a:latin typeface="Arial" panose="020B0604020202020204" pitchFamily="34" charset="0"/>
                  <a:cs typeface="Arial" panose="020B0604020202020204" pitchFamily="34" charset="0"/>
                </a:rPr>
                <a:t> Materials</a:t>
              </a:r>
            </a:p>
          </p:txBody>
        </p:sp>
        <p:sp>
          <p:nvSpPr>
            <p:cNvPr id="47" name="Textfeld 46">
              <a:extLst>
                <a:ext uri="{FF2B5EF4-FFF2-40B4-BE49-F238E27FC236}">
                  <a16:creationId xmlns:a16="http://schemas.microsoft.com/office/drawing/2014/main" xmlns="" id="{5FDB69EE-9628-8675-557E-F004BB402B3D}"/>
                </a:ext>
              </a:extLst>
            </p:cNvPr>
            <p:cNvSpPr txBox="1"/>
            <p:nvPr/>
          </p:nvSpPr>
          <p:spPr>
            <a:xfrm>
              <a:off x="6964565" y="1997696"/>
              <a:ext cx="4407208" cy="553998"/>
            </a:xfrm>
            <a:prstGeom prst="rect">
              <a:avLst/>
            </a:prstGeom>
            <a:noFill/>
          </p:spPr>
          <p:txBody>
            <a:bodyPr wrap="square" numCol="2" rtlCol="0">
              <a:spAutoFit/>
            </a:bodyPr>
            <a:lstStyle/>
            <a:p>
              <a:pPr marL="108000" indent="-108000" algn="r">
                <a:buFont typeface="Arial" panose="020B0604020202020204" pitchFamily="34" charset="0"/>
                <a:buChar char="•"/>
                <a:tabLst>
                  <a:tab pos="72000" algn="l"/>
                  <a:tab pos="180000" algn="l"/>
                </a:tabLst>
              </a:pPr>
              <a:r>
                <a:rPr lang="de-DE" sz="1000" dirty="0"/>
                <a:t>Best </a:t>
              </a:r>
              <a:r>
                <a:rPr lang="de-DE" sz="1000" dirty="0" err="1"/>
                <a:t>physical</a:t>
              </a:r>
              <a:r>
                <a:rPr lang="de-DE" sz="1000" dirty="0"/>
                <a:t> </a:t>
              </a:r>
              <a:r>
                <a:rPr lang="de-DE" sz="1000" dirty="0" err="1"/>
                <a:t>properties</a:t>
              </a:r>
              <a:r>
                <a:rPr lang="de-DE" sz="1000" dirty="0"/>
                <a:t> </a:t>
              </a:r>
              <a:r>
                <a:rPr lang="de-DE" sz="1000" dirty="0" err="1"/>
                <a:t>above</a:t>
              </a:r>
              <a:r>
                <a:rPr lang="de-DE" sz="1000" dirty="0"/>
                <a:t> 260°C</a:t>
              </a:r>
            </a:p>
            <a:p>
              <a:pPr marL="108000" indent="-108000" algn="r">
                <a:buFont typeface="Arial" panose="020B0604020202020204" pitchFamily="34" charset="0"/>
                <a:buChar char="•"/>
                <a:tabLst>
                  <a:tab pos="72000" algn="l"/>
                  <a:tab pos="180000" algn="l"/>
                </a:tabLst>
              </a:pPr>
              <a:r>
                <a:rPr lang="de-DE" sz="1000" dirty="0"/>
                <a:t>Best </a:t>
              </a:r>
              <a:r>
                <a:rPr lang="de-DE" sz="1000" dirty="0" err="1"/>
                <a:t>temperatue</a:t>
              </a:r>
              <a:r>
                <a:rPr lang="de-DE" sz="1000" dirty="0"/>
                <a:t> </a:t>
              </a:r>
              <a:r>
                <a:rPr lang="de-DE" sz="1000" dirty="0" err="1"/>
                <a:t>resistance</a:t>
              </a:r>
              <a:r>
                <a:rPr lang="de-DE" sz="1000" dirty="0"/>
                <a:t/>
              </a:r>
              <a:br>
                <a:rPr lang="de-DE" sz="1000" dirty="0"/>
              </a:br>
              <a:endParaRPr lang="de-DE" sz="1000" dirty="0"/>
            </a:p>
            <a:p>
              <a:pPr marL="108000" indent="-108000" algn="r">
                <a:buFont typeface="Arial" panose="020B0604020202020204" pitchFamily="34" charset="0"/>
                <a:buChar char="•"/>
                <a:tabLst>
                  <a:tab pos="72000" algn="l"/>
                  <a:tab pos="180000" algn="l"/>
                </a:tabLst>
              </a:pPr>
              <a:r>
                <a:rPr lang="de-DE" sz="1000" dirty="0"/>
                <a:t>High </a:t>
              </a:r>
              <a:r>
                <a:rPr lang="de-DE" sz="1000" dirty="0" err="1"/>
                <a:t>temperature</a:t>
              </a:r>
              <a:r>
                <a:rPr lang="de-DE" sz="1000" dirty="0"/>
                <a:t>, high </a:t>
              </a:r>
              <a:r>
                <a:rPr lang="de-DE" sz="1000" dirty="0" err="1"/>
                <a:t>load</a:t>
              </a:r>
              <a:r>
                <a:rPr lang="de-DE" sz="1000" dirty="0"/>
                <a:t> </a:t>
              </a:r>
              <a:r>
                <a:rPr lang="de-DE" sz="1000" dirty="0" err="1"/>
                <a:t>bearing</a:t>
              </a:r>
              <a:r>
                <a:rPr lang="de-DE" sz="1000" dirty="0"/>
                <a:t/>
              </a:r>
              <a:br>
                <a:rPr lang="de-DE" sz="1000" dirty="0"/>
              </a:br>
              <a:r>
                <a:rPr lang="de-DE" sz="1000" dirty="0"/>
                <a:t>and </a:t>
              </a:r>
              <a:r>
                <a:rPr lang="de-DE" sz="1000" dirty="0" err="1"/>
                <a:t>wear</a:t>
              </a:r>
              <a:r>
                <a:rPr lang="de-DE" sz="1000" dirty="0"/>
                <a:t> </a:t>
              </a:r>
              <a:r>
                <a:rPr lang="de-DE" sz="1000" dirty="0" err="1"/>
                <a:t>capabilities</a:t>
              </a:r>
              <a:r>
                <a:rPr lang="de-DE" sz="1000" dirty="0"/>
                <a:t> (</a:t>
              </a:r>
              <a:r>
                <a:rPr lang="de-DE" sz="1000" dirty="0" err="1"/>
                <a:t>bearing</a:t>
              </a:r>
              <a:r>
                <a:rPr lang="de-DE" sz="1000" dirty="0"/>
                <a:t> </a:t>
              </a:r>
              <a:r>
                <a:rPr lang="de-DE" sz="1000" dirty="0" err="1"/>
                <a:t>graded</a:t>
              </a:r>
              <a:r>
                <a:rPr lang="de-DE" sz="1000" dirty="0"/>
                <a:t>)</a:t>
              </a:r>
            </a:p>
            <a:p>
              <a:pPr marL="108000" indent="-108000" algn="r">
                <a:buFont typeface="Arial" panose="020B0604020202020204" pitchFamily="34" charset="0"/>
                <a:buChar char="•"/>
                <a:tabLst>
                  <a:tab pos="72000" algn="l"/>
                  <a:tab pos="180000" algn="l"/>
                </a:tabLst>
              </a:pPr>
              <a:r>
                <a:rPr lang="de-DE" sz="1000" dirty="0" err="1"/>
                <a:t>Good</a:t>
              </a:r>
              <a:r>
                <a:rPr lang="de-DE" sz="1000" dirty="0"/>
                <a:t> </a:t>
              </a:r>
              <a:r>
                <a:rPr lang="de-DE" sz="1000" dirty="0" err="1"/>
                <a:t>chemical</a:t>
              </a:r>
              <a:r>
                <a:rPr lang="de-DE" sz="1000" dirty="0"/>
                <a:t> </a:t>
              </a:r>
              <a:r>
                <a:rPr lang="de-DE" sz="1000" dirty="0" err="1"/>
                <a:t>resistance</a:t>
              </a:r>
              <a:endParaRPr lang="de-DE" sz="1000" dirty="0"/>
            </a:p>
          </p:txBody>
        </p:sp>
      </p:grpSp>
      <p:grpSp>
        <p:nvGrpSpPr>
          <p:cNvPr id="57" name="Gruppieren 56">
            <a:extLst>
              <a:ext uri="{FF2B5EF4-FFF2-40B4-BE49-F238E27FC236}">
                <a16:creationId xmlns:a16="http://schemas.microsoft.com/office/drawing/2014/main" xmlns="" id="{0A8EFD23-9F54-FAEA-8B9E-5503B5153A54}"/>
              </a:ext>
            </a:extLst>
          </p:cNvPr>
          <p:cNvGrpSpPr/>
          <p:nvPr/>
        </p:nvGrpSpPr>
        <p:grpSpPr>
          <a:xfrm>
            <a:off x="7305449" y="2679771"/>
            <a:ext cx="4066324" cy="706504"/>
            <a:chOff x="7305449" y="2679771"/>
            <a:chExt cx="4066324" cy="706504"/>
          </a:xfrm>
        </p:grpSpPr>
        <p:sp>
          <p:nvSpPr>
            <p:cNvPr id="43" name="Textfeld 42">
              <a:extLst>
                <a:ext uri="{FF2B5EF4-FFF2-40B4-BE49-F238E27FC236}">
                  <a16:creationId xmlns:a16="http://schemas.microsoft.com/office/drawing/2014/main" xmlns="" id="{2DEACB8D-7CCE-5DCF-A48F-98C962817012}"/>
                </a:ext>
              </a:extLst>
            </p:cNvPr>
            <p:cNvSpPr txBox="1"/>
            <p:nvPr/>
          </p:nvSpPr>
          <p:spPr>
            <a:xfrm>
              <a:off x="7305449" y="2679771"/>
              <a:ext cx="4066324" cy="276999"/>
            </a:xfrm>
            <a:prstGeom prst="rect">
              <a:avLst/>
            </a:prstGeom>
            <a:noFill/>
          </p:spPr>
          <p:txBody>
            <a:bodyPr wrap="square" rtlCol="0">
              <a:spAutoFit/>
            </a:bodyPr>
            <a:lstStyle/>
            <a:p>
              <a:pPr algn="r"/>
              <a:r>
                <a:rPr lang="de-DE" sz="1200" b="1" dirty="0">
                  <a:solidFill>
                    <a:srgbClr val="ED7D31"/>
                  </a:solidFill>
                  <a:latin typeface="Arial" panose="020B0604020202020204" pitchFamily="34" charset="0"/>
                  <a:cs typeface="Arial" panose="020B0604020202020204" pitchFamily="34" charset="0"/>
                </a:rPr>
                <a:t>Semi-</a:t>
              </a:r>
              <a:r>
                <a:rPr lang="de-DE" sz="1200" b="1" dirty="0" err="1">
                  <a:solidFill>
                    <a:srgbClr val="ED7D31"/>
                  </a:solidFill>
                  <a:latin typeface="Arial" panose="020B0604020202020204" pitchFamily="34" charset="0"/>
                  <a:cs typeface="Arial" panose="020B0604020202020204" pitchFamily="34" charset="0"/>
                </a:rPr>
                <a:t>Crystaline</a:t>
              </a:r>
              <a:r>
                <a:rPr lang="de-DE" sz="1200" b="1" dirty="0">
                  <a:solidFill>
                    <a:srgbClr val="ED7D31"/>
                  </a:solidFill>
                  <a:latin typeface="Arial" panose="020B0604020202020204" pitchFamily="34" charset="0"/>
                  <a:cs typeface="Arial" panose="020B0604020202020204" pitchFamily="34" charset="0"/>
                </a:rPr>
                <a:t> High Performance Materials</a:t>
              </a:r>
            </a:p>
          </p:txBody>
        </p:sp>
        <p:sp>
          <p:nvSpPr>
            <p:cNvPr id="48" name="Textfeld 47">
              <a:extLst>
                <a:ext uri="{FF2B5EF4-FFF2-40B4-BE49-F238E27FC236}">
                  <a16:creationId xmlns:a16="http://schemas.microsoft.com/office/drawing/2014/main" xmlns="" id="{CF3CBF74-BAD9-50E3-6893-F7C3215540E3}"/>
                </a:ext>
              </a:extLst>
            </p:cNvPr>
            <p:cNvSpPr txBox="1"/>
            <p:nvPr/>
          </p:nvSpPr>
          <p:spPr>
            <a:xfrm>
              <a:off x="7760348" y="2986165"/>
              <a:ext cx="3611425" cy="400110"/>
            </a:xfrm>
            <a:prstGeom prst="rect">
              <a:avLst/>
            </a:prstGeom>
            <a:noFill/>
          </p:spPr>
          <p:txBody>
            <a:bodyPr wrap="square" numCol="2" rtlCol="0">
              <a:spAutoFit/>
            </a:bodyPr>
            <a:lstStyle/>
            <a:p>
              <a:pPr marL="108000" indent="-108000" algn="r">
                <a:buFont typeface="Arial" panose="020B0604020202020204" pitchFamily="34" charset="0"/>
                <a:buChar char="•"/>
                <a:tabLst>
                  <a:tab pos="72000" algn="l"/>
                  <a:tab pos="180000" algn="l"/>
                </a:tabLst>
              </a:pPr>
              <a:r>
                <a:rPr lang="de-DE" sz="1000" dirty="0"/>
                <a:t>High </a:t>
              </a:r>
              <a:r>
                <a:rPr lang="de-DE" sz="1000" dirty="0" err="1"/>
                <a:t>service</a:t>
              </a:r>
              <a:r>
                <a:rPr lang="de-DE" sz="1000" dirty="0"/>
                <a:t> </a:t>
              </a:r>
              <a:r>
                <a:rPr lang="de-DE" sz="1000" dirty="0" err="1"/>
                <a:t>temperature</a:t>
              </a:r>
              <a:endParaRPr lang="de-DE" sz="1000" dirty="0"/>
            </a:p>
            <a:p>
              <a:pPr marL="108000" indent="-108000" algn="r">
                <a:buFont typeface="Arial" panose="020B0604020202020204" pitchFamily="34" charset="0"/>
                <a:buChar char="•"/>
                <a:tabLst>
                  <a:tab pos="72000" algn="l"/>
                  <a:tab pos="180000" algn="l"/>
                </a:tabLst>
              </a:pPr>
              <a:r>
                <a:rPr lang="de-DE" sz="1000" dirty="0" err="1"/>
                <a:t>Excellent</a:t>
              </a:r>
              <a:r>
                <a:rPr lang="de-DE" sz="1000" dirty="0"/>
                <a:t> </a:t>
              </a:r>
              <a:r>
                <a:rPr lang="de-DE" sz="1000" dirty="0" err="1"/>
                <a:t>chemical</a:t>
              </a:r>
              <a:r>
                <a:rPr lang="de-DE" sz="1000" dirty="0"/>
                <a:t> </a:t>
              </a:r>
              <a:r>
                <a:rPr lang="de-DE" sz="1000" dirty="0" err="1"/>
                <a:t>resistance</a:t>
              </a:r>
              <a:endParaRPr lang="de-DE" sz="1000" dirty="0"/>
            </a:p>
            <a:p>
              <a:pPr marL="108000" indent="-108000" algn="r">
                <a:buFont typeface="Arial" panose="020B0604020202020204" pitchFamily="34" charset="0"/>
                <a:buChar char="•"/>
                <a:tabLst>
                  <a:tab pos="72000" algn="l"/>
                  <a:tab pos="180000" algn="l"/>
                </a:tabLst>
              </a:pPr>
              <a:r>
                <a:rPr lang="de-DE" sz="1000" dirty="0"/>
                <a:t>High </a:t>
              </a:r>
              <a:r>
                <a:rPr lang="de-DE" sz="1000" dirty="0" err="1"/>
                <a:t>purity</a:t>
              </a:r>
              <a:endParaRPr lang="de-DE" sz="1000" dirty="0"/>
            </a:p>
          </p:txBody>
        </p:sp>
      </p:grpSp>
      <p:grpSp>
        <p:nvGrpSpPr>
          <p:cNvPr id="58" name="Gruppieren 57">
            <a:extLst>
              <a:ext uri="{FF2B5EF4-FFF2-40B4-BE49-F238E27FC236}">
                <a16:creationId xmlns:a16="http://schemas.microsoft.com/office/drawing/2014/main" xmlns="" id="{9AB203F7-854D-A330-18AC-60C76BB76FD7}"/>
              </a:ext>
            </a:extLst>
          </p:cNvPr>
          <p:cNvGrpSpPr/>
          <p:nvPr/>
        </p:nvGrpSpPr>
        <p:grpSpPr>
          <a:xfrm>
            <a:off x="7244708" y="3595636"/>
            <a:ext cx="4127065" cy="974584"/>
            <a:chOff x="7244708" y="3595636"/>
            <a:chExt cx="4127065" cy="974584"/>
          </a:xfrm>
        </p:grpSpPr>
        <p:sp>
          <p:nvSpPr>
            <p:cNvPr id="44" name="Textfeld 43">
              <a:extLst>
                <a:ext uri="{FF2B5EF4-FFF2-40B4-BE49-F238E27FC236}">
                  <a16:creationId xmlns:a16="http://schemas.microsoft.com/office/drawing/2014/main" xmlns="" id="{58279254-7CDB-E47D-38DE-76D033817686}"/>
                </a:ext>
              </a:extLst>
            </p:cNvPr>
            <p:cNvSpPr txBox="1"/>
            <p:nvPr/>
          </p:nvSpPr>
          <p:spPr>
            <a:xfrm>
              <a:off x="7244708" y="3595636"/>
              <a:ext cx="4127065" cy="276999"/>
            </a:xfrm>
            <a:prstGeom prst="rect">
              <a:avLst/>
            </a:prstGeom>
            <a:noFill/>
          </p:spPr>
          <p:txBody>
            <a:bodyPr wrap="square" rtlCol="0">
              <a:spAutoFit/>
            </a:bodyPr>
            <a:lstStyle/>
            <a:p>
              <a:pPr algn="r"/>
              <a:r>
                <a:rPr lang="de-DE" sz="1200" b="1" dirty="0">
                  <a:solidFill>
                    <a:srgbClr val="ED7D31"/>
                  </a:solidFill>
                  <a:latin typeface="Arial" panose="020B0604020202020204" pitchFamily="34" charset="0"/>
                  <a:cs typeface="Arial" panose="020B0604020202020204" pitchFamily="34" charset="0"/>
                </a:rPr>
                <a:t>Semi-</a:t>
              </a:r>
              <a:r>
                <a:rPr lang="de-DE" sz="1200" b="1" dirty="0" err="1">
                  <a:solidFill>
                    <a:srgbClr val="ED7D31"/>
                  </a:solidFill>
                  <a:latin typeface="Arial" panose="020B0604020202020204" pitchFamily="34" charset="0"/>
                  <a:cs typeface="Arial" panose="020B0604020202020204" pitchFamily="34" charset="0"/>
                </a:rPr>
                <a:t>Crystaline</a:t>
              </a:r>
              <a:r>
                <a:rPr lang="de-DE" sz="1200" b="1" dirty="0">
                  <a:solidFill>
                    <a:srgbClr val="ED7D31"/>
                  </a:solidFill>
                  <a:latin typeface="Arial" panose="020B0604020202020204" pitchFamily="34" charset="0"/>
                  <a:cs typeface="Arial" panose="020B0604020202020204" pitchFamily="34" charset="0"/>
                </a:rPr>
                <a:t> Engineering Plastics</a:t>
              </a:r>
            </a:p>
          </p:txBody>
        </p:sp>
        <p:sp>
          <p:nvSpPr>
            <p:cNvPr id="49" name="Textfeld 48">
              <a:extLst>
                <a:ext uri="{FF2B5EF4-FFF2-40B4-BE49-F238E27FC236}">
                  <a16:creationId xmlns:a16="http://schemas.microsoft.com/office/drawing/2014/main" xmlns="" id="{5AB11D21-1B81-E92A-602A-217A9A2FDBD1}"/>
                </a:ext>
              </a:extLst>
            </p:cNvPr>
            <p:cNvSpPr txBox="1"/>
            <p:nvPr/>
          </p:nvSpPr>
          <p:spPr>
            <a:xfrm>
              <a:off x="7610833" y="3862334"/>
              <a:ext cx="3760940" cy="707886"/>
            </a:xfrm>
            <a:prstGeom prst="rect">
              <a:avLst/>
            </a:prstGeom>
            <a:noFill/>
          </p:spPr>
          <p:txBody>
            <a:bodyPr wrap="square" numCol="2" rtlCol="0">
              <a:spAutoFit/>
            </a:bodyPr>
            <a:lstStyle/>
            <a:p>
              <a:pPr marL="108000" indent="-108000" algn="r">
                <a:buFont typeface="Arial" panose="020B0604020202020204" pitchFamily="34" charset="0"/>
                <a:buChar char="•"/>
                <a:tabLst>
                  <a:tab pos="72000" algn="l"/>
                  <a:tab pos="180000" algn="l"/>
                </a:tabLst>
              </a:pPr>
              <a:r>
                <a:rPr lang="de-DE" sz="1000" dirty="0"/>
                <a:t>General </a:t>
              </a:r>
              <a:r>
                <a:rPr lang="de-DE" sz="1000" dirty="0" err="1"/>
                <a:t>purpose</a:t>
              </a:r>
              <a:r>
                <a:rPr lang="de-DE" sz="1000" dirty="0"/>
                <a:t> </a:t>
              </a:r>
              <a:r>
                <a:rPr lang="de-DE" sz="1000" dirty="0" err="1"/>
                <a:t>structural</a:t>
              </a:r>
              <a:r>
                <a:rPr lang="de-DE" sz="1000" dirty="0"/>
                <a:t> </a:t>
              </a:r>
              <a:r>
                <a:rPr lang="de-DE" sz="1000" dirty="0" err="1"/>
                <a:t>parts</a:t>
              </a:r>
              <a:endParaRPr lang="de-DE" sz="1000" dirty="0"/>
            </a:p>
            <a:p>
              <a:pPr marL="108000" indent="-108000" algn="r">
                <a:buFont typeface="Arial" panose="020B0604020202020204" pitchFamily="34" charset="0"/>
                <a:buChar char="•"/>
                <a:tabLst>
                  <a:tab pos="72000" algn="l"/>
                  <a:tab pos="180000" algn="l"/>
                </a:tabLst>
              </a:pPr>
              <a:r>
                <a:rPr lang="de-DE" sz="1000" dirty="0"/>
                <a:t>Moderate </a:t>
              </a:r>
              <a:r>
                <a:rPr lang="de-DE" sz="1000" dirty="0" err="1"/>
                <a:t>strength</a:t>
              </a:r>
              <a:endParaRPr lang="de-DE" sz="1000" dirty="0"/>
            </a:p>
            <a:p>
              <a:pPr marL="108000" indent="-108000" algn="r">
                <a:buFont typeface="Arial" panose="020B0604020202020204" pitchFamily="34" charset="0"/>
                <a:buChar char="•"/>
                <a:tabLst>
                  <a:tab pos="72000" algn="l"/>
                  <a:tab pos="180000" algn="l"/>
                </a:tabLst>
              </a:pPr>
              <a:r>
                <a:rPr lang="de-DE" sz="1000" dirty="0"/>
                <a:t>Moderate </a:t>
              </a:r>
              <a:r>
                <a:rPr lang="de-DE" sz="1000" dirty="0" err="1"/>
                <a:t>temperature</a:t>
              </a:r>
              <a:r>
                <a:rPr lang="de-DE" sz="1000" dirty="0"/>
                <a:t/>
              </a:r>
              <a:br>
                <a:rPr lang="de-DE" sz="1000" dirty="0"/>
              </a:br>
              <a:endParaRPr lang="de-DE" sz="1000" dirty="0"/>
            </a:p>
            <a:p>
              <a:pPr marL="108000" indent="-108000" algn="r">
                <a:buFont typeface="Arial" panose="020B0604020202020204" pitchFamily="34" charset="0"/>
                <a:buChar char="•"/>
                <a:tabLst>
                  <a:tab pos="72000" algn="l"/>
                  <a:tab pos="180000" algn="l"/>
                </a:tabLst>
              </a:pPr>
              <a:r>
                <a:rPr lang="de-DE" sz="1000" dirty="0" err="1"/>
                <a:t>Good</a:t>
              </a:r>
              <a:r>
                <a:rPr lang="de-DE" sz="1000" dirty="0"/>
                <a:t> dimensional </a:t>
              </a:r>
              <a:r>
                <a:rPr lang="de-DE" sz="1000" dirty="0" err="1"/>
                <a:t>stability</a:t>
              </a:r>
              <a:endParaRPr lang="de-DE" sz="1000" dirty="0"/>
            </a:p>
            <a:p>
              <a:pPr marL="108000" indent="-108000" algn="r">
                <a:buFont typeface="Arial" panose="020B0604020202020204" pitchFamily="34" charset="0"/>
                <a:buChar char="•"/>
                <a:tabLst>
                  <a:tab pos="72000" algn="l"/>
                  <a:tab pos="180000" algn="l"/>
                </a:tabLst>
              </a:pPr>
              <a:r>
                <a:rPr lang="de-DE" sz="1000" dirty="0" err="1"/>
                <a:t>Good</a:t>
              </a:r>
              <a:r>
                <a:rPr lang="de-DE" sz="1000" dirty="0"/>
                <a:t> </a:t>
              </a:r>
              <a:r>
                <a:rPr lang="de-DE" sz="1000" dirty="0" err="1"/>
                <a:t>izod</a:t>
              </a:r>
              <a:r>
                <a:rPr lang="de-DE" sz="1000" dirty="0"/>
                <a:t> </a:t>
              </a:r>
              <a:r>
                <a:rPr lang="de-DE" sz="1000" dirty="0" err="1"/>
                <a:t>impact</a:t>
              </a:r>
              <a:endParaRPr lang="de-DE" sz="1000" dirty="0"/>
            </a:p>
            <a:p>
              <a:pPr marL="108000" indent="-108000" algn="r">
                <a:buFont typeface="Arial" panose="020B0604020202020204" pitchFamily="34" charset="0"/>
                <a:buChar char="•"/>
                <a:tabLst>
                  <a:tab pos="72000" algn="l"/>
                  <a:tab pos="180000" algn="l"/>
                </a:tabLst>
              </a:pPr>
              <a:r>
                <a:rPr lang="de-DE" sz="1000" dirty="0" err="1"/>
                <a:t>Easily</a:t>
              </a:r>
              <a:r>
                <a:rPr lang="de-DE" sz="1000" dirty="0"/>
                <a:t> </a:t>
              </a:r>
              <a:r>
                <a:rPr lang="de-DE" sz="1000" dirty="0" err="1"/>
                <a:t>fabricated</a:t>
              </a:r>
              <a:endParaRPr lang="de-DE" sz="1000" dirty="0"/>
            </a:p>
          </p:txBody>
        </p:sp>
      </p:grpSp>
      <p:grpSp>
        <p:nvGrpSpPr>
          <p:cNvPr id="59" name="Gruppieren 58">
            <a:extLst>
              <a:ext uri="{FF2B5EF4-FFF2-40B4-BE49-F238E27FC236}">
                <a16:creationId xmlns:a16="http://schemas.microsoft.com/office/drawing/2014/main" xmlns="" id="{4BFDCB46-EB56-D12F-C4AF-CC444BB6F096}"/>
              </a:ext>
            </a:extLst>
          </p:cNvPr>
          <p:cNvGrpSpPr/>
          <p:nvPr/>
        </p:nvGrpSpPr>
        <p:grpSpPr>
          <a:xfrm>
            <a:off x="7610833" y="4544530"/>
            <a:ext cx="3760940" cy="810540"/>
            <a:chOff x="7610833" y="4544530"/>
            <a:chExt cx="3760940" cy="810540"/>
          </a:xfrm>
        </p:grpSpPr>
        <p:sp>
          <p:nvSpPr>
            <p:cNvPr id="45" name="Textfeld 44">
              <a:extLst>
                <a:ext uri="{FF2B5EF4-FFF2-40B4-BE49-F238E27FC236}">
                  <a16:creationId xmlns:a16="http://schemas.microsoft.com/office/drawing/2014/main" xmlns="" id="{D12CB322-7518-9993-5F49-583E08453BB0}"/>
                </a:ext>
              </a:extLst>
            </p:cNvPr>
            <p:cNvSpPr txBox="1"/>
            <p:nvPr/>
          </p:nvSpPr>
          <p:spPr>
            <a:xfrm>
              <a:off x="7610833" y="4544530"/>
              <a:ext cx="3760940" cy="276999"/>
            </a:xfrm>
            <a:prstGeom prst="rect">
              <a:avLst/>
            </a:prstGeom>
            <a:noFill/>
          </p:spPr>
          <p:txBody>
            <a:bodyPr wrap="square" rtlCol="0">
              <a:spAutoFit/>
            </a:bodyPr>
            <a:lstStyle/>
            <a:p>
              <a:pPr algn="r"/>
              <a:r>
                <a:rPr lang="de-DE" sz="1200" b="1" dirty="0">
                  <a:solidFill>
                    <a:srgbClr val="ED7D31"/>
                  </a:solidFill>
                  <a:latin typeface="Arial" panose="020B0604020202020204" pitchFamily="34" charset="0"/>
                  <a:cs typeface="Arial" panose="020B0604020202020204" pitchFamily="34" charset="0"/>
                </a:rPr>
                <a:t>Semi-</a:t>
              </a:r>
              <a:r>
                <a:rPr lang="de-DE" sz="1200" b="1" dirty="0" err="1">
                  <a:solidFill>
                    <a:srgbClr val="ED7D31"/>
                  </a:solidFill>
                  <a:latin typeface="Arial" panose="020B0604020202020204" pitchFamily="34" charset="0"/>
                  <a:cs typeface="Arial" panose="020B0604020202020204" pitchFamily="34" charset="0"/>
                </a:rPr>
                <a:t>Crystaline</a:t>
              </a:r>
              <a:r>
                <a:rPr lang="de-DE" sz="1200" b="1" dirty="0">
                  <a:solidFill>
                    <a:srgbClr val="ED7D31"/>
                  </a:solidFill>
                  <a:latin typeface="Arial" panose="020B0604020202020204" pitchFamily="34" charset="0"/>
                  <a:cs typeface="Arial" panose="020B0604020202020204" pitchFamily="34" charset="0"/>
                </a:rPr>
                <a:t> </a:t>
              </a:r>
              <a:r>
                <a:rPr lang="de-DE" sz="1200" b="1" dirty="0" err="1">
                  <a:solidFill>
                    <a:srgbClr val="ED7D31"/>
                  </a:solidFill>
                  <a:latin typeface="Arial" panose="020B0604020202020204" pitchFamily="34" charset="0"/>
                  <a:cs typeface="Arial" panose="020B0604020202020204" pitchFamily="34" charset="0"/>
                </a:rPr>
                <a:t>Commodity</a:t>
              </a:r>
              <a:r>
                <a:rPr lang="de-DE" sz="1200" b="1" dirty="0">
                  <a:solidFill>
                    <a:srgbClr val="ED7D31"/>
                  </a:solidFill>
                  <a:latin typeface="Arial" panose="020B0604020202020204" pitchFamily="34" charset="0"/>
                  <a:cs typeface="Arial" panose="020B0604020202020204" pitchFamily="34" charset="0"/>
                </a:rPr>
                <a:t> Plastics</a:t>
              </a:r>
            </a:p>
          </p:txBody>
        </p:sp>
        <p:sp>
          <p:nvSpPr>
            <p:cNvPr id="50" name="Textfeld 49">
              <a:extLst>
                <a:ext uri="{FF2B5EF4-FFF2-40B4-BE49-F238E27FC236}">
                  <a16:creationId xmlns:a16="http://schemas.microsoft.com/office/drawing/2014/main" xmlns="" id="{5CDA0A8F-AB96-51C6-FC54-6F0985EEC31F}"/>
                </a:ext>
              </a:extLst>
            </p:cNvPr>
            <p:cNvSpPr txBox="1"/>
            <p:nvPr/>
          </p:nvSpPr>
          <p:spPr>
            <a:xfrm>
              <a:off x="7702273" y="4801072"/>
              <a:ext cx="3669500" cy="553998"/>
            </a:xfrm>
            <a:prstGeom prst="rect">
              <a:avLst/>
            </a:prstGeom>
            <a:noFill/>
          </p:spPr>
          <p:txBody>
            <a:bodyPr wrap="square" numCol="2" rtlCol="0">
              <a:spAutoFit/>
            </a:bodyPr>
            <a:lstStyle/>
            <a:p>
              <a:pPr marL="108000" indent="-108000" algn="r">
                <a:buFont typeface="Arial" panose="020B0604020202020204" pitchFamily="34" charset="0"/>
                <a:buChar char="•"/>
                <a:tabLst>
                  <a:tab pos="72000" algn="l"/>
                  <a:tab pos="180000" algn="l"/>
                </a:tabLst>
              </a:pPr>
              <a:r>
                <a:rPr lang="de-DE" sz="1000" dirty="0"/>
                <a:t>Low </a:t>
              </a:r>
              <a:r>
                <a:rPr lang="de-DE" sz="1000" dirty="0" err="1"/>
                <a:t>temperature</a:t>
              </a:r>
              <a:endParaRPr lang="de-DE" sz="1000" dirty="0"/>
            </a:p>
            <a:p>
              <a:pPr marL="108000" indent="-108000" algn="r">
                <a:buFont typeface="Arial" panose="020B0604020202020204" pitchFamily="34" charset="0"/>
                <a:buChar char="•"/>
                <a:tabLst>
                  <a:tab pos="72000" algn="l"/>
                  <a:tab pos="180000" algn="l"/>
                </a:tabLst>
              </a:pPr>
              <a:r>
                <a:rPr lang="de-DE" sz="1000" dirty="0"/>
                <a:t>Low </a:t>
              </a:r>
              <a:r>
                <a:rPr lang="de-DE" sz="1000" dirty="0" err="1"/>
                <a:t>strength</a:t>
              </a:r>
              <a:endParaRPr lang="de-DE" sz="1000" dirty="0"/>
            </a:p>
            <a:p>
              <a:pPr marL="108000" indent="-108000" algn="r">
                <a:buFont typeface="Arial" panose="020B0604020202020204" pitchFamily="34" charset="0"/>
                <a:buChar char="•"/>
                <a:tabLst>
                  <a:tab pos="72000" algn="l"/>
                  <a:tab pos="180000" algn="l"/>
                </a:tabLst>
              </a:pPr>
              <a:r>
                <a:rPr lang="de-DE" sz="1000" dirty="0" err="1"/>
                <a:t>Good</a:t>
              </a:r>
              <a:r>
                <a:rPr lang="de-DE" sz="1000" dirty="0"/>
                <a:t> </a:t>
              </a:r>
              <a:r>
                <a:rPr lang="de-DE" sz="1000" dirty="0" err="1"/>
                <a:t>chemical</a:t>
              </a:r>
              <a:r>
                <a:rPr lang="de-DE" sz="1000" dirty="0"/>
                <a:t> </a:t>
              </a:r>
              <a:r>
                <a:rPr lang="de-DE" sz="1000" dirty="0" err="1"/>
                <a:t>resistance</a:t>
              </a:r>
              <a:endParaRPr lang="de-DE" sz="1000" dirty="0"/>
            </a:p>
            <a:p>
              <a:pPr marL="108000" indent="-108000" algn="r">
                <a:buFont typeface="Arial" panose="020B0604020202020204" pitchFamily="34" charset="0"/>
                <a:buChar char="•"/>
                <a:tabLst>
                  <a:tab pos="72000" algn="l"/>
                  <a:tab pos="180000" algn="l"/>
                </a:tabLst>
              </a:pPr>
              <a:r>
                <a:rPr lang="de-DE" sz="1000" dirty="0"/>
                <a:t>Low </a:t>
              </a:r>
              <a:r>
                <a:rPr lang="de-DE" sz="1000" dirty="0" err="1"/>
                <a:t>moisture</a:t>
              </a:r>
              <a:r>
                <a:rPr lang="de-DE" sz="1000" dirty="0"/>
                <a:t> </a:t>
              </a:r>
              <a:r>
                <a:rPr lang="de-DE" sz="1000" dirty="0" err="1"/>
                <a:t>absorption</a:t>
              </a:r>
              <a:endParaRPr lang="de-DE" sz="1000" dirty="0"/>
            </a:p>
            <a:p>
              <a:pPr marL="108000" indent="-108000" algn="r">
                <a:buFont typeface="Arial" panose="020B0604020202020204" pitchFamily="34" charset="0"/>
                <a:buChar char="•"/>
                <a:tabLst>
                  <a:tab pos="72000" algn="l"/>
                  <a:tab pos="180000" algn="l"/>
                </a:tabLst>
              </a:pPr>
              <a:r>
                <a:rPr lang="de-DE" sz="1000" dirty="0"/>
                <a:t>Low </a:t>
              </a:r>
              <a:r>
                <a:rPr lang="de-DE" sz="1000" dirty="0" err="1"/>
                <a:t>cost</a:t>
              </a:r>
              <a:endParaRPr lang="de-DE" sz="1000" dirty="0"/>
            </a:p>
          </p:txBody>
        </p:sp>
      </p:grpSp>
      <p:grpSp>
        <p:nvGrpSpPr>
          <p:cNvPr id="62" name="Gruppieren 61">
            <a:extLst>
              <a:ext uri="{FF2B5EF4-FFF2-40B4-BE49-F238E27FC236}">
                <a16:creationId xmlns:a16="http://schemas.microsoft.com/office/drawing/2014/main" xmlns="" id="{8109D85E-8FA7-E7AA-4395-9C34DD032F58}"/>
              </a:ext>
            </a:extLst>
          </p:cNvPr>
          <p:cNvGrpSpPr/>
          <p:nvPr/>
        </p:nvGrpSpPr>
        <p:grpSpPr>
          <a:xfrm>
            <a:off x="993516" y="2681820"/>
            <a:ext cx="3583619" cy="680579"/>
            <a:chOff x="993516" y="2681820"/>
            <a:chExt cx="3583619" cy="680579"/>
          </a:xfrm>
        </p:grpSpPr>
        <p:sp>
          <p:nvSpPr>
            <p:cNvPr id="38" name="Textfeld 37">
              <a:extLst>
                <a:ext uri="{FF2B5EF4-FFF2-40B4-BE49-F238E27FC236}">
                  <a16:creationId xmlns:a16="http://schemas.microsoft.com/office/drawing/2014/main" xmlns="" id="{63731859-3FA9-D668-BADF-879077A8B6C0}"/>
                </a:ext>
              </a:extLst>
            </p:cNvPr>
            <p:cNvSpPr txBox="1"/>
            <p:nvPr/>
          </p:nvSpPr>
          <p:spPr>
            <a:xfrm>
              <a:off x="1037389" y="2681820"/>
              <a:ext cx="3390231" cy="276999"/>
            </a:xfrm>
            <a:prstGeom prst="rect">
              <a:avLst/>
            </a:prstGeom>
            <a:noFill/>
          </p:spPr>
          <p:txBody>
            <a:bodyPr wrap="square" rtlCol="0">
              <a:spAutoFit/>
            </a:bodyPr>
            <a:lstStyle/>
            <a:p>
              <a:r>
                <a:rPr lang="de-DE" sz="1200" b="1" dirty="0" err="1">
                  <a:solidFill>
                    <a:srgbClr val="ED7D31"/>
                  </a:solidFill>
                  <a:latin typeface="Arial" panose="020B0604020202020204" pitchFamily="34" charset="0"/>
                  <a:cs typeface="Arial" panose="020B0604020202020204" pitchFamily="34" charset="0"/>
                </a:rPr>
                <a:t>Amorphous</a:t>
              </a:r>
              <a:r>
                <a:rPr lang="de-DE" sz="1200" b="1" dirty="0">
                  <a:solidFill>
                    <a:srgbClr val="ED7D31"/>
                  </a:solidFill>
                  <a:latin typeface="Arial" panose="020B0604020202020204" pitchFamily="34" charset="0"/>
                  <a:cs typeface="Arial" panose="020B0604020202020204" pitchFamily="34" charset="0"/>
                </a:rPr>
                <a:t> High Performance Materials</a:t>
              </a:r>
            </a:p>
          </p:txBody>
        </p:sp>
        <p:sp>
          <p:nvSpPr>
            <p:cNvPr id="52" name="Textfeld 51">
              <a:extLst>
                <a:ext uri="{FF2B5EF4-FFF2-40B4-BE49-F238E27FC236}">
                  <a16:creationId xmlns:a16="http://schemas.microsoft.com/office/drawing/2014/main" xmlns="" id="{A94423D6-D527-25BF-D9F2-E79F3760321E}"/>
                </a:ext>
              </a:extLst>
            </p:cNvPr>
            <p:cNvSpPr txBox="1"/>
            <p:nvPr/>
          </p:nvSpPr>
          <p:spPr>
            <a:xfrm>
              <a:off x="993516" y="2962289"/>
              <a:ext cx="3583619" cy="400110"/>
            </a:xfrm>
            <a:prstGeom prst="rect">
              <a:avLst/>
            </a:prstGeom>
            <a:noFill/>
          </p:spPr>
          <p:txBody>
            <a:bodyPr wrap="square" numCol="2" rtlCol="0">
              <a:spAutoFit/>
            </a:bodyPr>
            <a:lstStyle/>
            <a:p>
              <a:pPr marL="108000" indent="-108000">
                <a:buFont typeface="Arial" panose="020B0604020202020204" pitchFamily="34" charset="0"/>
                <a:buChar char="•"/>
                <a:tabLst>
                  <a:tab pos="72000" algn="l"/>
                  <a:tab pos="180000" algn="l"/>
                </a:tabLst>
              </a:pPr>
              <a:r>
                <a:rPr lang="de-DE" sz="1000" dirty="0"/>
                <a:t>High </a:t>
              </a:r>
              <a:r>
                <a:rPr lang="de-DE" sz="1000" dirty="0" err="1"/>
                <a:t>service</a:t>
              </a:r>
              <a:r>
                <a:rPr lang="de-DE" sz="1000" dirty="0"/>
                <a:t> </a:t>
              </a:r>
              <a:r>
                <a:rPr lang="de-DE" sz="1000" dirty="0" err="1"/>
                <a:t>temperature</a:t>
              </a:r>
              <a:endParaRPr lang="de-DE" sz="1000" dirty="0"/>
            </a:p>
            <a:p>
              <a:pPr marL="108000" indent="-108000">
                <a:buFont typeface="Arial" panose="020B0604020202020204" pitchFamily="34" charset="0"/>
                <a:buChar char="•"/>
                <a:tabLst>
                  <a:tab pos="72000" algn="l"/>
                  <a:tab pos="180000" algn="l"/>
                </a:tabLst>
              </a:pPr>
              <a:r>
                <a:rPr lang="de-DE" sz="1000" dirty="0"/>
                <a:t>High </a:t>
              </a:r>
              <a:r>
                <a:rPr lang="de-DE" sz="1000" dirty="0" err="1"/>
                <a:t>strength</a:t>
              </a:r>
              <a:endParaRPr lang="de-DE" sz="1000" dirty="0"/>
            </a:p>
            <a:p>
              <a:pPr marL="108000" indent="-108000">
                <a:buFont typeface="Arial" panose="020B0604020202020204" pitchFamily="34" charset="0"/>
                <a:buChar char="•"/>
                <a:tabLst>
                  <a:tab pos="72000" algn="l"/>
                  <a:tab pos="180000" algn="l"/>
                </a:tabLst>
              </a:pPr>
              <a:r>
                <a:rPr lang="de-DE" sz="1000" dirty="0"/>
                <a:t>Hot </a:t>
              </a:r>
              <a:r>
                <a:rPr lang="de-DE" sz="1000" dirty="0" err="1"/>
                <a:t>water</a:t>
              </a:r>
              <a:r>
                <a:rPr lang="de-DE" sz="1000" dirty="0"/>
                <a:t> and </a:t>
              </a:r>
              <a:r>
                <a:rPr lang="de-DE" sz="1000" dirty="0" err="1"/>
                <a:t>steam</a:t>
              </a:r>
              <a:r>
                <a:rPr lang="de-DE" sz="1000" dirty="0"/>
                <a:t> </a:t>
              </a:r>
              <a:r>
                <a:rPr lang="de-DE" sz="1000" dirty="0" err="1"/>
                <a:t>resitance</a:t>
              </a:r>
              <a:endParaRPr lang="de-DE" sz="1000" dirty="0"/>
            </a:p>
            <a:p>
              <a:pPr marL="108000" indent="-108000">
                <a:buFont typeface="Arial" panose="020B0604020202020204" pitchFamily="34" charset="0"/>
                <a:buChar char="•"/>
                <a:tabLst>
                  <a:tab pos="72000" algn="l"/>
                  <a:tab pos="180000" algn="l"/>
                </a:tabLst>
              </a:pPr>
              <a:r>
                <a:rPr lang="de-DE" sz="1000" dirty="0" err="1"/>
                <a:t>Thermoformability</a:t>
              </a:r>
              <a:endParaRPr lang="de-DE" sz="1000" dirty="0"/>
            </a:p>
          </p:txBody>
        </p:sp>
      </p:grpSp>
      <p:grpSp>
        <p:nvGrpSpPr>
          <p:cNvPr id="61" name="Gruppieren 60">
            <a:extLst>
              <a:ext uri="{FF2B5EF4-FFF2-40B4-BE49-F238E27FC236}">
                <a16:creationId xmlns:a16="http://schemas.microsoft.com/office/drawing/2014/main" xmlns="" id="{057B6295-5CBE-E0CF-4802-D43F8DFB73EA}"/>
              </a:ext>
            </a:extLst>
          </p:cNvPr>
          <p:cNvGrpSpPr/>
          <p:nvPr/>
        </p:nvGrpSpPr>
        <p:grpSpPr>
          <a:xfrm>
            <a:off x="993516" y="3609548"/>
            <a:ext cx="4137125" cy="817422"/>
            <a:chOff x="993516" y="3609548"/>
            <a:chExt cx="4137125" cy="817422"/>
          </a:xfrm>
        </p:grpSpPr>
        <p:sp>
          <p:nvSpPr>
            <p:cNvPr id="39" name="Textfeld 38">
              <a:extLst>
                <a:ext uri="{FF2B5EF4-FFF2-40B4-BE49-F238E27FC236}">
                  <a16:creationId xmlns:a16="http://schemas.microsoft.com/office/drawing/2014/main" xmlns="" id="{6EF66EB9-70BB-A8F2-EBD4-A25BF6E7F223}"/>
                </a:ext>
              </a:extLst>
            </p:cNvPr>
            <p:cNvSpPr txBox="1"/>
            <p:nvPr/>
          </p:nvSpPr>
          <p:spPr>
            <a:xfrm>
              <a:off x="1037389" y="3609548"/>
              <a:ext cx="3120083" cy="276999"/>
            </a:xfrm>
            <a:prstGeom prst="rect">
              <a:avLst/>
            </a:prstGeom>
            <a:noFill/>
          </p:spPr>
          <p:txBody>
            <a:bodyPr wrap="square" rtlCol="0">
              <a:spAutoFit/>
            </a:bodyPr>
            <a:lstStyle/>
            <a:p>
              <a:r>
                <a:rPr lang="de-DE" sz="1200" b="1" dirty="0" err="1">
                  <a:solidFill>
                    <a:srgbClr val="ED7D31"/>
                  </a:solidFill>
                  <a:latin typeface="Arial" panose="020B0604020202020204" pitchFamily="34" charset="0"/>
                  <a:cs typeface="Arial" panose="020B0604020202020204" pitchFamily="34" charset="0"/>
                </a:rPr>
                <a:t>Amorphous</a:t>
              </a:r>
              <a:r>
                <a:rPr lang="de-DE" sz="1200" b="1" dirty="0">
                  <a:solidFill>
                    <a:srgbClr val="ED7D31"/>
                  </a:solidFill>
                  <a:latin typeface="Arial" panose="020B0604020202020204" pitchFamily="34" charset="0"/>
                  <a:cs typeface="Arial" panose="020B0604020202020204" pitchFamily="34" charset="0"/>
                </a:rPr>
                <a:t> Engineering Plastics</a:t>
              </a:r>
            </a:p>
          </p:txBody>
        </p:sp>
        <p:sp>
          <p:nvSpPr>
            <p:cNvPr id="53" name="Textfeld 52">
              <a:extLst>
                <a:ext uri="{FF2B5EF4-FFF2-40B4-BE49-F238E27FC236}">
                  <a16:creationId xmlns:a16="http://schemas.microsoft.com/office/drawing/2014/main" xmlns="" id="{2E784FC4-A3E4-3D5F-B549-B029D28DA78B}"/>
                </a:ext>
              </a:extLst>
            </p:cNvPr>
            <p:cNvSpPr txBox="1"/>
            <p:nvPr/>
          </p:nvSpPr>
          <p:spPr>
            <a:xfrm>
              <a:off x="993516" y="3872972"/>
              <a:ext cx="4137125" cy="553998"/>
            </a:xfrm>
            <a:prstGeom prst="rect">
              <a:avLst/>
            </a:prstGeom>
            <a:noFill/>
          </p:spPr>
          <p:txBody>
            <a:bodyPr wrap="square" numCol="2" rtlCol="0">
              <a:spAutoFit/>
            </a:bodyPr>
            <a:lstStyle/>
            <a:p>
              <a:pPr marL="108000" indent="-108000">
                <a:buFont typeface="Arial" panose="020B0604020202020204" pitchFamily="34" charset="0"/>
                <a:buChar char="•"/>
                <a:tabLst>
                  <a:tab pos="72000" algn="l"/>
                  <a:tab pos="180000" algn="l"/>
                </a:tabLst>
              </a:pPr>
              <a:r>
                <a:rPr lang="de-DE" sz="1000" dirty="0"/>
                <a:t>General </a:t>
              </a:r>
              <a:r>
                <a:rPr lang="de-DE" sz="1000" dirty="0" err="1"/>
                <a:t>purpose</a:t>
              </a:r>
              <a:r>
                <a:rPr lang="de-DE" sz="1000" dirty="0"/>
                <a:t> </a:t>
              </a:r>
              <a:r>
                <a:rPr lang="de-DE" sz="1000" dirty="0" err="1"/>
                <a:t>structural</a:t>
              </a:r>
              <a:r>
                <a:rPr lang="de-DE" sz="1000" dirty="0"/>
                <a:t> </a:t>
              </a:r>
              <a:r>
                <a:rPr lang="de-DE" sz="1000" dirty="0" err="1"/>
                <a:t>parts</a:t>
              </a:r>
              <a:endParaRPr lang="de-DE" sz="1000" dirty="0"/>
            </a:p>
            <a:p>
              <a:pPr marL="108000" indent="-108000">
                <a:buFont typeface="Arial" panose="020B0604020202020204" pitchFamily="34" charset="0"/>
                <a:buChar char="•"/>
                <a:tabLst>
                  <a:tab pos="72000" algn="l"/>
                  <a:tab pos="180000" algn="l"/>
                </a:tabLst>
              </a:pPr>
              <a:r>
                <a:rPr lang="de-DE" sz="1000" dirty="0"/>
                <a:t>Moderate </a:t>
              </a:r>
              <a:r>
                <a:rPr lang="de-DE" sz="1000" dirty="0" err="1"/>
                <a:t>strength</a:t>
              </a:r>
              <a:endParaRPr lang="de-DE" sz="1000" dirty="0"/>
            </a:p>
            <a:p>
              <a:pPr marL="108000" indent="-108000">
                <a:buFont typeface="Arial" panose="020B0604020202020204" pitchFamily="34" charset="0"/>
                <a:buChar char="•"/>
                <a:tabLst>
                  <a:tab pos="72000" algn="l"/>
                  <a:tab pos="180000" algn="l"/>
                </a:tabLst>
              </a:pPr>
              <a:r>
                <a:rPr lang="de-DE" sz="1000" dirty="0"/>
                <a:t>Moderate </a:t>
              </a:r>
              <a:r>
                <a:rPr lang="de-DE" sz="1000" dirty="0" err="1"/>
                <a:t>temperature</a:t>
              </a:r>
              <a:endParaRPr lang="de-DE" sz="1000" dirty="0"/>
            </a:p>
            <a:p>
              <a:pPr marL="108000" indent="-108000">
                <a:buFont typeface="Arial" panose="020B0604020202020204" pitchFamily="34" charset="0"/>
                <a:buChar char="•"/>
                <a:tabLst>
                  <a:tab pos="72000" algn="l"/>
                  <a:tab pos="180000" algn="l"/>
                </a:tabLst>
              </a:pPr>
              <a:r>
                <a:rPr lang="de-DE" sz="1000" dirty="0" err="1"/>
                <a:t>Good</a:t>
              </a:r>
              <a:r>
                <a:rPr lang="de-DE" sz="1000" dirty="0"/>
                <a:t> dimensional </a:t>
              </a:r>
              <a:r>
                <a:rPr lang="de-DE" sz="1000" dirty="0" err="1"/>
                <a:t>stability</a:t>
              </a:r>
              <a:endParaRPr lang="de-DE" sz="1000" dirty="0"/>
            </a:p>
            <a:p>
              <a:pPr marL="108000" indent="-108000">
                <a:buFont typeface="Arial" panose="020B0604020202020204" pitchFamily="34" charset="0"/>
                <a:buChar char="•"/>
                <a:tabLst>
                  <a:tab pos="72000" algn="l"/>
                  <a:tab pos="180000" algn="l"/>
                </a:tabLst>
              </a:pPr>
              <a:r>
                <a:rPr lang="de-DE" sz="1000" dirty="0" err="1"/>
                <a:t>Good</a:t>
              </a:r>
              <a:r>
                <a:rPr lang="de-DE" sz="1000" dirty="0"/>
                <a:t> </a:t>
              </a:r>
              <a:r>
                <a:rPr lang="de-DE" sz="1000" dirty="0" err="1"/>
                <a:t>izod</a:t>
              </a:r>
              <a:r>
                <a:rPr lang="de-DE" sz="1000" dirty="0"/>
                <a:t> </a:t>
              </a:r>
              <a:r>
                <a:rPr lang="de-DE" sz="1000" dirty="0" err="1"/>
                <a:t>impact</a:t>
              </a:r>
              <a:endParaRPr lang="de-DE" sz="1000" dirty="0"/>
            </a:p>
            <a:p>
              <a:pPr marL="108000" indent="-108000">
                <a:buFont typeface="Arial" panose="020B0604020202020204" pitchFamily="34" charset="0"/>
                <a:buChar char="•"/>
                <a:tabLst>
                  <a:tab pos="72000" algn="l"/>
                  <a:tab pos="180000" algn="l"/>
                </a:tabLst>
              </a:pPr>
              <a:r>
                <a:rPr lang="de-DE" sz="1000" dirty="0" err="1"/>
                <a:t>Easily</a:t>
              </a:r>
              <a:r>
                <a:rPr lang="de-DE" sz="1000" dirty="0"/>
                <a:t> </a:t>
              </a:r>
              <a:r>
                <a:rPr lang="de-DE" sz="1000" dirty="0" err="1"/>
                <a:t>fabricated</a:t>
              </a:r>
              <a:endParaRPr lang="de-DE" sz="1000" dirty="0"/>
            </a:p>
          </p:txBody>
        </p:sp>
      </p:grpSp>
      <p:grpSp>
        <p:nvGrpSpPr>
          <p:cNvPr id="60" name="Gruppieren 59">
            <a:extLst>
              <a:ext uri="{FF2B5EF4-FFF2-40B4-BE49-F238E27FC236}">
                <a16:creationId xmlns:a16="http://schemas.microsoft.com/office/drawing/2014/main" xmlns="" id="{C4AFD742-B88D-A7E2-117B-2EA20B2E63DD}"/>
              </a:ext>
            </a:extLst>
          </p:cNvPr>
          <p:cNvGrpSpPr/>
          <p:nvPr/>
        </p:nvGrpSpPr>
        <p:grpSpPr>
          <a:xfrm>
            <a:off x="993516" y="4571552"/>
            <a:ext cx="3337645" cy="833181"/>
            <a:chOff x="993516" y="4571552"/>
            <a:chExt cx="3337645" cy="833181"/>
          </a:xfrm>
        </p:grpSpPr>
        <p:sp>
          <p:nvSpPr>
            <p:cNvPr id="40" name="Textfeld 39">
              <a:extLst>
                <a:ext uri="{FF2B5EF4-FFF2-40B4-BE49-F238E27FC236}">
                  <a16:creationId xmlns:a16="http://schemas.microsoft.com/office/drawing/2014/main" xmlns="" id="{E9D5DB52-97F4-1133-769B-EA2C8752C51B}"/>
                </a:ext>
              </a:extLst>
            </p:cNvPr>
            <p:cNvSpPr txBox="1"/>
            <p:nvPr/>
          </p:nvSpPr>
          <p:spPr>
            <a:xfrm>
              <a:off x="1037389" y="4571552"/>
              <a:ext cx="3293772" cy="276999"/>
            </a:xfrm>
            <a:prstGeom prst="rect">
              <a:avLst/>
            </a:prstGeom>
            <a:noFill/>
          </p:spPr>
          <p:txBody>
            <a:bodyPr wrap="square" rtlCol="0">
              <a:spAutoFit/>
            </a:bodyPr>
            <a:lstStyle/>
            <a:p>
              <a:r>
                <a:rPr lang="de-DE" sz="1200" b="1" dirty="0" err="1">
                  <a:solidFill>
                    <a:srgbClr val="ED7D31"/>
                  </a:solidFill>
                  <a:latin typeface="Arial" panose="020B0604020202020204" pitchFamily="34" charset="0"/>
                  <a:cs typeface="Arial" panose="020B0604020202020204" pitchFamily="34" charset="0"/>
                </a:rPr>
                <a:t>Amorphous</a:t>
              </a:r>
              <a:r>
                <a:rPr lang="de-DE" sz="1200" b="1" dirty="0">
                  <a:solidFill>
                    <a:srgbClr val="ED7D31"/>
                  </a:solidFill>
                  <a:latin typeface="Arial" panose="020B0604020202020204" pitchFamily="34" charset="0"/>
                  <a:cs typeface="Arial" panose="020B0604020202020204" pitchFamily="34" charset="0"/>
                </a:rPr>
                <a:t> </a:t>
              </a:r>
              <a:r>
                <a:rPr lang="de-DE" sz="1200" b="1" dirty="0" err="1">
                  <a:solidFill>
                    <a:srgbClr val="ED7D31"/>
                  </a:solidFill>
                  <a:latin typeface="Arial" panose="020B0604020202020204" pitchFamily="34" charset="0"/>
                  <a:cs typeface="Arial" panose="020B0604020202020204" pitchFamily="34" charset="0"/>
                </a:rPr>
                <a:t>Commodity</a:t>
              </a:r>
              <a:r>
                <a:rPr lang="de-DE" sz="1200" b="1" dirty="0">
                  <a:solidFill>
                    <a:srgbClr val="ED7D31"/>
                  </a:solidFill>
                  <a:latin typeface="Arial" panose="020B0604020202020204" pitchFamily="34" charset="0"/>
                  <a:cs typeface="Arial" panose="020B0604020202020204" pitchFamily="34" charset="0"/>
                </a:rPr>
                <a:t> Plastics</a:t>
              </a:r>
            </a:p>
          </p:txBody>
        </p:sp>
        <p:sp>
          <p:nvSpPr>
            <p:cNvPr id="54" name="Textfeld 53">
              <a:extLst>
                <a:ext uri="{FF2B5EF4-FFF2-40B4-BE49-F238E27FC236}">
                  <a16:creationId xmlns:a16="http://schemas.microsoft.com/office/drawing/2014/main" xmlns="" id="{2E1EE22A-8B12-EA96-3C70-4939A19BBB49}"/>
                </a:ext>
              </a:extLst>
            </p:cNvPr>
            <p:cNvSpPr txBox="1"/>
            <p:nvPr/>
          </p:nvSpPr>
          <p:spPr>
            <a:xfrm>
              <a:off x="993516" y="4850735"/>
              <a:ext cx="2956333" cy="553998"/>
            </a:xfrm>
            <a:prstGeom prst="rect">
              <a:avLst/>
            </a:prstGeom>
            <a:noFill/>
          </p:spPr>
          <p:txBody>
            <a:bodyPr wrap="square" numCol="2" rtlCol="0">
              <a:spAutoFit/>
            </a:bodyPr>
            <a:lstStyle/>
            <a:p>
              <a:pPr marL="108000" indent="-108000">
                <a:buFont typeface="Arial" panose="020B0604020202020204" pitchFamily="34" charset="0"/>
                <a:buChar char="•"/>
                <a:tabLst>
                  <a:tab pos="72000" algn="l"/>
                  <a:tab pos="180000" algn="l"/>
                </a:tabLst>
              </a:pPr>
              <a:r>
                <a:rPr lang="de-DE" sz="1000" dirty="0"/>
                <a:t>Low </a:t>
              </a:r>
              <a:r>
                <a:rPr lang="de-DE" sz="1000" dirty="0" err="1"/>
                <a:t>temperature</a:t>
              </a:r>
              <a:endParaRPr lang="de-DE" sz="1000" dirty="0"/>
            </a:p>
            <a:p>
              <a:pPr marL="108000" indent="-108000">
                <a:buFont typeface="Arial" panose="020B0604020202020204" pitchFamily="34" charset="0"/>
                <a:buChar char="•"/>
                <a:tabLst>
                  <a:tab pos="72000" algn="l"/>
                  <a:tab pos="180000" algn="l"/>
                </a:tabLst>
              </a:pPr>
              <a:r>
                <a:rPr lang="de-DE" sz="1000" dirty="0"/>
                <a:t>Low </a:t>
              </a:r>
              <a:r>
                <a:rPr lang="de-DE" sz="1000" dirty="0" err="1"/>
                <a:t>strength</a:t>
              </a:r>
              <a:endParaRPr lang="de-DE" sz="1000" dirty="0"/>
            </a:p>
            <a:p>
              <a:pPr marL="108000" indent="-108000">
                <a:buFont typeface="Arial" panose="020B0604020202020204" pitchFamily="34" charset="0"/>
                <a:buChar char="•"/>
                <a:tabLst>
                  <a:tab pos="72000" algn="l"/>
                  <a:tab pos="180000" algn="l"/>
                </a:tabLst>
              </a:pPr>
              <a:r>
                <a:rPr lang="de-DE" sz="1000" dirty="0" err="1"/>
                <a:t>Good</a:t>
              </a:r>
              <a:r>
                <a:rPr lang="de-DE" sz="1000" dirty="0"/>
                <a:t> </a:t>
              </a:r>
              <a:r>
                <a:rPr lang="de-DE" sz="1000" dirty="0" err="1"/>
                <a:t>bondability</a:t>
              </a:r>
              <a:endParaRPr lang="de-DE" sz="1000" dirty="0"/>
            </a:p>
            <a:p>
              <a:pPr marL="108000" indent="-108000">
                <a:buFont typeface="Arial" panose="020B0604020202020204" pitchFamily="34" charset="0"/>
                <a:buChar char="•"/>
                <a:tabLst>
                  <a:tab pos="72000" algn="l"/>
                  <a:tab pos="180000" algn="l"/>
                </a:tabLst>
              </a:pPr>
              <a:r>
                <a:rPr lang="de-DE" sz="1000" dirty="0" err="1"/>
                <a:t>Good</a:t>
              </a:r>
              <a:r>
                <a:rPr lang="de-DE" sz="1000" dirty="0"/>
                <a:t> </a:t>
              </a:r>
              <a:r>
                <a:rPr lang="de-DE" sz="1000" dirty="0" err="1"/>
                <a:t>machniabilit</a:t>
              </a:r>
              <a:endParaRPr lang="de-DE" sz="1000" dirty="0"/>
            </a:p>
            <a:p>
              <a:pPr marL="108000" indent="-108000">
                <a:buFont typeface="Arial" panose="020B0604020202020204" pitchFamily="34" charset="0"/>
                <a:buChar char="•"/>
                <a:tabLst>
                  <a:tab pos="72000" algn="l"/>
                  <a:tab pos="180000" algn="l"/>
                </a:tabLst>
              </a:pPr>
              <a:r>
                <a:rPr lang="de-DE" sz="1000" dirty="0" err="1"/>
                <a:t>Good</a:t>
              </a:r>
              <a:r>
                <a:rPr lang="de-DE" sz="1000" dirty="0"/>
                <a:t> </a:t>
              </a:r>
              <a:r>
                <a:rPr lang="de-DE" sz="1000" dirty="0" err="1"/>
                <a:t>formability</a:t>
              </a:r>
              <a:endParaRPr lang="de-DE" sz="1000" dirty="0"/>
            </a:p>
            <a:p>
              <a:pPr marL="108000" indent="-108000">
                <a:buFont typeface="Arial" panose="020B0604020202020204" pitchFamily="34" charset="0"/>
                <a:buChar char="•"/>
                <a:tabLst>
                  <a:tab pos="72000" algn="l"/>
                  <a:tab pos="180000" algn="l"/>
                </a:tabLst>
              </a:pPr>
              <a:r>
                <a:rPr lang="de-DE" sz="1000" dirty="0"/>
                <a:t>Low </a:t>
              </a:r>
              <a:r>
                <a:rPr lang="de-DE" sz="1000" dirty="0" err="1"/>
                <a:t>cost</a:t>
              </a:r>
              <a:endParaRPr lang="de-DE" sz="1000" dirty="0"/>
            </a:p>
          </p:txBody>
        </p:sp>
      </p:grpSp>
      <p:grpSp>
        <p:nvGrpSpPr>
          <p:cNvPr id="3" name="Gruppieren 2">
            <a:extLst>
              <a:ext uri="{FF2B5EF4-FFF2-40B4-BE49-F238E27FC236}">
                <a16:creationId xmlns:a16="http://schemas.microsoft.com/office/drawing/2014/main" xmlns="" id="{41B8C992-902E-0281-E7BD-BC5BEB53BF35}"/>
              </a:ext>
            </a:extLst>
          </p:cNvPr>
          <p:cNvGrpSpPr/>
          <p:nvPr/>
        </p:nvGrpSpPr>
        <p:grpSpPr>
          <a:xfrm>
            <a:off x="4797923" y="2048959"/>
            <a:ext cx="3526342" cy="3346088"/>
            <a:chOff x="4797923" y="2048959"/>
            <a:chExt cx="3526342" cy="3346088"/>
          </a:xfrm>
        </p:grpSpPr>
        <p:sp>
          <p:nvSpPr>
            <p:cNvPr id="72" name="Textfeld 71">
              <a:extLst>
                <a:ext uri="{FF2B5EF4-FFF2-40B4-BE49-F238E27FC236}">
                  <a16:creationId xmlns:a16="http://schemas.microsoft.com/office/drawing/2014/main" xmlns="" id="{D7DBF0FC-9B38-02E1-43D1-38F1ACEC706F}"/>
                </a:ext>
              </a:extLst>
            </p:cNvPr>
            <p:cNvSpPr txBox="1"/>
            <p:nvPr/>
          </p:nvSpPr>
          <p:spPr>
            <a:xfrm>
              <a:off x="5063831" y="2048959"/>
              <a:ext cx="948199"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PBI</a:t>
              </a:r>
            </a:p>
          </p:txBody>
        </p:sp>
        <p:sp>
          <p:nvSpPr>
            <p:cNvPr id="73" name="Textfeld 72">
              <a:extLst>
                <a:ext uri="{FF2B5EF4-FFF2-40B4-BE49-F238E27FC236}">
                  <a16:creationId xmlns:a16="http://schemas.microsoft.com/office/drawing/2014/main" xmlns="" id="{B3FB4B1B-66D9-74CA-C262-3A09058E43F4}"/>
                </a:ext>
              </a:extLst>
            </p:cNvPr>
            <p:cNvSpPr txBox="1"/>
            <p:nvPr/>
          </p:nvSpPr>
          <p:spPr>
            <a:xfrm>
              <a:off x="5063831" y="2273700"/>
              <a:ext cx="948199"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PI</a:t>
              </a:r>
            </a:p>
          </p:txBody>
        </p:sp>
        <p:sp>
          <p:nvSpPr>
            <p:cNvPr id="74" name="Textfeld 73">
              <a:extLst>
                <a:ext uri="{FF2B5EF4-FFF2-40B4-BE49-F238E27FC236}">
                  <a16:creationId xmlns:a16="http://schemas.microsoft.com/office/drawing/2014/main" xmlns="" id="{C888C78B-F810-1FD9-A20A-E23856927533}"/>
                </a:ext>
              </a:extLst>
            </p:cNvPr>
            <p:cNvSpPr txBox="1"/>
            <p:nvPr/>
          </p:nvSpPr>
          <p:spPr>
            <a:xfrm>
              <a:off x="5063831" y="2551694"/>
              <a:ext cx="948199"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PAI</a:t>
              </a:r>
            </a:p>
          </p:txBody>
        </p:sp>
        <p:sp>
          <p:nvSpPr>
            <p:cNvPr id="75" name="Textfeld 74">
              <a:extLst>
                <a:ext uri="{FF2B5EF4-FFF2-40B4-BE49-F238E27FC236}">
                  <a16:creationId xmlns:a16="http://schemas.microsoft.com/office/drawing/2014/main" xmlns="" id="{F0D0C04C-76C6-DF0B-9716-0F8C3B71FA89}"/>
                </a:ext>
              </a:extLst>
            </p:cNvPr>
            <p:cNvSpPr txBox="1"/>
            <p:nvPr/>
          </p:nvSpPr>
          <p:spPr>
            <a:xfrm>
              <a:off x="6396879" y="2631539"/>
              <a:ext cx="948199"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PEEK</a:t>
              </a:r>
            </a:p>
          </p:txBody>
        </p:sp>
        <p:sp>
          <p:nvSpPr>
            <p:cNvPr id="76" name="Textfeld 75">
              <a:extLst>
                <a:ext uri="{FF2B5EF4-FFF2-40B4-BE49-F238E27FC236}">
                  <a16:creationId xmlns:a16="http://schemas.microsoft.com/office/drawing/2014/main" xmlns="" id="{7104DC7F-C7B5-EE5F-72C0-D90A21F81CB2}"/>
                </a:ext>
              </a:extLst>
            </p:cNvPr>
            <p:cNvSpPr txBox="1"/>
            <p:nvPr/>
          </p:nvSpPr>
          <p:spPr>
            <a:xfrm>
              <a:off x="6195159" y="2796734"/>
              <a:ext cx="1351638" cy="400110"/>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LCP | PPS | PTFE | </a:t>
              </a:r>
              <a:br>
                <a:rPr lang="de-DE" sz="1000" b="1" dirty="0">
                  <a:solidFill>
                    <a:schemeClr val="tx1">
                      <a:lumMod val="65000"/>
                      <a:lumOff val="35000"/>
                    </a:schemeClr>
                  </a:solidFill>
                </a:rPr>
              </a:br>
              <a:r>
                <a:rPr lang="de-DE" sz="1000" b="1" dirty="0">
                  <a:solidFill>
                    <a:schemeClr val="tx1">
                      <a:lumMod val="65000"/>
                      <a:lumOff val="35000"/>
                    </a:schemeClr>
                  </a:solidFill>
                </a:rPr>
                <a:t>PF A | PFE | PCTFE</a:t>
              </a:r>
            </a:p>
          </p:txBody>
        </p:sp>
        <p:sp>
          <p:nvSpPr>
            <p:cNvPr id="77" name="Textfeld 76">
              <a:extLst>
                <a:ext uri="{FF2B5EF4-FFF2-40B4-BE49-F238E27FC236}">
                  <a16:creationId xmlns:a16="http://schemas.microsoft.com/office/drawing/2014/main" xmlns="" id="{F89F5F01-ECB2-5480-1181-0AB9EA64BA2A}"/>
                </a:ext>
              </a:extLst>
            </p:cNvPr>
            <p:cNvSpPr txBox="1"/>
            <p:nvPr/>
          </p:nvSpPr>
          <p:spPr>
            <a:xfrm>
              <a:off x="4862111" y="2936219"/>
              <a:ext cx="1351638"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PPSU | PES</a:t>
              </a:r>
            </a:p>
          </p:txBody>
        </p:sp>
        <p:sp>
          <p:nvSpPr>
            <p:cNvPr id="78" name="Textfeld 77">
              <a:extLst>
                <a:ext uri="{FF2B5EF4-FFF2-40B4-BE49-F238E27FC236}">
                  <a16:creationId xmlns:a16="http://schemas.microsoft.com/office/drawing/2014/main" xmlns="" id="{3F34FAF1-6ED3-4C88-69C9-22A305F79F56}"/>
                </a:ext>
              </a:extLst>
            </p:cNvPr>
            <p:cNvSpPr txBox="1"/>
            <p:nvPr/>
          </p:nvSpPr>
          <p:spPr>
            <a:xfrm>
              <a:off x="4862111" y="3220848"/>
              <a:ext cx="1351638"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PA | PSU</a:t>
              </a:r>
            </a:p>
          </p:txBody>
        </p:sp>
        <p:sp>
          <p:nvSpPr>
            <p:cNvPr id="79" name="Textfeld 78">
              <a:extLst>
                <a:ext uri="{FF2B5EF4-FFF2-40B4-BE49-F238E27FC236}">
                  <a16:creationId xmlns:a16="http://schemas.microsoft.com/office/drawing/2014/main" xmlns="" id="{DAA6B00E-E4DF-5378-E6ED-EDF6D5283524}"/>
                </a:ext>
              </a:extLst>
            </p:cNvPr>
            <p:cNvSpPr txBox="1"/>
            <p:nvPr/>
          </p:nvSpPr>
          <p:spPr>
            <a:xfrm>
              <a:off x="4862111" y="4008448"/>
              <a:ext cx="1351638"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PS | ABS | SAN</a:t>
              </a:r>
            </a:p>
          </p:txBody>
        </p:sp>
        <p:sp>
          <p:nvSpPr>
            <p:cNvPr id="80" name="Textfeld 79">
              <a:extLst>
                <a:ext uri="{FF2B5EF4-FFF2-40B4-BE49-F238E27FC236}">
                  <a16:creationId xmlns:a16="http://schemas.microsoft.com/office/drawing/2014/main" xmlns="" id="{A9C53AA2-AD9D-A7CB-0D26-D01E8BDC5901}"/>
                </a:ext>
              </a:extLst>
            </p:cNvPr>
            <p:cNvSpPr txBox="1"/>
            <p:nvPr/>
          </p:nvSpPr>
          <p:spPr>
            <a:xfrm>
              <a:off x="6195159" y="3987304"/>
              <a:ext cx="1351638"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PA4.6 | PVDF | PPA</a:t>
              </a:r>
            </a:p>
          </p:txBody>
        </p:sp>
        <p:sp>
          <p:nvSpPr>
            <p:cNvPr id="81" name="Textfeld 80">
              <a:extLst>
                <a:ext uri="{FF2B5EF4-FFF2-40B4-BE49-F238E27FC236}">
                  <a16:creationId xmlns:a16="http://schemas.microsoft.com/office/drawing/2014/main" xmlns="" id="{049F114E-9245-60FA-7E9E-DB8FB51151F4}"/>
                </a:ext>
              </a:extLst>
            </p:cNvPr>
            <p:cNvSpPr txBox="1"/>
            <p:nvPr/>
          </p:nvSpPr>
          <p:spPr>
            <a:xfrm>
              <a:off x="4862111" y="4520321"/>
              <a:ext cx="1351638"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PC</a:t>
              </a:r>
            </a:p>
          </p:txBody>
        </p:sp>
        <p:sp>
          <p:nvSpPr>
            <p:cNvPr id="82" name="Textfeld 81">
              <a:extLst>
                <a:ext uri="{FF2B5EF4-FFF2-40B4-BE49-F238E27FC236}">
                  <a16:creationId xmlns:a16="http://schemas.microsoft.com/office/drawing/2014/main" xmlns="" id="{5B81641F-6C4F-E594-F5B6-757304ECB16E}"/>
                </a:ext>
              </a:extLst>
            </p:cNvPr>
            <p:cNvSpPr txBox="1"/>
            <p:nvPr/>
          </p:nvSpPr>
          <p:spPr>
            <a:xfrm>
              <a:off x="4797923" y="4923752"/>
              <a:ext cx="1351638"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PMMA</a:t>
              </a:r>
            </a:p>
          </p:txBody>
        </p:sp>
        <p:sp>
          <p:nvSpPr>
            <p:cNvPr id="83" name="Textfeld 82">
              <a:extLst>
                <a:ext uri="{FF2B5EF4-FFF2-40B4-BE49-F238E27FC236}">
                  <a16:creationId xmlns:a16="http://schemas.microsoft.com/office/drawing/2014/main" xmlns="" id="{904655FC-064F-B2D5-5DA7-11D2D371173F}"/>
                </a:ext>
              </a:extLst>
            </p:cNvPr>
            <p:cNvSpPr txBox="1"/>
            <p:nvPr/>
          </p:nvSpPr>
          <p:spPr>
            <a:xfrm>
              <a:off x="4828309" y="5148826"/>
              <a:ext cx="1351638"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PVC</a:t>
              </a:r>
            </a:p>
          </p:txBody>
        </p:sp>
        <p:sp>
          <p:nvSpPr>
            <p:cNvPr id="84" name="Textfeld 83">
              <a:extLst>
                <a:ext uri="{FF2B5EF4-FFF2-40B4-BE49-F238E27FC236}">
                  <a16:creationId xmlns:a16="http://schemas.microsoft.com/office/drawing/2014/main" xmlns="" id="{3543A610-EDE1-B7F7-0FBE-DF946FE4E92F}"/>
                </a:ext>
              </a:extLst>
            </p:cNvPr>
            <p:cNvSpPr txBox="1"/>
            <p:nvPr/>
          </p:nvSpPr>
          <p:spPr>
            <a:xfrm>
              <a:off x="6232798" y="4520606"/>
              <a:ext cx="2091467"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PA6.6 |PA6.10 | PA6 | PET | PBT</a:t>
              </a:r>
            </a:p>
          </p:txBody>
        </p:sp>
        <p:sp>
          <p:nvSpPr>
            <p:cNvPr id="85" name="Textfeld 84">
              <a:extLst>
                <a:ext uri="{FF2B5EF4-FFF2-40B4-BE49-F238E27FC236}">
                  <a16:creationId xmlns:a16="http://schemas.microsoft.com/office/drawing/2014/main" xmlns="" id="{323347DF-E05F-3F28-629F-C67A24F10BB2}"/>
                </a:ext>
              </a:extLst>
            </p:cNvPr>
            <p:cNvSpPr txBox="1"/>
            <p:nvPr/>
          </p:nvSpPr>
          <p:spPr>
            <a:xfrm>
              <a:off x="5953005" y="4728485"/>
              <a:ext cx="1045606"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PP</a:t>
              </a:r>
            </a:p>
          </p:txBody>
        </p:sp>
        <p:sp>
          <p:nvSpPr>
            <p:cNvPr id="86" name="Textfeld 85">
              <a:extLst>
                <a:ext uri="{FF2B5EF4-FFF2-40B4-BE49-F238E27FC236}">
                  <a16:creationId xmlns:a16="http://schemas.microsoft.com/office/drawing/2014/main" xmlns="" id="{A191FA6C-BA14-1DB1-23EA-C862B8DAA89E}"/>
                </a:ext>
              </a:extLst>
            </p:cNvPr>
            <p:cNvSpPr txBox="1"/>
            <p:nvPr/>
          </p:nvSpPr>
          <p:spPr>
            <a:xfrm>
              <a:off x="6006397" y="4954960"/>
              <a:ext cx="1045606"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PA12</a:t>
              </a:r>
            </a:p>
          </p:txBody>
        </p:sp>
        <p:sp>
          <p:nvSpPr>
            <p:cNvPr id="87" name="Textfeld 86">
              <a:extLst>
                <a:ext uri="{FF2B5EF4-FFF2-40B4-BE49-F238E27FC236}">
                  <a16:creationId xmlns:a16="http://schemas.microsoft.com/office/drawing/2014/main" xmlns="" id="{53011F1B-828E-71C6-4CAB-D158C46F54DC}"/>
                </a:ext>
              </a:extLst>
            </p:cNvPr>
            <p:cNvSpPr txBox="1"/>
            <p:nvPr/>
          </p:nvSpPr>
          <p:spPr>
            <a:xfrm>
              <a:off x="5938634" y="5073532"/>
              <a:ext cx="1045606" cy="246221"/>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PE</a:t>
              </a:r>
            </a:p>
          </p:txBody>
        </p:sp>
      </p:grpSp>
      <p:grpSp>
        <p:nvGrpSpPr>
          <p:cNvPr id="93" name="Gruppieren 92">
            <a:extLst>
              <a:ext uri="{FF2B5EF4-FFF2-40B4-BE49-F238E27FC236}">
                <a16:creationId xmlns:a16="http://schemas.microsoft.com/office/drawing/2014/main" xmlns="" id="{E8D48B5C-F972-8F26-1322-5D0CE9E521FD}"/>
              </a:ext>
            </a:extLst>
          </p:cNvPr>
          <p:cNvGrpSpPr/>
          <p:nvPr/>
        </p:nvGrpSpPr>
        <p:grpSpPr>
          <a:xfrm>
            <a:off x="7478737" y="5499635"/>
            <a:ext cx="3922073" cy="993018"/>
            <a:chOff x="7478737" y="5499635"/>
            <a:chExt cx="3922073" cy="993018"/>
          </a:xfrm>
        </p:grpSpPr>
        <p:sp>
          <p:nvSpPr>
            <p:cNvPr id="46" name="Textfeld 45">
              <a:extLst>
                <a:ext uri="{FF2B5EF4-FFF2-40B4-BE49-F238E27FC236}">
                  <a16:creationId xmlns:a16="http://schemas.microsoft.com/office/drawing/2014/main" xmlns="" id="{AA3B0EFF-843B-9B8A-F073-3B0C7EF1EB46}"/>
                </a:ext>
              </a:extLst>
            </p:cNvPr>
            <p:cNvSpPr txBox="1"/>
            <p:nvPr/>
          </p:nvSpPr>
          <p:spPr>
            <a:xfrm>
              <a:off x="7478737" y="5499635"/>
              <a:ext cx="3893036" cy="276999"/>
            </a:xfrm>
            <a:prstGeom prst="rect">
              <a:avLst/>
            </a:prstGeom>
            <a:noFill/>
          </p:spPr>
          <p:txBody>
            <a:bodyPr wrap="square" rtlCol="0">
              <a:spAutoFit/>
            </a:bodyPr>
            <a:lstStyle/>
            <a:p>
              <a:pPr algn="r"/>
              <a:r>
                <a:rPr lang="de-DE" sz="1200" b="1" dirty="0">
                  <a:solidFill>
                    <a:srgbClr val="ED7D31"/>
                  </a:solidFill>
                  <a:latin typeface="Arial" panose="020B0604020202020204" pitchFamily="34" charset="0"/>
                  <a:cs typeface="Arial" panose="020B0604020202020204" pitchFamily="34" charset="0"/>
                </a:rPr>
                <a:t>General </a:t>
              </a:r>
              <a:r>
                <a:rPr lang="de-DE" sz="1200" b="1" dirty="0" err="1">
                  <a:solidFill>
                    <a:srgbClr val="ED7D31"/>
                  </a:solidFill>
                  <a:latin typeface="Arial" panose="020B0604020202020204" pitchFamily="34" charset="0"/>
                  <a:cs typeface="Arial" panose="020B0604020202020204" pitchFamily="34" charset="0"/>
                </a:rPr>
                <a:t>Characteristics</a:t>
              </a:r>
              <a:endParaRPr lang="de-DE" sz="1200" b="1" dirty="0">
                <a:solidFill>
                  <a:srgbClr val="ED7D31"/>
                </a:solidFill>
                <a:latin typeface="Arial" panose="020B0604020202020204" pitchFamily="34" charset="0"/>
                <a:cs typeface="Arial" panose="020B0604020202020204" pitchFamily="34" charset="0"/>
              </a:endParaRPr>
            </a:p>
          </p:txBody>
        </p:sp>
        <p:sp>
          <p:nvSpPr>
            <p:cNvPr id="88" name="Textfeld 87">
              <a:extLst>
                <a:ext uri="{FF2B5EF4-FFF2-40B4-BE49-F238E27FC236}">
                  <a16:creationId xmlns:a16="http://schemas.microsoft.com/office/drawing/2014/main" xmlns="" id="{B8BC30A5-FD30-47A5-5885-C8AC448268A9}"/>
                </a:ext>
              </a:extLst>
            </p:cNvPr>
            <p:cNvSpPr txBox="1"/>
            <p:nvPr/>
          </p:nvSpPr>
          <p:spPr>
            <a:xfrm>
              <a:off x="7731310" y="5784767"/>
              <a:ext cx="3669500" cy="707886"/>
            </a:xfrm>
            <a:prstGeom prst="rect">
              <a:avLst/>
            </a:prstGeom>
            <a:noFill/>
          </p:spPr>
          <p:txBody>
            <a:bodyPr wrap="square" numCol="2" rtlCol="0">
              <a:spAutoFit/>
            </a:bodyPr>
            <a:lstStyle/>
            <a:p>
              <a:pPr marL="108000" indent="-108000" algn="r">
                <a:buFont typeface="Arial" panose="020B0604020202020204" pitchFamily="34" charset="0"/>
                <a:buChar char="•"/>
                <a:tabLst>
                  <a:tab pos="72000" algn="l"/>
                  <a:tab pos="180000" algn="l"/>
                </a:tabLst>
              </a:pPr>
              <a:r>
                <a:rPr lang="en-US" sz="1000" dirty="0"/>
                <a:t>Sharp melting point</a:t>
              </a:r>
            </a:p>
            <a:p>
              <a:pPr marL="108000" indent="-108000" algn="r">
                <a:buFont typeface="Arial" panose="020B0604020202020204" pitchFamily="34" charset="0"/>
                <a:buChar char="•"/>
                <a:tabLst>
                  <a:tab pos="72000" algn="l"/>
                  <a:tab pos="180000" algn="l"/>
                </a:tabLst>
              </a:pPr>
              <a:r>
                <a:rPr lang="en-US" sz="1000" dirty="0"/>
                <a:t>Opaque</a:t>
              </a:r>
            </a:p>
            <a:p>
              <a:pPr marL="108000" indent="-108000" algn="r">
                <a:buFont typeface="Arial" panose="020B0604020202020204" pitchFamily="34" charset="0"/>
                <a:buChar char="•"/>
                <a:tabLst>
                  <a:tab pos="72000" algn="l"/>
                  <a:tab pos="180000" algn="l"/>
                </a:tabLst>
              </a:pPr>
              <a:r>
                <a:rPr lang="en-US" sz="1000" dirty="0"/>
                <a:t>Good chemical resistance</a:t>
              </a:r>
            </a:p>
            <a:p>
              <a:pPr marL="108000" indent="-108000" algn="r">
                <a:buFont typeface="Arial" panose="020B0604020202020204" pitchFamily="34" charset="0"/>
                <a:buChar char="•"/>
                <a:tabLst>
                  <a:tab pos="72000" algn="l"/>
                  <a:tab pos="180000" algn="l"/>
                </a:tabLst>
              </a:pPr>
              <a:r>
                <a:rPr lang="en-US" sz="1000" dirty="0"/>
                <a:t>Resistant to stress cracking</a:t>
              </a:r>
            </a:p>
            <a:p>
              <a:pPr marL="108000" indent="-108000" algn="r">
                <a:buFont typeface="Arial" panose="020B0604020202020204" pitchFamily="34" charset="0"/>
                <a:buChar char="•"/>
                <a:tabLst>
                  <a:tab pos="72000" algn="l"/>
                  <a:tab pos="180000" algn="l"/>
                </a:tabLst>
              </a:pPr>
              <a:r>
                <a:rPr lang="en-US" sz="1000" dirty="0"/>
                <a:t>Good fatigue resistance</a:t>
              </a:r>
            </a:p>
            <a:p>
              <a:pPr marL="108000" indent="-108000" algn="r">
                <a:buFont typeface="Arial" panose="020B0604020202020204" pitchFamily="34" charset="0"/>
                <a:buChar char="•"/>
                <a:tabLst>
                  <a:tab pos="72000" algn="l"/>
                  <a:tab pos="180000" algn="l"/>
                </a:tabLst>
              </a:pPr>
              <a:r>
                <a:rPr lang="en-US" sz="1000" dirty="0"/>
                <a:t>Good for bearing and wear</a:t>
              </a:r>
            </a:p>
            <a:p>
              <a:pPr algn="r">
                <a:tabLst>
                  <a:tab pos="72000" algn="l"/>
                  <a:tab pos="180000" algn="l"/>
                </a:tabLst>
              </a:pPr>
              <a:r>
                <a:rPr lang="en-US" sz="1000" dirty="0"/>
                <a:t> (as well as structural applications)</a:t>
              </a:r>
              <a:endParaRPr lang="de-DE" sz="1000" dirty="0"/>
            </a:p>
          </p:txBody>
        </p:sp>
      </p:grpSp>
      <p:grpSp>
        <p:nvGrpSpPr>
          <p:cNvPr id="92" name="Gruppieren 91">
            <a:extLst>
              <a:ext uri="{FF2B5EF4-FFF2-40B4-BE49-F238E27FC236}">
                <a16:creationId xmlns:a16="http://schemas.microsoft.com/office/drawing/2014/main" xmlns="" id="{900B5C7A-6DF8-AC77-7B84-05C5C72F825E}"/>
              </a:ext>
            </a:extLst>
          </p:cNvPr>
          <p:cNvGrpSpPr/>
          <p:nvPr/>
        </p:nvGrpSpPr>
        <p:grpSpPr>
          <a:xfrm>
            <a:off x="1008804" y="5534790"/>
            <a:ext cx="5112172" cy="944596"/>
            <a:chOff x="1008804" y="5534790"/>
            <a:chExt cx="5112172" cy="944596"/>
          </a:xfrm>
        </p:grpSpPr>
        <p:sp>
          <p:nvSpPr>
            <p:cNvPr id="41" name="Textfeld 40">
              <a:extLst>
                <a:ext uri="{FF2B5EF4-FFF2-40B4-BE49-F238E27FC236}">
                  <a16:creationId xmlns:a16="http://schemas.microsoft.com/office/drawing/2014/main" xmlns="" id="{B773AFF5-C88B-7D16-6EFE-9474E0D961E2}"/>
                </a:ext>
              </a:extLst>
            </p:cNvPr>
            <p:cNvSpPr txBox="1"/>
            <p:nvPr/>
          </p:nvSpPr>
          <p:spPr>
            <a:xfrm>
              <a:off x="1026905" y="5534790"/>
              <a:ext cx="2441562" cy="276999"/>
            </a:xfrm>
            <a:prstGeom prst="rect">
              <a:avLst/>
            </a:prstGeom>
            <a:noFill/>
          </p:spPr>
          <p:txBody>
            <a:bodyPr wrap="square" rtlCol="0">
              <a:spAutoFit/>
            </a:bodyPr>
            <a:lstStyle/>
            <a:p>
              <a:r>
                <a:rPr lang="de-DE" sz="1200" b="1" dirty="0">
                  <a:solidFill>
                    <a:srgbClr val="ED7D31"/>
                  </a:solidFill>
                  <a:latin typeface="Arial" panose="020B0604020202020204" pitchFamily="34" charset="0"/>
                  <a:cs typeface="Arial" panose="020B0604020202020204" pitchFamily="34" charset="0"/>
                </a:rPr>
                <a:t>General </a:t>
              </a:r>
              <a:r>
                <a:rPr lang="de-DE" sz="1200" b="1" dirty="0" err="1">
                  <a:solidFill>
                    <a:srgbClr val="ED7D31"/>
                  </a:solidFill>
                  <a:latin typeface="Arial" panose="020B0604020202020204" pitchFamily="34" charset="0"/>
                  <a:cs typeface="Arial" panose="020B0604020202020204" pitchFamily="34" charset="0"/>
                </a:rPr>
                <a:t>Characteristics</a:t>
              </a:r>
              <a:endParaRPr lang="de-DE" sz="1200" b="1" dirty="0">
                <a:solidFill>
                  <a:srgbClr val="ED7D31"/>
                </a:solidFill>
                <a:latin typeface="Arial" panose="020B0604020202020204" pitchFamily="34" charset="0"/>
                <a:cs typeface="Arial" panose="020B0604020202020204" pitchFamily="34" charset="0"/>
              </a:endParaRPr>
            </a:p>
          </p:txBody>
        </p:sp>
        <p:sp>
          <p:nvSpPr>
            <p:cNvPr id="91" name="Textfeld 90">
              <a:extLst>
                <a:ext uri="{FF2B5EF4-FFF2-40B4-BE49-F238E27FC236}">
                  <a16:creationId xmlns:a16="http://schemas.microsoft.com/office/drawing/2014/main" xmlns="" id="{0A0D075F-E29E-E73F-482A-E29EB8BADC4C}"/>
                </a:ext>
              </a:extLst>
            </p:cNvPr>
            <p:cNvSpPr txBox="1"/>
            <p:nvPr/>
          </p:nvSpPr>
          <p:spPr>
            <a:xfrm>
              <a:off x="1008804" y="5771500"/>
              <a:ext cx="5112172" cy="707886"/>
            </a:xfrm>
            <a:prstGeom prst="rect">
              <a:avLst/>
            </a:prstGeom>
            <a:noFill/>
          </p:spPr>
          <p:txBody>
            <a:bodyPr wrap="square" numCol="3" rtlCol="0">
              <a:spAutoFit/>
            </a:bodyPr>
            <a:lstStyle/>
            <a:p>
              <a:pPr marL="108000" indent="-108000">
                <a:buFont typeface="Arial" panose="020B0604020202020204" pitchFamily="34" charset="0"/>
                <a:buChar char="•"/>
                <a:tabLst>
                  <a:tab pos="72000" algn="l"/>
                  <a:tab pos="180000" algn="l"/>
                </a:tabLst>
              </a:pPr>
              <a:r>
                <a:rPr lang="en-US" sz="1000" dirty="0"/>
                <a:t>Softens over a wide temperature range</a:t>
              </a:r>
            </a:p>
            <a:p>
              <a:pPr marL="108000" indent="-108000">
                <a:buFont typeface="Arial" panose="020B0604020202020204" pitchFamily="34" charset="0"/>
                <a:buChar char="•"/>
                <a:tabLst>
                  <a:tab pos="72000" algn="l"/>
                  <a:tab pos="180000" algn="l"/>
                </a:tabLst>
              </a:pPr>
              <a:r>
                <a:rPr lang="en-US" sz="1000" dirty="0"/>
                <a:t>Easy to thermoform</a:t>
              </a:r>
            </a:p>
            <a:p>
              <a:pPr marL="108000" indent="-108000">
                <a:buFont typeface="Arial" panose="020B0604020202020204" pitchFamily="34" charset="0"/>
                <a:buChar char="•"/>
                <a:tabLst>
                  <a:tab pos="72000" algn="l"/>
                  <a:tab pos="180000" algn="l"/>
                </a:tabLst>
              </a:pPr>
              <a:r>
                <a:rPr lang="en-US" sz="1000" dirty="0"/>
                <a:t>Transparent</a:t>
              </a:r>
            </a:p>
            <a:p>
              <a:pPr marL="108000" indent="-108000">
                <a:buFont typeface="Arial" panose="020B0604020202020204" pitchFamily="34" charset="0"/>
                <a:buChar char="•"/>
                <a:tabLst>
                  <a:tab pos="72000" algn="l"/>
                  <a:tab pos="180000" algn="l"/>
                </a:tabLst>
              </a:pPr>
              <a:r>
                <a:rPr lang="en-US" sz="1000" dirty="0"/>
                <a:t>Poor chemical resistance</a:t>
              </a:r>
            </a:p>
            <a:p>
              <a:pPr marL="108000" indent="-108000">
                <a:buFont typeface="Arial" panose="020B0604020202020204" pitchFamily="34" charset="0"/>
                <a:buChar char="•"/>
                <a:tabLst>
                  <a:tab pos="72000" algn="l"/>
                  <a:tab pos="180000" algn="l"/>
                </a:tabLst>
              </a:pPr>
              <a:r>
                <a:rPr lang="en-US" sz="1000" dirty="0"/>
                <a:t>Bonds well using adhesives </a:t>
              </a:r>
              <a:br>
                <a:rPr lang="en-US" sz="1000" dirty="0"/>
              </a:br>
              <a:r>
                <a:rPr lang="en-US" sz="1000" dirty="0"/>
                <a:t>or solvents</a:t>
              </a:r>
            </a:p>
            <a:p>
              <a:pPr marL="108000" indent="-108000">
                <a:buFont typeface="Arial" panose="020B0604020202020204" pitchFamily="34" charset="0"/>
                <a:buChar char="•"/>
                <a:tabLst>
                  <a:tab pos="72000" algn="l"/>
                  <a:tab pos="180000" algn="l"/>
                </a:tabLst>
              </a:pPr>
              <a:r>
                <a:rPr lang="en-US" sz="1000" dirty="0"/>
                <a:t>Prone to stress cracking</a:t>
              </a:r>
            </a:p>
            <a:p>
              <a:pPr marL="108000" indent="-108000">
                <a:buFont typeface="Arial" panose="020B0604020202020204" pitchFamily="34" charset="0"/>
                <a:buChar char="•"/>
                <a:tabLst>
                  <a:tab pos="72000" algn="l"/>
                  <a:tab pos="180000" algn="l"/>
                </a:tabLst>
              </a:pPr>
              <a:r>
                <a:rPr lang="en-US" sz="1000" dirty="0"/>
                <a:t>Poor fatigue resistance</a:t>
              </a:r>
            </a:p>
            <a:p>
              <a:pPr marL="108000" indent="-108000">
                <a:buFont typeface="Arial" panose="020B0604020202020204" pitchFamily="34" charset="0"/>
                <a:buChar char="•"/>
                <a:tabLst>
                  <a:tab pos="72000" algn="l"/>
                  <a:tab pos="180000" algn="l"/>
                </a:tabLst>
              </a:pPr>
              <a:r>
                <a:rPr lang="en-US" sz="1000" dirty="0"/>
                <a:t>Structural applications only</a:t>
              </a:r>
              <a:br>
                <a:rPr lang="en-US" sz="1000" dirty="0"/>
              </a:br>
              <a:r>
                <a:rPr lang="en-US" sz="1000" dirty="0"/>
                <a:t>(not suitable for bearing and wear)</a:t>
              </a:r>
              <a:endParaRPr lang="de-DE" sz="1000" dirty="0"/>
            </a:p>
          </p:txBody>
        </p:sp>
      </p:grpSp>
    </p:spTree>
    <p:extLst>
      <p:ext uri="{BB962C8B-B14F-4D97-AF65-F5344CB8AC3E}">
        <p14:creationId xmlns:p14="http://schemas.microsoft.com/office/powerpoint/2010/main" val="109362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fill="hold"/>
                                        <p:tgtEl>
                                          <p:spTgt spid="92"/>
                                        </p:tgtEl>
                                        <p:attrNameLst>
                                          <p:attrName>ppt_x</p:attrName>
                                        </p:attrNameLst>
                                      </p:cBhvr>
                                      <p:tavLst>
                                        <p:tav tm="0">
                                          <p:val>
                                            <p:strVal val="#ppt_x"/>
                                          </p:val>
                                        </p:tav>
                                        <p:tav tm="100000">
                                          <p:val>
                                            <p:strVal val="#ppt_x"/>
                                          </p:val>
                                        </p:tav>
                                      </p:tavLst>
                                    </p:anim>
                                    <p:anim calcmode="lin" valueType="num">
                                      <p:cBhvr additive="base">
                                        <p:cTn id="8" dur="500" fill="hold"/>
                                        <p:tgtEl>
                                          <p:spTgt spid="9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0"/>
                                        </p:tgtEl>
                                        <p:attrNameLst>
                                          <p:attrName>style.visibility</p:attrName>
                                        </p:attrNameLst>
                                      </p:cBhvr>
                                      <p:to>
                                        <p:strVal val="visible"/>
                                      </p:to>
                                    </p:set>
                                    <p:anim calcmode="lin" valueType="num">
                                      <p:cBhvr additive="base">
                                        <p:cTn id="12" dur="500" fill="hold"/>
                                        <p:tgtEl>
                                          <p:spTgt spid="60"/>
                                        </p:tgtEl>
                                        <p:attrNameLst>
                                          <p:attrName>ppt_x</p:attrName>
                                        </p:attrNameLst>
                                      </p:cBhvr>
                                      <p:tavLst>
                                        <p:tav tm="0">
                                          <p:val>
                                            <p:strVal val="0-#ppt_w/2"/>
                                          </p:val>
                                        </p:tav>
                                        <p:tav tm="100000">
                                          <p:val>
                                            <p:strVal val="#ppt_x"/>
                                          </p:val>
                                        </p:tav>
                                      </p:tavLst>
                                    </p:anim>
                                    <p:anim calcmode="lin" valueType="num">
                                      <p:cBhvr additive="base">
                                        <p:cTn id="13" dur="500" fill="hold"/>
                                        <p:tgtEl>
                                          <p:spTgt spid="6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additive="base">
                                        <p:cTn id="17" dur="500" fill="hold"/>
                                        <p:tgtEl>
                                          <p:spTgt spid="61"/>
                                        </p:tgtEl>
                                        <p:attrNameLst>
                                          <p:attrName>ppt_x</p:attrName>
                                        </p:attrNameLst>
                                      </p:cBhvr>
                                      <p:tavLst>
                                        <p:tav tm="0">
                                          <p:val>
                                            <p:strVal val="0-#ppt_w/2"/>
                                          </p:val>
                                        </p:tav>
                                        <p:tav tm="100000">
                                          <p:val>
                                            <p:strVal val="#ppt_x"/>
                                          </p:val>
                                        </p:tav>
                                      </p:tavLst>
                                    </p:anim>
                                    <p:anim calcmode="lin" valueType="num">
                                      <p:cBhvr additive="base">
                                        <p:cTn id="18" dur="500" fill="hold"/>
                                        <p:tgtEl>
                                          <p:spTgt spid="6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62"/>
                                        </p:tgtEl>
                                        <p:attrNameLst>
                                          <p:attrName>style.visibility</p:attrName>
                                        </p:attrNameLst>
                                      </p:cBhvr>
                                      <p:to>
                                        <p:strVal val="visible"/>
                                      </p:to>
                                    </p:set>
                                    <p:anim calcmode="lin" valueType="num">
                                      <p:cBhvr additive="base">
                                        <p:cTn id="22" dur="500" fill="hold"/>
                                        <p:tgtEl>
                                          <p:spTgt spid="62"/>
                                        </p:tgtEl>
                                        <p:attrNameLst>
                                          <p:attrName>ppt_x</p:attrName>
                                        </p:attrNameLst>
                                      </p:cBhvr>
                                      <p:tavLst>
                                        <p:tav tm="0">
                                          <p:val>
                                            <p:strVal val="0-#ppt_w/2"/>
                                          </p:val>
                                        </p:tav>
                                        <p:tav tm="100000">
                                          <p:val>
                                            <p:strVal val="#ppt_x"/>
                                          </p:val>
                                        </p:tav>
                                      </p:tavLst>
                                    </p:anim>
                                    <p:anim calcmode="lin" valueType="num">
                                      <p:cBhvr additive="base">
                                        <p:cTn id="23"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93"/>
                                        </p:tgtEl>
                                        <p:attrNameLst>
                                          <p:attrName>style.visibility</p:attrName>
                                        </p:attrNameLst>
                                      </p:cBhvr>
                                      <p:to>
                                        <p:strVal val="visible"/>
                                      </p:to>
                                    </p:set>
                                    <p:anim calcmode="lin" valueType="num">
                                      <p:cBhvr additive="base">
                                        <p:cTn id="28" dur="500" fill="hold"/>
                                        <p:tgtEl>
                                          <p:spTgt spid="93"/>
                                        </p:tgtEl>
                                        <p:attrNameLst>
                                          <p:attrName>ppt_x</p:attrName>
                                        </p:attrNameLst>
                                      </p:cBhvr>
                                      <p:tavLst>
                                        <p:tav tm="0">
                                          <p:val>
                                            <p:strVal val="#ppt_x"/>
                                          </p:val>
                                        </p:tav>
                                        <p:tav tm="100000">
                                          <p:val>
                                            <p:strVal val="#ppt_x"/>
                                          </p:val>
                                        </p:tav>
                                      </p:tavLst>
                                    </p:anim>
                                    <p:anim calcmode="lin" valueType="num">
                                      <p:cBhvr additive="base">
                                        <p:cTn id="29" dur="500" fill="hold"/>
                                        <p:tgtEl>
                                          <p:spTgt spid="93"/>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2" fill="hold" nodeType="afterEffect">
                                  <p:stCondLst>
                                    <p:cond delay="0"/>
                                  </p:stCondLst>
                                  <p:childTnLst>
                                    <p:set>
                                      <p:cBhvr>
                                        <p:cTn id="32" dur="1" fill="hold">
                                          <p:stCondLst>
                                            <p:cond delay="0"/>
                                          </p:stCondLst>
                                        </p:cTn>
                                        <p:tgtEl>
                                          <p:spTgt spid="59"/>
                                        </p:tgtEl>
                                        <p:attrNameLst>
                                          <p:attrName>style.visibility</p:attrName>
                                        </p:attrNameLst>
                                      </p:cBhvr>
                                      <p:to>
                                        <p:strVal val="visible"/>
                                      </p:to>
                                    </p:set>
                                    <p:anim calcmode="lin" valueType="num">
                                      <p:cBhvr additive="base">
                                        <p:cTn id="33" dur="500" fill="hold"/>
                                        <p:tgtEl>
                                          <p:spTgt spid="59"/>
                                        </p:tgtEl>
                                        <p:attrNameLst>
                                          <p:attrName>ppt_x</p:attrName>
                                        </p:attrNameLst>
                                      </p:cBhvr>
                                      <p:tavLst>
                                        <p:tav tm="0">
                                          <p:val>
                                            <p:strVal val="1+#ppt_w/2"/>
                                          </p:val>
                                        </p:tav>
                                        <p:tav tm="100000">
                                          <p:val>
                                            <p:strVal val="#ppt_x"/>
                                          </p:val>
                                        </p:tav>
                                      </p:tavLst>
                                    </p:anim>
                                    <p:anim calcmode="lin" valueType="num">
                                      <p:cBhvr additive="base">
                                        <p:cTn id="34" dur="500" fill="hold"/>
                                        <p:tgtEl>
                                          <p:spTgt spid="59"/>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2" presetClass="entr" presetSubtype="2" fill="hold" nodeType="afterEffect">
                                  <p:stCondLst>
                                    <p:cond delay="0"/>
                                  </p:stCondLst>
                                  <p:childTnLst>
                                    <p:set>
                                      <p:cBhvr>
                                        <p:cTn id="37" dur="1" fill="hold">
                                          <p:stCondLst>
                                            <p:cond delay="0"/>
                                          </p:stCondLst>
                                        </p:cTn>
                                        <p:tgtEl>
                                          <p:spTgt spid="58"/>
                                        </p:tgtEl>
                                        <p:attrNameLst>
                                          <p:attrName>style.visibility</p:attrName>
                                        </p:attrNameLst>
                                      </p:cBhvr>
                                      <p:to>
                                        <p:strVal val="visible"/>
                                      </p:to>
                                    </p:set>
                                    <p:anim calcmode="lin" valueType="num">
                                      <p:cBhvr additive="base">
                                        <p:cTn id="38" dur="500" fill="hold"/>
                                        <p:tgtEl>
                                          <p:spTgt spid="58"/>
                                        </p:tgtEl>
                                        <p:attrNameLst>
                                          <p:attrName>ppt_x</p:attrName>
                                        </p:attrNameLst>
                                      </p:cBhvr>
                                      <p:tavLst>
                                        <p:tav tm="0">
                                          <p:val>
                                            <p:strVal val="1+#ppt_w/2"/>
                                          </p:val>
                                        </p:tav>
                                        <p:tav tm="100000">
                                          <p:val>
                                            <p:strVal val="#ppt_x"/>
                                          </p:val>
                                        </p:tav>
                                      </p:tavLst>
                                    </p:anim>
                                    <p:anim calcmode="lin" valueType="num">
                                      <p:cBhvr additive="base">
                                        <p:cTn id="39" dur="500" fill="hold"/>
                                        <p:tgtEl>
                                          <p:spTgt spid="58"/>
                                        </p:tgtEl>
                                        <p:attrNameLst>
                                          <p:attrName>ppt_y</p:attrName>
                                        </p:attrNameLst>
                                      </p:cBhvr>
                                      <p:tavLst>
                                        <p:tav tm="0">
                                          <p:val>
                                            <p:strVal val="#ppt_y"/>
                                          </p:val>
                                        </p:tav>
                                        <p:tav tm="100000">
                                          <p:val>
                                            <p:strVal val="#ppt_y"/>
                                          </p:val>
                                        </p:tav>
                                      </p:tavLst>
                                    </p:anim>
                                  </p:childTnLst>
                                </p:cTn>
                              </p:par>
                            </p:childTnLst>
                          </p:cTn>
                        </p:par>
                        <p:par>
                          <p:cTn id="40" fill="hold">
                            <p:stCondLst>
                              <p:cond delay="1500"/>
                            </p:stCondLst>
                            <p:childTnLst>
                              <p:par>
                                <p:cTn id="41" presetID="2" presetClass="entr" presetSubtype="2" fill="hold" nodeType="after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500" fill="hold"/>
                                        <p:tgtEl>
                                          <p:spTgt spid="57"/>
                                        </p:tgtEl>
                                        <p:attrNameLst>
                                          <p:attrName>ppt_x</p:attrName>
                                        </p:attrNameLst>
                                      </p:cBhvr>
                                      <p:tavLst>
                                        <p:tav tm="0">
                                          <p:val>
                                            <p:strVal val="1+#ppt_w/2"/>
                                          </p:val>
                                        </p:tav>
                                        <p:tav tm="100000">
                                          <p:val>
                                            <p:strVal val="#ppt_x"/>
                                          </p:val>
                                        </p:tav>
                                      </p:tavLst>
                                    </p:anim>
                                    <p:anim calcmode="lin" valueType="num">
                                      <p:cBhvr additive="base">
                                        <p:cTn id="44" dur="500" fill="hold"/>
                                        <p:tgtEl>
                                          <p:spTgt spid="57"/>
                                        </p:tgtEl>
                                        <p:attrNameLst>
                                          <p:attrName>ppt_y</p:attrName>
                                        </p:attrNameLst>
                                      </p:cBhvr>
                                      <p:tavLst>
                                        <p:tav tm="0">
                                          <p:val>
                                            <p:strVal val="#ppt_y"/>
                                          </p:val>
                                        </p:tav>
                                        <p:tav tm="100000">
                                          <p:val>
                                            <p:strVal val="#ppt_y"/>
                                          </p:val>
                                        </p:tav>
                                      </p:tavLst>
                                    </p:anim>
                                  </p:childTnLst>
                                </p:cTn>
                              </p:par>
                            </p:childTnLst>
                          </p:cTn>
                        </p:par>
                        <p:par>
                          <p:cTn id="45" fill="hold">
                            <p:stCondLst>
                              <p:cond delay="2000"/>
                            </p:stCondLst>
                            <p:childTnLst>
                              <p:par>
                                <p:cTn id="46" presetID="2" presetClass="entr" presetSubtype="2" fill="hold" nodeType="afterEffect">
                                  <p:stCondLst>
                                    <p:cond delay="0"/>
                                  </p:stCondLst>
                                  <p:childTnLst>
                                    <p:set>
                                      <p:cBhvr>
                                        <p:cTn id="47" dur="1" fill="hold">
                                          <p:stCondLst>
                                            <p:cond delay="0"/>
                                          </p:stCondLst>
                                        </p:cTn>
                                        <p:tgtEl>
                                          <p:spTgt spid="56"/>
                                        </p:tgtEl>
                                        <p:attrNameLst>
                                          <p:attrName>style.visibility</p:attrName>
                                        </p:attrNameLst>
                                      </p:cBhvr>
                                      <p:to>
                                        <p:strVal val="visible"/>
                                      </p:to>
                                    </p:set>
                                    <p:anim calcmode="lin" valueType="num">
                                      <p:cBhvr additive="base">
                                        <p:cTn id="48" dur="500" fill="hold"/>
                                        <p:tgtEl>
                                          <p:spTgt spid="56"/>
                                        </p:tgtEl>
                                        <p:attrNameLst>
                                          <p:attrName>ppt_x</p:attrName>
                                        </p:attrNameLst>
                                      </p:cBhvr>
                                      <p:tavLst>
                                        <p:tav tm="0">
                                          <p:val>
                                            <p:strVal val="1+#ppt_w/2"/>
                                          </p:val>
                                        </p:tav>
                                        <p:tav tm="100000">
                                          <p:val>
                                            <p:strVal val="#ppt_x"/>
                                          </p:val>
                                        </p:tav>
                                      </p:tavLst>
                                    </p:anim>
                                    <p:anim calcmode="lin" valueType="num">
                                      <p:cBhvr additive="base">
                                        <p:cTn id="4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down)">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feld 122">
            <a:extLst>
              <a:ext uri="{FF2B5EF4-FFF2-40B4-BE49-F238E27FC236}">
                <a16:creationId xmlns:a16="http://schemas.microsoft.com/office/drawing/2014/main" xmlns="" id="{8235CC8A-959C-B98D-4D53-0CFD9B88A615}"/>
              </a:ext>
            </a:extLst>
          </p:cNvPr>
          <p:cNvSpPr txBox="1"/>
          <p:nvPr/>
        </p:nvSpPr>
        <p:spPr>
          <a:xfrm>
            <a:off x="8059699" y="1784277"/>
            <a:ext cx="2441562" cy="276999"/>
          </a:xfrm>
          <a:prstGeom prst="rect">
            <a:avLst/>
          </a:prstGeom>
          <a:noFill/>
        </p:spPr>
        <p:txBody>
          <a:bodyPr wrap="square" rtlCol="0">
            <a:spAutoFit/>
          </a:bodyPr>
          <a:lstStyle/>
          <a:p>
            <a:pPr algn="r"/>
            <a:r>
              <a:rPr lang="de-DE" sz="1200" b="1" dirty="0" err="1">
                <a:solidFill>
                  <a:srgbClr val="ED7D31"/>
                </a:solidFill>
                <a:latin typeface="Arial" panose="020B0604020202020204" pitchFamily="34" charset="0"/>
                <a:cs typeface="Arial" panose="020B0604020202020204" pitchFamily="34" charset="0"/>
              </a:rPr>
              <a:t>Imidized</a:t>
            </a:r>
            <a:r>
              <a:rPr lang="de-DE" sz="1200" b="1" dirty="0">
                <a:solidFill>
                  <a:srgbClr val="ED7D31"/>
                </a:solidFill>
                <a:latin typeface="Arial" panose="020B0604020202020204" pitchFamily="34" charset="0"/>
                <a:cs typeface="Arial" panose="020B0604020202020204" pitchFamily="34" charset="0"/>
              </a:rPr>
              <a:t> Materials</a:t>
            </a:r>
          </a:p>
        </p:txBody>
      </p:sp>
      <p:sp>
        <p:nvSpPr>
          <p:cNvPr id="126" name="Textfeld 125">
            <a:extLst>
              <a:ext uri="{FF2B5EF4-FFF2-40B4-BE49-F238E27FC236}">
                <a16:creationId xmlns:a16="http://schemas.microsoft.com/office/drawing/2014/main" xmlns="" id="{267EA1A6-B415-EFDF-15DB-EA2FCF9AA1DE}"/>
              </a:ext>
            </a:extLst>
          </p:cNvPr>
          <p:cNvSpPr txBox="1"/>
          <p:nvPr/>
        </p:nvSpPr>
        <p:spPr>
          <a:xfrm>
            <a:off x="8256960" y="3091529"/>
            <a:ext cx="2245592" cy="461665"/>
          </a:xfrm>
          <a:prstGeom prst="rect">
            <a:avLst/>
          </a:prstGeom>
          <a:noFill/>
        </p:spPr>
        <p:txBody>
          <a:bodyPr wrap="square" rtlCol="0">
            <a:spAutoFit/>
          </a:bodyPr>
          <a:lstStyle/>
          <a:p>
            <a:pPr algn="r"/>
            <a:r>
              <a:rPr lang="de-DE" sz="1200" b="1" dirty="0">
                <a:solidFill>
                  <a:srgbClr val="ED7D31"/>
                </a:solidFill>
                <a:latin typeface="Arial" panose="020B0604020202020204" pitchFamily="34" charset="0"/>
                <a:cs typeface="Arial" panose="020B0604020202020204" pitchFamily="34" charset="0"/>
              </a:rPr>
              <a:t>Semi-</a:t>
            </a:r>
            <a:r>
              <a:rPr lang="de-DE" sz="1200" b="1" dirty="0" err="1">
                <a:solidFill>
                  <a:srgbClr val="ED7D31"/>
                </a:solidFill>
                <a:latin typeface="Arial" panose="020B0604020202020204" pitchFamily="34" charset="0"/>
                <a:cs typeface="Arial" panose="020B0604020202020204" pitchFamily="34" charset="0"/>
              </a:rPr>
              <a:t>Crystaline</a:t>
            </a:r>
            <a:r>
              <a:rPr lang="de-DE" sz="1200" b="1" dirty="0">
                <a:solidFill>
                  <a:srgbClr val="ED7D31"/>
                </a:solidFill>
                <a:latin typeface="Arial" panose="020B0604020202020204" pitchFamily="34" charset="0"/>
                <a:cs typeface="Arial" panose="020B0604020202020204" pitchFamily="34" charset="0"/>
              </a:rPr>
              <a:t> </a:t>
            </a:r>
            <a:br>
              <a:rPr lang="de-DE" sz="1200" b="1" dirty="0">
                <a:solidFill>
                  <a:srgbClr val="ED7D31"/>
                </a:solidFill>
                <a:latin typeface="Arial" panose="020B0604020202020204" pitchFamily="34" charset="0"/>
                <a:cs typeface="Arial" panose="020B0604020202020204" pitchFamily="34" charset="0"/>
              </a:rPr>
            </a:br>
            <a:r>
              <a:rPr lang="de-DE" sz="1200" b="1" dirty="0">
                <a:solidFill>
                  <a:srgbClr val="ED7D31"/>
                </a:solidFill>
                <a:latin typeface="Arial" panose="020B0604020202020204" pitchFamily="34" charset="0"/>
                <a:cs typeface="Arial" panose="020B0604020202020204" pitchFamily="34" charset="0"/>
              </a:rPr>
              <a:t>High Performance Materials</a:t>
            </a:r>
          </a:p>
        </p:txBody>
      </p:sp>
      <p:sp>
        <p:nvSpPr>
          <p:cNvPr id="129" name="Textfeld 128">
            <a:extLst>
              <a:ext uri="{FF2B5EF4-FFF2-40B4-BE49-F238E27FC236}">
                <a16:creationId xmlns:a16="http://schemas.microsoft.com/office/drawing/2014/main" xmlns="" id="{6AFD0A92-79D3-CC8B-F8EA-703B91B7D543}"/>
              </a:ext>
            </a:extLst>
          </p:cNvPr>
          <p:cNvSpPr txBox="1"/>
          <p:nvPr/>
        </p:nvSpPr>
        <p:spPr>
          <a:xfrm>
            <a:off x="8646255" y="4748710"/>
            <a:ext cx="1802289" cy="461665"/>
          </a:xfrm>
          <a:prstGeom prst="rect">
            <a:avLst/>
          </a:prstGeom>
          <a:noFill/>
        </p:spPr>
        <p:txBody>
          <a:bodyPr wrap="square" rtlCol="0">
            <a:spAutoFit/>
          </a:bodyPr>
          <a:lstStyle/>
          <a:p>
            <a:pPr algn="r"/>
            <a:r>
              <a:rPr lang="de-DE" sz="1200" b="1" dirty="0">
                <a:solidFill>
                  <a:srgbClr val="ED7D31"/>
                </a:solidFill>
                <a:latin typeface="Arial" panose="020B0604020202020204" pitchFamily="34" charset="0"/>
                <a:cs typeface="Arial" panose="020B0604020202020204" pitchFamily="34" charset="0"/>
              </a:rPr>
              <a:t>Semi-</a:t>
            </a:r>
            <a:r>
              <a:rPr lang="de-DE" sz="1200" b="1" dirty="0" err="1">
                <a:solidFill>
                  <a:srgbClr val="ED7D31"/>
                </a:solidFill>
                <a:latin typeface="Arial" panose="020B0604020202020204" pitchFamily="34" charset="0"/>
                <a:cs typeface="Arial" panose="020B0604020202020204" pitchFamily="34" charset="0"/>
              </a:rPr>
              <a:t>Crystaline</a:t>
            </a:r>
            <a:r>
              <a:rPr lang="de-DE" sz="1200" b="1" dirty="0">
                <a:solidFill>
                  <a:srgbClr val="ED7D31"/>
                </a:solidFill>
                <a:latin typeface="Arial" panose="020B0604020202020204" pitchFamily="34" charset="0"/>
                <a:cs typeface="Arial" panose="020B0604020202020204" pitchFamily="34" charset="0"/>
              </a:rPr>
              <a:t> </a:t>
            </a:r>
            <a:br>
              <a:rPr lang="de-DE" sz="1200" b="1" dirty="0">
                <a:solidFill>
                  <a:srgbClr val="ED7D31"/>
                </a:solidFill>
                <a:latin typeface="Arial" panose="020B0604020202020204" pitchFamily="34" charset="0"/>
                <a:cs typeface="Arial" panose="020B0604020202020204" pitchFamily="34" charset="0"/>
              </a:rPr>
            </a:br>
            <a:r>
              <a:rPr lang="de-DE" sz="1200" b="1" dirty="0">
                <a:solidFill>
                  <a:srgbClr val="ED7D31"/>
                </a:solidFill>
                <a:latin typeface="Arial" panose="020B0604020202020204" pitchFamily="34" charset="0"/>
                <a:cs typeface="Arial" panose="020B0604020202020204" pitchFamily="34" charset="0"/>
              </a:rPr>
              <a:t>Engineering Plastics</a:t>
            </a:r>
          </a:p>
        </p:txBody>
      </p:sp>
      <p:sp>
        <p:nvSpPr>
          <p:cNvPr id="135" name="Textfeld 134">
            <a:extLst>
              <a:ext uri="{FF2B5EF4-FFF2-40B4-BE49-F238E27FC236}">
                <a16:creationId xmlns:a16="http://schemas.microsoft.com/office/drawing/2014/main" xmlns="" id="{B7188D89-AD82-7D10-89C8-4BF93AC2E1AD}"/>
              </a:ext>
            </a:extLst>
          </p:cNvPr>
          <p:cNvSpPr txBox="1"/>
          <p:nvPr/>
        </p:nvSpPr>
        <p:spPr>
          <a:xfrm>
            <a:off x="1697641" y="3025341"/>
            <a:ext cx="1895826" cy="461665"/>
          </a:xfrm>
          <a:prstGeom prst="rect">
            <a:avLst/>
          </a:prstGeom>
          <a:noFill/>
        </p:spPr>
        <p:txBody>
          <a:bodyPr wrap="square" rtlCol="0">
            <a:spAutoFit/>
          </a:bodyPr>
          <a:lstStyle/>
          <a:p>
            <a:r>
              <a:rPr lang="de-DE" sz="1200" b="1" dirty="0" err="1">
                <a:solidFill>
                  <a:srgbClr val="ED7D31"/>
                </a:solidFill>
                <a:latin typeface="Arial" panose="020B0604020202020204" pitchFamily="34" charset="0"/>
                <a:cs typeface="Arial" panose="020B0604020202020204" pitchFamily="34" charset="0"/>
              </a:rPr>
              <a:t>Amorphous</a:t>
            </a:r>
            <a:r>
              <a:rPr lang="de-DE" sz="1200" b="1" dirty="0">
                <a:solidFill>
                  <a:srgbClr val="ED7D31"/>
                </a:solidFill>
                <a:latin typeface="Arial" panose="020B0604020202020204" pitchFamily="34" charset="0"/>
                <a:cs typeface="Arial" panose="020B0604020202020204" pitchFamily="34" charset="0"/>
              </a:rPr>
              <a:t> High Performance Materials</a:t>
            </a:r>
          </a:p>
        </p:txBody>
      </p:sp>
      <p:sp>
        <p:nvSpPr>
          <p:cNvPr id="138" name="Textfeld 137">
            <a:extLst>
              <a:ext uri="{FF2B5EF4-FFF2-40B4-BE49-F238E27FC236}">
                <a16:creationId xmlns:a16="http://schemas.microsoft.com/office/drawing/2014/main" xmlns="" id="{58BCB490-565F-5456-B6F4-85A5643D2808}"/>
              </a:ext>
            </a:extLst>
          </p:cNvPr>
          <p:cNvSpPr txBox="1"/>
          <p:nvPr/>
        </p:nvSpPr>
        <p:spPr>
          <a:xfrm>
            <a:off x="1708403" y="4695870"/>
            <a:ext cx="1778216" cy="461665"/>
          </a:xfrm>
          <a:prstGeom prst="rect">
            <a:avLst/>
          </a:prstGeom>
          <a:noFill/>
        </p:spPr>
        <p:txBody>
          <a:bodyPr wrap="square" rtlCol="0">
            <a:spAutoFit/>
          </a:bodyPr>
          <a:lstStyle/>
          <a:p>
            <a:r>
              <a:rPr lang="de-DE" sz="1200" b="1" dirty="0" err="1">
                <a:solidFill>
                  <a:srgbClr val="ED7D31"/>
                </a:solidFill>
                <a:latin typeface="Arial" panose="020B0604020202020204" pitchFamily="34" charset="0"/>
                <a:cs typeface="Arial" panose="020B0604020202020204" pitchFamily="34" charset="0"/>
              </a:rPr>
              <a:t>Amorphous</a:t>
            </a:r>
            <a:r>
              <a:rPr lang="de-DE" sz="1200" b="1" dirty="0">
                <a:solidFill>
                  <a:srgbClr val="ED7D31"/>
                </a:solidFill>
                <a:latin typeface="Arial" panose="020B0604020202020204" pitchFamily="34" charset="0"/>
                <a:cs typeface="Arial" panose="020B0604020202020204" pitchFamily="34" charset="0"/>
              </a:rPr>
              <a:t> </a:t>
            </a:r>
            <a:br>
              <a:rPr lang="de-DE" sz="1200" b="1" dirty="0">
                <a:solidFill>
                  <a:srgbClr val="ED7D31"/>
                </a:solidFill>
                <a:latin typeface="Arial" panose="020B0604020202020204" pitchFamily="34" charset="0"/>
                <a:cs typeface="Arial" panose="020B0604020202020204" pitchFamily="34" charset="0"/>
              </a:rPr>
            </a:br>
            <a:r>
              <a:rPr lang="de-DE" sz="1200" b="1" dirty="0">
                <a:solidFill>
                  <a:srgbClr val="ED7D31"/>
                </a:solidFill>
                <a:latin typeface="Arial" panose="020B0604020202020204" pitchFamily="34" charset="0"/>
                <a:cs typeface="Arial" panose="020B0604020202020204" pitchFamily="34" charset="0"/>
              </a:rPr>
              <a:t>Engineering Plastics</a:t>
            </a:r>
          </a:p>
        </p:txBody>
      </p:sp>
      <p:sp>
        <p:nvSpPr>
          <p:cNvPr id="2" name="Textfeld 1">
            <a:extLst>
              <a:ext uri="{FF2B5EF4-FFF2-40B4-BE49-F238E27FC236}">
                <a16:creationId xmlns:a16="http://schemas.microsoft.com/office/drawing/2014/main" xmlns="" id="{B9BE492B-11A2-B488-2016-7574ADEDE3FC}"/>
              </a:ext>
            </a:extLst>
          </p:cNvPr>
          <p:cNvSpPr txBox="1"/>
          <p:nvPr/>
        </p:nvSpPr>
        <p:spPr>
          <a:xfrm>
            <a:off x="2855686" y="964602"/>
            <a:ext cx="6480629" cy="615553"/>
          </a:xfrm>
          <a:prstGeom prst="rect">
            <a:avLst/>
          </a:prstGeom>
          <a:solidFill>
            <a:srgbClr val="D9D9D9">
              <a:alpha val="60000"/>
            </a:srgbClr>
          </a:solidFill>
        </p:spPr>
        <p:txBody>
          <a:bodyPr wrap="square" rtlCol="0" anchor="ctr">
            <a:spAutoFit/>
          </a:bodyPr>
          <a:lstStyle/>
          <a:p>
            <a:pPr algn="ctr"/>
            <a:r>
              <a:rPr lang="en-US" b="1" dirty="0">
                <a:solidFill>
                  <a:srgbClr val="4A4949"/>
                </a:solidFill>
                <a:latin typeface="Arial" panose="020B0604020202020204" pitchFamily="34" charset="0"/>
                <a:cs typeface="Arial" panose="020B0604020202020204" pitchFamily="34" charset="0"/>
              </a:rPr>
              <a:t>Classification of the </a:t>
            </a:r>
            <a:r>
              <a:rPr lang="en-US" b="1" i="0" u="none" strike="noStrike" dirty="0">
                <a:solidFill>
                  <a:srgbClr val="EE7334"/>
                </a:solidFill>
                <a:latin typeface="Arial" panose="020B0604020202020204" pitchFamily="34" charset="0"/>
                <a:cs typeface="Arial" panose="020B0604020202020204" pitchFamily="34" charset="0"/>
              </a:rPr>
              <a:t>ZEDEX</a:t>
            </a:r>
            <a:r>
              <a:rPr lang="en-US" b="0" i="0" u="none" strike="noStrike" baseline="30000" dirty="0">
                <a:solidFill>
                  <a:srgbClr val="EE7334"/>
                </a:solidFill>
                <a:latin typeface="Arial" panose="020B0604020202020204" pitchFamily="34" charset="0"/>
                <a:cs typeface="Arial" panose="020B0604020202020204" pitchFamily="34" charset="0"/>
              </a:rPr>
              <a:t>®</a:t>
            </a:r>
            <a:r>
              <a:rPr lang="en-US" b="1" dirty="0">
                <a:solidFill>
                  <a:srgbClr val="4A4949"/>
                </a:solidFill>
                <a:latin typeface="Arial" panose="020B0604020202020204" pitchFamily="34" charset="0"/>
                <a:cs typeface="Arial" panose="020B0604020202020204" pitchFamily="34" charset="0"/>
              </a:rPr>
              <a:t> high-performance plastics</a:t>
            </a:r>
          </a:p>
          <a:p>
            <a:pPr algn="ctr"/>
            <a:r>
              <a:rPr lang="en-US" sz="1600" b="1" i="0" u="none" strike="noStrike" baseline="24000" dirty="0">
                <a:solidFill>
                  <a:srgbClr val="4A4949"/>
                </a:solidFill>
                <a:latin typeface="Arial" panose="020B0604020202020204" pitchFamily="34" charset="0"/>
                <a:cs typeface="Arial" panose="020B0604020202020204" pitchFamily="34" charset="0"/>
              </a:rPr>
              <a:t>Made from </a:t>
            </a:r>
            <a:r>
              <a:rPr lang="en-US" sz="1600" b="1" i="0" u="none" strike="noStrike" dirty="0">
                <a:solidFill>
                  <a:srgbClr val="4A4949"/>
                </a:solidFill>
                <a:latin typeface="Arial" panose="020B0604020202020204" pitchFamily="34" charset="0"/>
                <a:cs typeface="Arial" panose="020B0604020202020204" pitchFamily="34" charset="0"/>
              </a:rPr>
              <a:t>PET, PK, PPS, PEI, PEEK, TPI</a:t>
            </a:r>
            <a:endParaRPr lang="en-US" sz="1600" b="0" i="0" u="none" strike="noStrike" baseline="30000" dirty="0">
              <a:solidFill>
                <a:srgbClr val="EE7334"/>
              </a:solidFill>
              <a:latin typeface="Arial" panose="020B0604020202020204" pitchFamily="34" charset="0"/>
              <a:cs typeface="Arial" panose="020B0604020202020204" pitchFamily="34" charset="0"/>
            </a:endParaRPr>
          </a:p>
        </p:txBody>
      </p:sp>
      <p:grpSp>
        <p:nvGrpSpPr>
          <p:cNvPr id="6" name="Gruppieren 5">
            <a:extLst>
              <a:ext uri="{FF2B5EF4-FFF2-40B4-BE49-F238E27FC236}">
                <a16:creationId xmlns:a16="http://schemas.microsoft.com/office/drawing/2014/main" xmlns="" id="{B27CB088-0019-2DC9-331D-E7FE6B441B11}"/>
              </a:ext>
            </a:extLst>
          </p:cNvPr>
          <p:cNvGrpSpPr/>
          <p:nvPr/>
        </p:nvGrpSpPr>
        <p:grpSpPr>
          <a:xfrm>
            <a:off x="1786128" y="1629134"/>
            <a:ext cx="8662416" cy="8370992"/>
            <a:chOff x="3575241" y="1755923"/>
            <a:chExt cx="5062423" cy="4891172"/>
          </a:xfrm>
        </p:grpSpPr>
        <p:grpSp>
          <p:nvGrpSpPr>
            <p:cNvPr id="113" name="Gruppieren 112">
              <a:extLst>
                <a:ext uri="{FF2B5EF4-FFF2-40B4-BE49-F238E27FC236}">
                  <a16:creationId xmlns:a16="http://schemas.microsoft.com/office/drawing/2014/main" xmlns="" id="{9A7B3981-A32E-AFEA-28BA-F1A2A8356549}"/>
                </a:ext>
              </a:extLst>
            </p:cNvPr>
            <p:cNvGrpSpPr/>
            <p:nvPr/>
          </p:nvGrpSpPr>
          <p:grpSpPr>
            <a:xfrm>
              <a:off x="4258057" y="1755923"/>
              <a:ext cx="3675887" cy="4891172"/>
              <a:chOff x="4258057" y="1755923"/>
              <a:chExt cx="3675887" cy="4891172"/>
            </a:xfrm>
          </p:grpSpPr>
          <p:grpSp>
            <p:nvGrpSpPr>
              <p:cNvPr id="115" name="Gruppieren 114">
                <a:extLst>
                  <a:ext uri="{FF2B5EF4-FFF2-40B4-BE49-F238E27FC236}">
                    <a16:creationId xmlns:a16="http://schemas.microsoft.com/office/drawing/2014/main" xmlns="" id="{7F433BDD-0773-2BF6-5708-C5D00033F3A3}"/>
                  </a:ext>
                </a:extLst>
              </p:cNvPr>
              <p:cNvGrpSpPr/>
              <p:nvPr/>
            </p:nvGrpSpPr>
            <p:grpSpPr>
              <a:xfrm>
                <a:off x="4258057" y="1816883"/>
                <a:ext cx="3675887" cy="4754880"/>
                <a:chOff x="2130552" y="1706880"/>
                <a:chExt cx="3675887" cy="4754880"/>
              </a:xfrm>
            </p:grpSpPr>
            <p:sp>
              <p:nvSpPr>
                <p:cNvPr id="117" name="Gleichschenkliges Dreieck 116">
                  <a:extLst>
                    <a:ext uri="{FF2B5EF4-FFF2-40B4-BE49-F238E27FC236}">
                      <a16:creationId xmlns:a16="http://schemas.microsoft.com/office/drawing/2014/main" xmlns="" id="{11F09023-58D8-94B7-77B8-678680B37F84}"/>
                    </a:ext>
                  </a:extLst>
                </p:cNvPr>
                <p:cNvSpPr/>
                <p:nvPr/>
              </p:nvSpPr>
              <p:spPr>
                <a:xfrm>
                  <a:off x="2130552" y="1706880"/>
                  <a:ext cx="3675887" cy="4754880"/>
                </a:xfrm>
                <a:prstGeom prst="triangle">
                  <a:avLst/>
                </a:prstGeom>
                <a:gradFill flip="none" rotWithShape="0">
                  <a:gsLst>
                    <a:gs pos="21000">
                      <a:srgbClr val="ED7D31"/>
                    </a:gs>
                    <a:gs pos="47000">
                      <a:srgbClr val="ED7D31">
                        <a:alpha val="38000"/>
                      </a:srgbClr>
                    </a:gs>
                    <a:gs pos="56000">
                      <a:schemeClr val="bg2">
                        <a:lumMod val="90000"/>
                      </a:schemeClr>
                    </a:gs>
                    <a:gs pos="100000">
                      <a:schemeClr val="bg1">
                        <a:lumMod val="50000"/>
                      </a:schemeClr>
                    </a:gs>
                  </a:gsLst>
                  <a:lin ang="5400000" scaled="1"/>
                  <a:tileRect/>
                </a:gra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dirty="0"/>
                </a:p>
              </p:txBody>
            </p:sp>
            <p:sp>
              <p:nvSpPr>
                <p:cNvPr id="118" name="Rechteck 117">
                  <a:extLst>
                    <a:ext uri="{FF2B5EF4-FFF2-40B4-BE49-F238E27FC236}">
                      <a16:creationId xmlns:a16="http://schemas.microsoft.com/office/drawing/2014/main" xmlns="" id="{A7079E04-280E-F3C9-7E0E-6A583C75353A}"/>
                    </a:ext>
                  </a:extLst>
                </p:cNvPr>
                <p:cNvSpPr/>
                <p:nvPr/>
              </p:nvSpPr>
              <p:spPr>
                <a:xfrm>
                  <a:off x="2231135" y="2420112"/>
                  <a:ext cx="3474720" cy="91440"/>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dirty="0"/>
                </a:p>
              </p:txBody>
            </p:sp>
            <p:sp>
              <p:nvSpPr>
                <p:cNvPr id="119" name="Rechteck 118">
                  <a:extLst>
                    <a:ext uri="{FF2B5EF4-FFF2-40B4-BE49-F238E27FC236}">
                      <a16:creationId xmlns:a16="http://schemas.microsoft.com/office/drawing/2014/main" xmlns="" id="{937E3341-633E-B73B-67E6-E61041058572}"/>
                    </a:ext>
                  </a:extLst>
                </p:cNvPr>
                <p:cNvSpPr/>
                <p:nvPr/>
              </p:nvSpPr>
              <p:spPr>
                <a:xfrm>
                  <a:off x="2231135" y="3383280"/>
                  <a:ext cx="3474720" cy="91440"/>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120" name="Rechteck 119">
                  <a:extLst>
                    <a:ext uri="{FF2B5EF4-FFF2-40B4-BE49-F238E27FC236}">
                      <a16:creationId xmlns:a16="http://schemas.microsoft.com/office/drawing/2014/main" xmlns="" id="{BF8784DE-C36A-1C4E-307D-9A055D7C2A31}"/>
                    </a:ext>
                  </a:extLst>
                </p:cNvPr>
                <p:cNvSpPr/>
                <p:nvPr/>
              </p:nvSpPr>
              <p:spPr>
                <a:xfrm>
                  <a:off x="2231135" y="4300728"/>
                  <a:ext cx="3474720" cy="91440"/>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grpSp>
          <p:sp>
            <p:nvSpPr>
              <p:cNvPr id="116" name="Rechteck 115">
                <a:extLst>
                  <a:ext uri="{FF2B5EF4-FFF2-40B4-BE49-F238E27FC236}">
                    <a16:creationId xmlns:a16="http://schemas.microsoft.com/office/drawing/2014/main" xmlns="" id="{DA2C6760-8A57-D2A5-0E9D-D42895F02DB0}"/>
                  </a:ext>
                </a:extLst>
              </p:cNvPr>
              <p:cNvSpPr/>
              <p:nvPr/>
            </p:nvSpPr>
            <p:spPr>
              <a:xfrm rot="16200000">
                <a:off x="3650792" y="4178649"/>
                <a:ext cx="4891172" cy="45719"/>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dirty="0"/>
              </a:p>
            </p:txBody>
          </p:sp>
        </p:grpSp>
        <p:cxnSp>
          <p:nvCxnSpPr>
            <p:cNvPr id="109" name="Gerader Verbinder 108">
              <a:extLst>
                <a:ext uri="{FF2B5EF4-FFF2-40B4-BE49-F238E27FC236}">
                  <a16:creationId xmlns:a16="http://schemas.microsoft.com/office/drawing/2014/main" xmlns="" id="{EB8704DF-EA96-571E-BD90-0FAF8373884D}"/>
                </a:ext>
              </a:extLst>
            </p:cNvPr>
            <p:cNvCxnSpPr>
              <a:cxnSpLocks/>
            </p:cNvCxnSpPr>
            <p:nvPr/>
          </p:nvCxnSpPr>
          <p:spPr>
            <a:xfrm>
              <a:off x="3575241" y="2571365"/>
              <a:ext cx="5062423" cy="19178"/>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xmlns="" id="{EAD4C412-E14B-234B-4C25-00E57143B685}"/>
                </a:ext>
              </a:extLst>
            </p:cNvPr>
            <p:cNvCxnSpPr>
              <a:cxnSpLocks/>
            </p:cNvCxnSpPr>
            <p:nvPr/>
          </p:nvCxnSpPr>
          <p:spPr>
            <a:xfrm flipV="1">
              <a:off x="3575241" y="3530484"/>
              <a:ext cx="5062423" cy="5241"/>
            </a:xfrm>
            <a:prstGeom prst="line">
              <a:avLst/>
            </a:prstGeom>
            <a:ln w="1270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43" name="Textfeld 142">
              <a:extLst>
                <a:ext uri="{FF2B5EF4-FFF2-40B4-BE49-F238E27FC236}">
                  <a16:creationId xmlns:a16="http://schemas.microsoft.com/office/drawing/2014/main" xmlns="" id="{0B60EE2F-191A-4AD2-08DA-082BC11BF753}"/>
                </a:ext>
              </a:extLst>
            </p:cNvPr>
            <p:cNvSpPr txBox="1"/>
            <p:nvPr/>
          </p:nvSpPr>
          <p:spPr>
            <a:xfrm>
              <a:off x="4990511" y="2096410"/>
              <a:ext cx="282012" cy="143867"/>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PBI</a:t>
              </a:r>
            </a:p>
          </p:txBody>
        </p:sp>
        <p:sp>
          <p:nvSpPr>
            <p:cNvPr id="144" name="Textfeld 143">
              <a:extLst>
                <a:ext uri="{FF2B5EF4-FFF2-40B4-BE49-F238E27FC236}">
                  <a16:creationId xmlns:a16="http://schemas.microsoft.com/office/drawing/2014/main" xmlns="" id="{0ADCC68C-8112-FE83-2CC5-22682335B6D8}"/>
                </a:ext>
              </a:extLst>
            </p:cNvPr>
            <p:cNvSpPr txBox="1"/>
            <p:nvPr/>
          </p:nvSpPr>
          <p:spPr>
            <a:xfrm>
              <a:off x="5015449" y="2287569"/>
              <a:ext cx="232136" cy="143867"/>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PI</a:t>
              </a:r>
            </a:p>
          </p:txBody>
        </p:sp>
        <p:sp>
          <p:nvSpPr>
            <p:cNvPr id="145" name="Textfeld 144">
              <a:extLst>
                <a:ext uri="{FF2B5EF4-FFF2-40B4-BE49-F238E27FC236}">
                  <a16:creationId xmlns:a16="http://schemas.microsoft.com/office/drawing/2014/main" xmlns="" id="{99CD9EE2-C797-E9DD-ED23-47DE4688BA69}"/>
                </a:ext>
              </a:extLst>
            </p:cNvPr>
            <p:cNvSpPr txBox="1"/>
            <p:nvPr/>
          </p:nvSpPr>
          <p:spPr>
            <a:xfrm>
              <a:off x="4954885" y="2590543"/>
              <a:ext cx="353263" cy="143867"/>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PAI</a:t>
              </a:r>
            </a:p>
          </p:txBody>
        </p:sp>
        <p:sp>
          <p:nvSpPr>
            <p:cNvPr id="146" name="Textfeld 145">
              <a:extLst>
                <a:ext uri="{FF2B5EF4-FFF2-40B4-BE49-F238E27FC236}">
                  <a16:creationId xmlns:a16="http://schemas.microsoft.com/office/drawing/2014/main" xmlns="" id="{8E54B9F9-4F6F-2E29-D5DD-BCE441F2014B}"/>
                </a:ext>
              </a:extLst>
            </p:cNvPr>
            <p:cNvSpPr txBox="1"/>
            <p:nvPr/>
          </p:nvSpPr>
          <p:spPr>
            <a:xfrm>
              <a:off x="6945486" y="2657010"/>
              <a:ext cx="302466" cy="143867"/>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PEEK</a:t>
              </a:r>
            </a:p>
          </p:txBody>
        </p:sp>
        <p:sp>
          <p:nvSpPr>
            <p:cNvPr id="147" name="Textfeld 146">
              <a:extLst>
                <a:ext uri="{FF2B5EF4-FFF2-40B4-BE49-F238E27FC236}">
                  <a16:creationId xmlns:a16="http://schemas.microsoft.com/office/drawing/2014/main" xmlns="" id="{9F4546F1-218A-8763-9FED-7124F23DEF88}"/>
                </a:ext>
              </a:extLst>
            </p:cNvPr>
            <p:cNvSpPr txBox="1"/>
            <p:nvPr/>
          </p:nvSpPr>
          <p:spPr>
            <a:xfrm>
              <a:off x="6695067" y="2896417"/>
              <a:ext cx="803303" cy="233784"/>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LCP | PPS | PTFE | </a:t>
              </a:r>
              <a:br>
                <a:rPr lang="de-DE" sz="1000" b="1" dirty="0">
                  <a:solidFill>
                    <a:schemeClr val="tx1">
                      <a:lumMod val="65000"/>
                      <a:lumOff val="35000"/>
                    </a:schemeClr>
                  </a:solidFill>
                </a:rPr>
              </a:br>
              <a:r>
                <a:rPr lang="de-DE" sz="1000" b="1" dirty="0">
                  <a:solidFill>
                    <a:schemeClr val="tx1">
                      <a:lumMod val="65000"/>
                      <a:lumOff val="35000"/>
                    </a:schemeClr>
                  </a:solidFill>
                </a:rPr>
                <a:t>PF A | PFE | PCTFE</a:t>
              </a:r>
            </a:p>
          </p:txBody>
        </p:sp>
        <p:sp>
          <p:nvSpPr>
            <p:cNvPr id="148" name="Textfeld 147">
              <a:extLst>
                <a:ext uri="{FF2B5EF4-FFF2-40B4-BE49-F238E27FC236}">
                  <a16:creationId xmlns:a16="http://schemas.microsoft.com/office/drawing/2014/main" xmlns="" id="{9F7E105C-608A-8C7A-687C-43AD5CCD5C0B}"/>
                </a:ext>
              </a:extLst>
            </p:cNvPr>
            <p:cNvSpPr txBox="1"/>
            <p:nvPr/>
          </p:nvSpPr>
          <p:spPr>
            <a:xfrm>
              <a:off x="4835956" y="3056139"/>
              <a:ext cx="591120" cy="143867"/>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PPSU | PES</a:t>
              </a:r>
            </a:p>
          </p:txBody>
        </p:sp>
        <p:sp>
          <p:nvSpPr>
            <p:cNvPr id="149" name="Textfeld 148">
              <a:extLst>
                <a:ext uri="{FF2B5EF4-FFF2-40B4-BE49-F238E27FC236}">
                  <a16:creationId xmlns:a16="http://schemas.microsoft.com/office/drawing/2014/main" xmlns="" id="{7981E203-84BB-2C77-C19B-41A9261BC72F}"/>
                </a:ext>
              </a:extLst>
            </p:cNvPr>
            <p:cNvSpPr txBox="1"/>
            <p:nvPr/>
          </p:nvSpPr>
          <p:spPr>
            <a:xfrm>
              <a:off x="4866494" y="3256261"/>
              <a:ext cx="530045" cy="143867"/>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PA | PSU</a:t>
              </a:r>
            </a:p>
          </p:txBody>
        </p:sp>
        <p:sp>
          <p:nvSpPr>
            <p:cNvPr id="150" name="Textfeld 149">
              <a:extLst>
                <a:ext uri="{FF2B5EF4-FFF2-40B4-BE49-F238E27FC236}">
                  <a16:creationId xmlns:a16="http://schemas.microsoft.com/office/drawing/2014/main" xmlns="" id="{B126E179-5B30-0D07-D7F7-F499BCF7F226}"/>
                </a:ext>
              </a:extLst>
            </p:cNvPr>
            <p:cNvSpPr txBox="1"/>
            <p:nvPr/>
          </p:nvSpPr>
          <p:spPr>
            <a:xfrm>
              <a:off x="4798326" y="4017004"/>
              <a:ext cx="666381" cy="143867"/>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PS | ABS | SAN</a:t>
              </a:r>
            </a:p>
          </p:txBody>
        </p:sp>
        <p:sp>
          <p:nvSpPr>
            <p:cNvPr id="151" name="Textfeld 150">
              <a:extLst>
                <a:ext uri="{FF2B5EF4-FFF2-40B4-BE49-F238E27FC236}">
                  <a16:creationId xmlns:a16="http://schemas.microsoft.com/office/drawing/2014/main" xmlns="" id="{E01E2086-AD22-D2BF-DBDE-97ABD3FF5A0E}"/>
                </a:ext>
              </a:extLst>
            </p:cNvPr>
            <p:cNvSpPr txBox="1"/>
            <p:nvPr/>
          </p:nvSpPr>
          <p:spPr>
            <a:xfrm>
              <a:off x="6711486" y="4004081"/>
              <a:ext cx="770466" cy="143867"/>
            </a:xfrm>
            <a:prstGeom prst="rect">
              <a:avLst/>
            </a:prstGeom>
            <a:noFill/>
            <a:ln w="9525">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tx1">
                      <a:lumMod val="65000"/>
                      <a:lumOff val="35000"/>
                    </a:schemeClr>
                  </a:solidFill>
                </a:rPr>
                <a:t>PA4.6 | PVDF | PPA</a:t>
              </a:r>
            </a:p>
          </p:txBody>
        </p:sp>
      </p:grpSp>
      <p:sp>
        <p:nvSpPr>
          <p:cNvPr id="64" name="Textfeld 63">
            <a:extLst>
              <a:ext uri="{FF2B5EF4-FFF2-40B4-BE49-F238E27FC236}">
                <a16:creationId xmlns:a16="http://schemas.microsoft.com/office/drawing/2014/main" xmlns="" id="{CEDC8D68-766A-4CA5-20E6-D8EC9628950C}"/>
              </a:ext>
            </a:extLst>
          </p:cNvPr>
          <p:cNvSpPr txBox="1"/>
          <p:nvPr/>
        </p:nvSpPr>
        <p:spPr>
          <a:xfrm>
            <a:off x="6443681" y="2707903"/>
            <a:ext cx="611892" cy="246221"/>
          </a:xfrm>
          <a:prstGeom prst="rect">
            <a:avLst/>
          </a:prstGeom>
          <a:solidFill>
            <a:schemeClr val="tx1">
              <a:lumMod val="50000"/>
              <a:lumOff val="5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bg1"/>
                </a:solidFill>
              </a:rPr>
              <a:t>ZX - 750 </a:t>
            </a:r>
          </a:p>
        </p:txBody>
      </p:sp>
      <p:sp>
        <p:nvSpPr>
          <p:cNvPr id="67" name="Textfeld 66">
            <a:extLst>
              <a:ext uri="{FF2B5EF4-FFF2-40B4-BE49-F238E27FC236}">
                <a16:creationId xmlns:a16="http://schemas.microsoft.com/office/drawing/2014/main" xmlns="" id="{493DAAA4-9C31-4B50-B2D7-337AF3AB5241}"/>
              </a:ext>
            </a:extLst>
          </p:cNvPr>
          <p:cNvSpPr txBox="1"/>
          <p:nvPr/>
        </p:nvSpPr>
        <p:spPr>
          <a:xfrm>
            <a:off x="6451845" y="3185513"/>
            <a:ext cx="611892" cy="246221"/>
          </a:xfrm>
          <a:prstGeom prst="rect">
            <a:avLst/>
          </a:prstGeom>
          <a:solidFill>
            <a:schemeClr val="tx1">
              <a:lumMod val="50000"/>
              <a:lumOff val="5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bg1"/>
                </a:solidFill>
              </a:rPr>
              <a:t>ZX - 324 </a:t>
            </a:r>
          </a:p>
        </p:txBody>
      </p:sp>
      <p:sp>
        <p:nvSpPr>
          <p:cNvPr id="68" name="Textfeld 67">
            <a:extLst>
              <a:ext uri="{FF2B5EF4-FFF2-40B4-BE49-F238E27FC236}">
                <a16:creationId xmlns:a16="http://schemas.microsoft.com/office/drawing/2014/main" xmlns="" id="{C5DC74CD-2BDA-2139-9236-6E0718E46239}"/>
              </a:ext>
            </a:extLst>
          </p:cNvPr>
          <p:cNvSpPr txBox="1"/>
          <p:nvPr/>
        </p:nvSpPr>
        <p:spPr>
          <a:xfrm>
            <a:off x="6338631" y="3535719"/>
            <a:ext cx="921554" cy="246221"/>
          </a:xfrm>
          <a:prstGeom prst="rect">
            <a:avLst/>
          </a:prstGeom>
          <a:solidFill>
            <a:schemeClr val="tx1">
              <a:lumMod val="50000"/>
              <a:lumOff val="5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bg1"/>
                </a:solidFill>
              </a:rPr>
              <a:t>ZX – </a:t>
            </a:r>
            <a:r>
              <a:rPr lang="de-DE" sz="1000" b="1" dirty="0" smtClean="0">
                <a:solidFill>
                  <a:schemeClr val="bg1"/>
                </a:solidFill>
              </a:rPr>
              <a:t>530 </a:t>
            </a:r>
            <a:endParaRPr lang="de-DE" sz="1000" b="1" dirty="0">
              <a:solidFill>
                <a:schemeClr val="bg1"/>
              </a:solidFill>
            </a:endParaRPr>
          </a:p>
        </p:txBody>
      </p:sp>
      <p:sp>
        <p:nvSpPr>
          <p:cNvPr id="69" name="Textfeld 68">
            <a:extLst>
              <a:ext uri="{FF2B5EF4-FFF2-40B4-BE49-F238E27FC236}">
                <a16:creationId xmlns:a16="http://schemas.microsoft.com/office/drawing/2014/main" xmlns="" id="{308A65A8-B7F7-F1FE-960D-B730795CDF96}"/>
              </a:ext>
            </a:extLst>
          </p:cNvPr>
          <p:cNvSpPr txBox="1"/>
          <p:nvPr/>
        </p:nvSpPr>
        <p:spPr>
          <a:xfrm>
            <a:off x="6443681" y="4856431"/>
            <a:ext cx="884806" cy="246221"/>
          </a:xfrm>
          <a:prstGeom prst="rect">
            <a:avLst/>
          </a:prstGeom>
          <a:solidFill>
            <a:schemeClr val="tx1">
              <a:lumMod val="50000"/>
              <a:lumOff val="5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bg1"/>
                </a:solidFill>
              </a:rPr>
              <a:t>ZX – </a:t>
            </a:r>
            <a:r>
              <a:rPr lang="de-DE" sz="1000" b="1" dirty="0" smtClean="0">
                <a:solidFill>
                  <a:schemeClr val="bg1"/>
                </a:solidFill>
              </a:rPr>
              <a:t>200 </a:t>
            </a:r>
            <a:endParaRPr lang="de-DE" sz="1000" b="1" dirty="0">
              <a:solidFill>
                <a:schemeClr val="bg1"/>
              </a:solidFill>
            </a:endParaRPr>
          </a:p>
        </p:txBody>
      </p:sp>
      <p:sp>
        <p:nvSpPr>
          <p:cNvPr id="70" name="Textfeld 69">
            <a:extLst>
              <a:ext uri="{FF2B5EF4-FFF2-40B4-BE49-F238E27FC236}">
                <a16:creationId xmlns:a16="http://schemas.microsoft.com/office/drawing/2014/main" xmlns="" id="{E6A2EC5E-5B53-7C65-0A4E-4114880D931A}"/>
              </a:ext>
            </a:extLst>
          </p:cNvPr>
          <p:cNvSpPr txBox="1"/>
          <p:nvPr/>
        </p:nvSpPr>
        <p:spPr>
          <a:xfrm>
            <a:off x="6443681" y="5834026"/>
            <a:ext cx="748442" cy="246221"/>
          </a:xfrm>
          <a:prstGeom prst="rect">
            <a:avLst/>
          </a:prstGeom>
          <a:solidFill>
            <a:schemeClr val="tx1">
              <a:lumMod val="50000"/>
              <a:lumOff val="5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bg1"/>
                </a:solidFill>
              </a:rPr>
              <a:t>ZX – 100 K</a:t>
            </a:r>
          </a:p>
        </p:txBody>
      </p:sp>
      <p:sp>
        <p:nvSpPr>
          <p:cNvPr id="71" name="Textfeld 70">
            <a:extLst>
              <a:ext uri="{FF2B5EF4-FFF2-40B4-BE49-F238E27FC236}">
                <a16:creationId xmlns:a16="http://schemas.microsoft.com/office/drawing/2014/main" xmlns="" id="{D1132826-A606-4872-7D08-EB9BFD5E7433}"/>
              </a:ext>
            </a:extLst>
          </p:cNvPr>
          <p:cNvSpPr txBox="1"/>
          <p:nvPr/>
        </p:nvSpPr>
        <p:spPr>
          <a:xfrm>
            <a:off x="5171257" y="3866365"/>
            <a:ext cx="717376" cy="246221"/>
          </a:xfrm>
          <a:prstGeom prst="rect">
            <a:avLst/>
          </a:prstGeom>
          <a:solidFill>
            <a:schemeClr val="tx1">
              <a:lumMod val="50000"/>
              <a:lumOff val="5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bg1"/>
                </a:solidFill>
              </a:rPr>
              <a:t>ZX – 410</a:t>
            </a:r>
          </a:p>
        </p:txBody>
      </p:sp>
      <p:sp>
        <p:nvSpPr>
          <p:cNvPr id="3" name="Textfeld 2">
            <a:extLst>
              <a:ext uri="{FF2B5EF4-FFF2-40B4-BE49-F238E27FC236}">
                <a16:creationId xmlns:a16="http://schemas.microsoft.com/office/drawing/2014/main" xmlns="" id="{D08C59C2-A199-4540-34B0-0C5A9286E857}"/>
              </a:ext>
            </a:extLst>
          </p:cNvPr>
          <p:cNvSpPr txBox="1"/>
          <p:nvPr/>
        </p:nvSpPr>
        <p:spPr>
          <a:xfrm>
            <a:off x="6493461" y="4369545"/>
            <a:ext cx="611892" cy="246221"/>
          </a:xfrm>
          <a:prstGeom prst="rect">
            <a:avLst/>
          </a:prstGeom>
          <a:solidFill>
            <a:schemeClr val="tx1">
              <a:lumMod val="50000"/>
              <a:lumOff val="5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bg1"/>
                </a:solidFill>
              </a:rPr>
              <a:t>ZX - 610 </a:t>
            </a:r>
          </a:p>
        </p:txBody>
      </p:sp>
      <p:sp>
        <p:nvSpPr>
          <p:cNvPr id="114" name="Textfeld 113">
            <a:extLst>
              <a:ext uri="{FF2B5EF4-FFF2-40B4-BE49-F238E27FC236}">
                <a16:creationId xmlns:a16="http://schemas.microsoft.com/office/drawing/2014/main" xmlns="" id="{625A8A45-0650-B895-E89E-E4A0CE90AABC}"/>
              </a:ext>
            </a:extLst>
          </p:cNvPr>
          <p:cNvSpPr txBox="1"/>
          <p:nvPr/>
        </p:nvSpPr>
        <p:spPr>
          <a:xfrm>
            <a:off x="5823130" y="2211861"/>
            <a:ext cx="560725" cy="3903826"/>
          </a:xfrm>
          <a:prstGeom prst="rect">
            <a:avLst/>
          </a:prstGeom>
          <a:noFill/>
        </p:spPr>
        <p:txBody>
          <a:bodyPr wrap="square" rtlCol="0">
            <a:spAutoFit/>
          </a:bodyPr>
          <a:lstStyle/>
          <a:p>
            <a:pPr algn="ctr">
              <a:lnSpc>
                <a:spcPct val="120000"/>
              </a:lnSpc>
            </a:pPr>
            <a:r>
              <a:rPr lang="de-DE" sz="900" b="1" dirty="0">
                <a:solidFill>
                  <a:schemeClr val="tx1">
                    <a:lumMod val="95000"/>
                    <a:lumOff val="5000"/>
                  </a:schemeClr>
                </a:solidFill>
              </a:rPr>
              <a:t>310 °C</a:t>
            </a:r>
            <a:br>
              <a:rPr lang="de-DE" sz="900" b="1" dirty="0">
                <a:solidFill>
                  <a:schemeClr val="tx1">
                    <a:lumMod val="95000"/>
                    <a:lumOff val="5000"/>
                  </a:schemeClr>
                </a:solidFill>
              </a:rPr>
            </a:br>
            <a:endParaRPr lang="de-DE" sz="900" b="1" dirty="0">
              <a:solidFill>
                <a:schemeClr val="tx1">
                  <a:lumMod val="95000"/>
                  <a:lumOff val="5000"/>
                </a:schemeClr>
              </a:solidFill>
            </a:endParaRPr>
          </a:p>
          <a:p>
            <a:pPr algn="ctr">
              <a:lnSpc>
                <a:spcPct val="120000"/>
              </a:lnSpc>
            </a:pPr>
            <a:r>
              <a:rPr lang="de-DE" sz="900" b="1" dirty="0">
                <a:solidFill>
                  <a:schemeClr val="tx1">
                    <a:lumMod val="95000"/>
                    <a:lumOff val="5000"/>
                  </a:schemeClr>
                </a:solidFill>
              </a:rPr>
              <a:t>300 °C</a:t>
            </a:r>
          </a:p>
          <a:p>
            <a:pPr algn="ctr">
              <a:lnSpc>
                <a:spcPct val="120000"/>
              </a:lnSpc>
            </a:pPr>
            <a:endParaRPr lang="de-DE" sz="900" b="1" dirty="0">
              <a:solidFill>
                <a:schemeClr val="tx1">
                  <a:lumMod val="95000"/>
                  <a:lumOff val="5000"/>
                </a:schemeClr>
              </a:solidFill>
            </a:endParaRPr>
          </a:p>
          <a:p>
            <a:pPr algn="ctr">
              <a:lnSpc>
                <a:spcPct val="120000"/>
              </a:lnSpc>
            </a:pPr>
            <a:endParaRPr lang="de-DE" sz="900" b="1" dirty="0">
              <a:solidFill>
                <a:schemeClr val="tx1">
                  <a:lumMod val="95000"/>
                  <a:lumOff val="5000"/>
                </a:schemeClr>
              </a:solidFill>
            </a:endParaRPr>
          </a:p>
          <a:p>
            <a:pPr algn="ctr">
              <a:lnSpc>
                <a:spcPct val="120000"/>
              </a:lnSpc>
            </a:pPr>
            <a:endParaRPr lang="de-DE" sz="900" b="1" dirty="0">
              <a:solidFill>
                <a:schemeClr val="tx1">
                  <a:lumMod val="95000"/>
                  <a:lumOff val="5000"/>
                </a:schemeClr>
              </a:solidFill>
            </a:endParaRPr>
          </a:p>
          <a:p>
            <a:pPr algn="ctr">
              <a:lnSpc>
                <a:spcPct val="120000"/>
              </a:lnSpc>
            </a:pPr>
            <a:r>
              <a:rPr lang="de-DE" sz="900" b="1" dirty="0">
                <a:solidFill>
                  <a:schemeClr val="tx1">
                    <a:lumMod val="95000"/>
                    <a:lumOff val="5000"/>
                  </a:schemeClr>
                </a:solidFill>
              </a:rPr>
              <a:t>250 °C</a:t>
            </a:r>
          </a:p>
          <a:p>
            <a:pPr algn="ctr">
              <a:lnSpc>
                <a:spcPct val="120000"/>
              </a:lnSpc>
            </a:pPr>
            <a:endParaRPr lang="de-DE" sz="900" b="1" dirty="0">
              <a:solidFill>
                <a:schemeClr val="tx1">
                  <a:lumMod val="95000"/>
                  <a:lumOff val="5000"/>
                </a:schemeClr>
              </a:solidFill>
            </a:endParaRPr>
          </a:p>
          <a:p>
            <a:pPr algn="ctr">
              <a:lnSpc>
                <a:spcPct val="120000"/>
              </a:lnSpc>
            </a:pPr>
            <a:r>
              <a:rPr lang="de-DE" sz="900" b="1" dirty="0">
                <a:solidFill>
                  <a:schemeClr val="tx1">
                    <a:lumMod val="95000"/>
                    <a:lumOff val="5000"/>
                  </a:schemeClr>
                </a:solidFill>
              </a:rPr>
              <a:t>240 °C</a:t>
            </a:r>
          </a:p>
          <a:p>
            <a:pPr algn="ctr">
              <a:lnSpc>
                <a:spcPct val="120000"/>
              </a:lnSpc>
            </a:pPr>
            <a:endParaRPr lang="de-DE" sz="900" b="1" dirty="0">
              <a:solidFill>
                <a:schemeClr val="tx1">
                  <a:lumMod val="95000"/>
                  <a:lumOff val="5000"/>
                </a:schemeClr>
              </a:solidFill>
            </a:endParaRPr>
          </a:p>
          <a:p>
            <a:pPr algn="ctr">
              <a:lnSpc>
                <a:spcPct val="120000"/>
              </a:lnSpc>
            </a:pPr>
            <a:r>
              <a:rPr lang="de-DE" sz="900" b="1" dirty="0">
                <a:solidFill>
                  <a:schemeClr val="tx1">
                    <a:lumMod val="95000"/>
                    <a:lumOff val="5000"/>
                  </a:schemeClr>
                </a:solidFill>
              </a:rPr>
              <a:t>180 °C</a:t>
            </a:r>
          </a:p>
          <a:p>
            <a:pPr algn="ctr">
              <a:lnSpc>
                <a:spcPct val="120000"/>
              </a:lnSpc>
            </a:pPr>
            <a:endParaRPr lang="de-DE" sz="900" b="1" dirty="0">
              <a:solidFill>
                <a:schemeClr val="tx1">
                  <a:lumMod val="95000"/>
                  <a:lumOff val="5000"/>
                </a:schemeClr>
              </a:solidFill>
            </a:endParaRPr>
          </a:p>
          <a:p>
            <a:pPr algn="ctr">
              <a:lnSpc>
                <a:spcPct val="120000"/>
              </a:lnSpc>
            </a:pPr>
            <a:r>
              <a:rPr lang="de-DE" sz="900" b="1" dirty="0">
                <a:solidFill>
                  <a:schemeClr val="tx1">
                    <a:lumMod val="95000"/>
                    <a:lumOff val="5000"/>
                  </a:schemeClr>
                </a:solidFill>
              </a:rPr>
              <a:t>160 °C</a:t>
            </a:r>
          </a:p>
          <a:p>
            <a:pPr algn="ctr">
              <a:lnSpc>
                <a:spcPct val="120000"/>
              </a:lnSpc>
            </a:pPr>
            <a:endParaRPr lang="de-DE" sz="900" b="1" dirty="0">
              <a:solidFill>
                <a:schemeClr val="tx1">
                  <a:lumMod val="95000"/>
                  <a:lumOff val="5000"/>
                </a:schemeClr>
              </a:solidFill>
            </a:endParaRPr>
          </a:p>
          <a:p>
            <a:pPr algn="ctr">
              <a:lnSpc>
                <a:spcPct val="120000"/>
              </a:lnSpc>
            </a:pPr>
            <a:endParaRPr lang="de-DE" sz="900" b="1" dirty="0">
              <a:solidFill>
                <a:schemeClr val="tx1">
                  <a:lumMod val="95000"/>
                  <a:lumOff val="5000"/>
                </a:schemeClr>
              </a:solidFill>
            </a:endParaRPr>
          </a:p>
          <a:p>
            <a:pPr algn="ctr">
              <a:lnSpc>
                <a:spcPct val="120000"/>
              </a:lnSpc>
            </a:pPr>
            <a:endParaRPr lang="de-DE" sz="900" b="1" dirty="0">
              <a:solidFill>
                <a:schemeClr val="tx1">
                  <a:lumMod val="95000"/>
                  <a:lumOff val="5000"/>
                </a:schemeClr>
              </a:solidFill>
            </a:endParaRPr>
          </a:p>
          <a:p>
            <a:pPr algn="ctr">
              <a:lnSpc>
                <a:spcPct val="120000"/>
              </a:lnSpc>
            </a:pPr>
            <a:r>
              <a:rPr lang="de-DE" sz="900" b="1" dirty="0">
                <a:solidFill>
                  <a:schemeClr val="tx1">
                    <a:lumMod val="95000"/>
                    <a:lumOff val="5000"/>
                  </a:schemeClr>
                </a:solidFill>
              </a:rPr>
              <a:t>140 °C</a:t>
            </a:r>
          </a:p>
          <a:p>
            <a:pPr algn="ctr">
              <a:lnSpc>
                <a:spcPct val="120000"/>
              </a:lnSpc>
            </a:pPr>
            <a:endParaRPr lang="de-DE" sz="900" b="1" dirty="0">
              <a:solidFill>
                <a:schemeClr val="tx1">
                  <a:lumMod val="95000"/>
                  <a:lumOff val="5000"/>
                </a:schemeClr>
              </a:solidFill>
            </a:endParaRPr>
          </a:p>
          <a:p>
            <a:pPr algn="ctr">
              <a:lnSpc>
                <a:spcPct val="120000"/>
              </a:lnSpc>
            </a:pPr>
            <a:r>
              <a:rPr lang="de-DE" sz="900" b="1" dirty="0">
                <a:solidFill>
                  <a:schemeClr val="tx1">
                    <a:lumMod val="95000"/>
                    <a:lumOff val="5000"/>
                  </a:schemeClr>
                </a:solidFill>
              </a:rPr>
              <a:t>130 °C</a:t>
            </a:r>
          </a:p>
          <a:p>
            <a:pPr algn="ctr">
              <a:lnSpc>
                <a:spcPct val="120000"/>
              </a:lnSpc>
            </a:pPr>
            <a:endParaRPr lang="de-DE" sz="900" b="1" dirty="0">
              <a:solidFill>
                <a:schemeClr val="tx1">
                  <a:lumMod val="95000"/>
                  <a:lumOff val="5000"/>
                </a:schemeClr>
              </a:solidFill>
            </a:endParaRPr>
          </a:p>
          <a:p>
            <a:pPr algn="ctr">
              <a:lnSpc>
                <a:spcPct val="120000"/>
              </a:lnSpc>
            </a:pPr>
            <a:r>
              <a:rPr lang="de-DE" sz="900" b="1" dirty="0">
                <a:solidFill>
                  <a:schemeClr val="tx1">
                    <a:lumMod val="95000"/>
                    <a:lumOff val="5000"/>
                  </a:schemeClr>
                </a:solidFill>
              </a:rPr>
              <a:t>120 °C</a:t>
            </a:r>
          </a:p>
          <a:p>
            <a:pPr algn="ctr">
              <a:lnSpc>
                <a:spcPct val="120000"/>
              </a:lnSpc>
            </a:pPr>
            <a:endParaRPr lang="de-DE" sz="900" b="1" dirty="0">
              <a:solidFill>
                <a:schemeClr val="tx1">
                  <a:lumMod val="95000"/>
                  <a:lumOff val="5000"/>
                </a:schemeClr>
              </a:solidFill>
            </a:endParaRPr>
          </a:p>
          <a:p>
            <a:pPr algn="ctr">
              <a:lnSpc>
                <a:spcPct val="120000"/>
              </a:lnSpc>
            </a:pPr>
            <a:r>
              <a:rPr lang="de-DE" sz="900" b="1" dirty="0">
                <a:solidFill>
                  <a:schemeClr val="tx1">
                    <a:lumMod val="95000"/>
                    <a:lumOff val="5000"/>
                  </a:schemeClr>
                </a:solidFill>
              </a:rPr>
              <a:t>110 °C</a:t>
            </a:r>
          </a:p>
        </p:txBody>
      </p:sp>
      <p:sp>
        <p:nvSpPr>
          <p:cNvPr id="4" name="Textfeld 3">
            <a:extLst>
              <a:ext uri="{FF2B5EF4-FFF2-40B4-BE49-F238E27FC236}">
                <a16:creationId xmlns:a16="http://schemas.microsoft.com/office/drawing/2014/main" xmlns="" id="{664983CC-745F-8E2C-F1FF-2DDE09FF6555}"/>
              </a:ext>
            </a:extLst>
          </p:cNvPr>
          <p:cNvSpPr txBox="1"/>
          <p:nvPr/>
        </p:nvSpPr>
        <p:spPr>
          <a:xfrm>
            <a:off x="6434598" y="5406619"/>
            <a:ext cx="729619" cy="400110"/>
          </a:xfrm>
          <a:prstGeom prst="rect">
            <a:avLst/>
          </a:prstGeom>
          <a:solidFill>
            <a:schemeClr val="accent6"/>
          </a:solidFill>
          <a:ln w="9525"/>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de-DE" sz="1000" b="1" dirty="0">
                <a:solidFill>
                  <a:schemeClr val="bg1"/>
                </a:solidFill>
              </a:rPr>
              <a:t>PVDF </a:t>
            </a:r>
            <a:r>
              <a:rPr lang="de-DE" sz="1000" b="1" dirty="0" err="1">
                <a:solidFill>
                  <a:schemeClr val="bg1"/>
                </a:solidFill>
              </a:rPr>
              <a:t>newlife</a:t>
            </a:r>
            <a:endParaRPr lang="de-DE" sz="1000" b="1" dirty="0">
              <a:solidFill>
                <a:schemeClr val="bg1"/>
              </a:solidFill>
            </a:endParaRPr>
          </a:p>
        </p:txBody>
      </p:sp>
    </p:spTree>
    <p:extLst>
      <p:ext uri="{BB962C8B-B14F-4D97-AF65-F5344CB8AC3E}">
        <p14:creationId xmlns:p14="http://schemas.microsoft.com/office/powerpoint/2010/main" val="163155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anim calcmode="lin" valueType="num">
                                      <p:cBhvr>
                                        <p:cTn id="20" dur="500" fill="hold"/>
                                        <p:tgtEl>
                                          <p:spTgt spid="69"/>
                                        </p:tgtEl>
                                        <p:attrNameLst>
                                          <p:attrName>ppt_x</p:attrName>
                                        </p:attrNameLst>
                                      </p:cBhvr>
                                      <p:tavLst>
                                        <p:tav tm="0">
                                          <p:val>
                                            <p:strVal val="#ppt_x"/>
                                          </p:val>
                                        </p:tav>
                                        <p:tav tm="100000">
                                          <p:val>
                                            <p:strVal val="#ppt_x"/>
                                          </p:val>
                                        </p:tav>
                                      </p:tavLst>
                                    </p:anim>
                                    <p:anim calcmode="lin" valueType="num">
                                      <p:cBhvr>
                                        <p:cTn id="21" dur="5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 calcmode="lin" valueType="num">
                                      <p:cBhvr additive="base">
                                        <p:cTn id="32" dur="500" fill="hold"/>
                                        <p:tgtEl>
                                          <p:spTgt spid="71"/>
                                        </p:tgtEl>
                                        <p:attrNameLst>
                                          <p:attrName>ppt_x</p:attrName>
                                        </p:attrNameLst>
                                      </p:cBhvr>
                                      <p:tavLst>
                                        <p:tav tm="0">
                                          <p:val>
                                            <p:strVal val="#ppt_x"/>
                                          </p:val>
                                        </p:tav>
                                        <p:tav tm="100000">
                                          <p:val>
                                            <p:strVal val="#ppt_x"/>
                                          </p:val>
                                        </p:tav>
                                      </p:tavLst>
                                    </p:anim>
                                    <p:anim calcmode="lin" valueType="num">
                                      <p:cBhvr additive="base">
                                        <p:cTn id="33"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67"/>
                                        </p:tgtEl>
                                        <p:attrNameLst>
                                          <p:attrName>style.visibility</p:attrName>
                                        </p:attrNameLst>
                                      </p:cBhvr>
                                      <p:to>
                                        <p:strVal val="visible"/>
                                      </p:to>
                                    </p:set>
                                    <p:anim calcmode="lin" valueType="num">
                                      <p:cBhvr additive="base">
                                        <p:cTn id="38" dur="500" fill="hold"/>
                                        <p:tgtEl>
                                          <p:spTgt spid="67"/>
                                        </p:tgtEl>
                                        <p:attrNameLst>
                                          <p:attrName>ppt_x</p:attrName>
                                        </p:attrNameLst>
                                      </p:cBhvr>
                                      <p:tavLst>
                                        <p:tav tm="0">
                                          <p:val>
                                            <p:strVal val="#ppt_x"/>
                                          </p:val>
                                        </p:tav>
                                        <p:tav tm="100000">
                                          <p:val>
                                            <p:strVal val="#ppt_x"/>
                                          </p:val>
                                        </p:tav>
                                      </p:tavLst>
                                    </p:anim>
                                    <p:anim calcmode="lin" valueType="num">
                                      <p:cBhvr additive="base">
                                        <p:cTn id="39"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68"/>
                                        </p:tgtEl>
                                        <p:attrNameLst>
                                          <p:attrName>style.visibility</p:attrName>
                                        </p:attrNameLst>
                                      </p:cBhvr>
                                      <p:to>
                                        <p:strVal val="visible"/>
                                      </p:to>
                                    </p:set>
                                    <p:anim calcmode="lin" valueType="num">
                                      <p:cBhvr additive="base">
                                        <p:cTn id="44" dur="500" fill="hold"/>
                                        <p:tgtEl>
                                          <p:spTgt spid="68"/>
                                        </p:tgtEl>
                                        <p:attrNameLst>
                                          <p:attrName>ppt_x</p:attrName>
                                        </p:attrNameLst>
                                      </p:cBhvr>
                                      <p:tavLst>
                                        <p:tav tm="0">
                                          <p:val>
                                            <p:strVal val="#ppt_x"/>
                                          </p:val>
                                        </p:tav>
                                        <p:tav tm="100000">
                                          <p:val>
                                            <p:strVal val="#ppt_x"/>
                                          </p:val>
                                        </p:tav>
                                      </p:tavLst>
                                    </p:anim>
                                    <p:anim calcmode="lin" valueType="num">
                                      <p:cBhvr additive="base">
                                        <p:cTn id="45"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64"/>
                                        </p:tgtEl>
                                        <p:attrNameLst>
                                          <p:attrName>style.visibility</p:attrName>
                                        </p:attrNameLst>
                                      </p:cBhvr>
                                      <p:to>
                                        <p:strVal val="visible"/>
                                      </p:to>
                                    </p:set>
                                    <p:anim calcmode="lin" valueType="num">
                                      <p:cBhvr additive="base">
                                        <p:cTn id="50" dur="500" fill="hold"/>
                                        <p:tgtEl>
                                          <p:spTgt spid="64"/>
                                        </p:tgtEl>
                                        <p:attrNameLst>
                                          <p:attrName>ppt_x</p:attrName>
                                        </p:attrNameLst>
                                      </p:cBhvr>
                                      <p:tavLst>
                                        <p:tav tm="0">
                                          <p:val>
                                            <p:strVal val="#ppt_x"/>
                                          </p:val>
                                        </p:tav>
                                        <p:tav tm="100000">
                                          <p:val>
                                            <p:strVal val="#ppt_x"/>
                                          </p:val>
                                        </p:tav>
                                      </p:tavLst>
                                    </p:anim>
                                    <p:anim calcmode="lin" valueType="num">
                                      <p:cBhvr additive="base">
                                        <p:cTn id="51"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7" grpId="0" animBg="1"/>
      <p:bldP spid="68" grpId="0" animBg="1"/>
      <p:bldP spid="69" grpId="0" animBg="1"/>
      <p:bldP spid="70" grpId="0" animBg="1"/>
      <p:bldP spid="71"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xmlns="" id="{35F3A281-09B7-8592-A4B4-893426B7B3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043771">
            <a:off x="7717872" y="4253063"/>
            <a:ext cx="5401067" cy="3599695"/>
          </a:xfrm>
          <a:prstGeom prst="rect">
            <a:avLst/>
          </a:prstGeom>
        </p:spPr>
      </p:pic>
      <p:sp>
        <p:nvSpPr>
          <p:cNvPr id="5" name="Textfeld 4">
            <a:extLst>
              <a:ext uri="{FF2B5EF4-FFF2-40B4-BE49-F238E27FC236}">
                <a16:creationId xmlns:a16="http://schemas.microsoft.com/office/drawing/2014/main" xmlns="" id="{1D6D123D-1D0F-ED78-57FF-229E24FD0AD3}"/>
              </a:ext>
            </a:extLst>
          </p:cNvPr>
          <p:cNvSpPr txBox="1"/>
          <p:nvPr/>
        </p:nvSpPr>
        <p:spPr>
          <a:xfrm>
            <a:off x="3824577" y="1031349"/>
            <a:ext cx="4542847"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ZEDEX</a:t>
            </a:r>
            <a:r>
              <a:rPr lang="en-US" sz="2400" b="0" i="0" u="none" strike="noStrike" baseline="30000" dirty="0">
                <a:solidFill>
                  <a:schemeClr val="bg1"/>
                </a:solidFill>
                <a:latin typeface="Arial" panose="020B0604020202020204" pitchFamily="34" charset="0"/>
                <a:cs typeface="Arial" panose="020B0604020202020204" pitchFamily="34" charset="0"/>
              </a:rPr>
              <a:t>®</a:t>
            </a:r>
            <a:r>
              <a:rPr lang="de-DE" sz="2400" b="1" dirty="0">
                <a:solidFill>
                  <a:schemeClr val="bg1"/>
                </a:solidFill>
                <a:latin typeface="Arial" panose="020B0604020202020204" pitchFamily="34" charset="0"/>
                <a:cs typeface="Arial" panose="020B0604020202020204" pitchFamily="34" charset="0"/>
              </a:rPr>
              <a:t> MATERIALS CAN BE</a:t>
            </a:r>
          </a:p>
        </p:txBody>
      </p:sp>
      <p:cxnSp>
        <p:nvCxnSpPr>
          <p:cNvPr id="15" name="Gerader Verbinder 14">
            <a:extLst>
              <a:ext uri="{FF2B5EF4-FFF2-40B4-BE49-F238E27FC236}">
                <a16:creationId xmlns:a16="http://schemas.microsoft.com/office/drawing/2014/main" xmlns="" id="{C253AF1C-0C56-2BBF-67FA-F157651EBC7B}"/>
              </a:ext>
            </a:extLst>
          </p:cNvPr>
          <p:cNvCxnSpPr>
            <a:cxnSpLocks/>
          </p:cNvCxnSpPr>
          <p:nvPr/>
        </p:nvCxnSpPr>
        <p:spPr>
          <a:xfrm>
            <a:off x="854404" y="4380039"/>
            <a:ext cx="10483193" cy="0"/>
          </a:xfrm>
          <a:prstGeom prst="line">
            <a:avLst/>
          </a:prstGeom>
        </p:spPr>
        <p:style>
          <a:lnRef idx="1">
            <a:schemeClr val="accent2"/>
          </a:lnRef>
          <a:fillRef idx="0">
            <a:schemeClr val="accent2"/>
          </a:fillRef>
          <a:effectRef idx="0">
            <a:schemeClr val="accent2"/>
          </a:effectRef>
          <a:fontRef idx="minor">
            <a:schemeClr val="tx1"/>
          </a:fontRef>
        </p:style>
      </p:cxnSp>
      <p:sp>
        <p:nvSpPr>
          <p:cNvPr id="22" name="Textfeld 21">
            <a:extLst>
              <a:ext uri="{FF2B5EF4-FFF2-40B4-BE49-F238E27FC236}">
                <a16:creationId xmlns:a16="http://schemas.microsoft.com/office/drawing/2014/main" xmlns="" id="{92D25950-26D2-F74D-7F8E-7E3AC6ECB192}"/>
              </a:ext>
            </a:extLst>
          </p:cNvPr>
          <p:cNvSpPr txBox="1"/>
          <p:nvPr/>
        </p:nvSpPr>
        <p:spPr>
          <a:xfrm>
            <a:off x="4470266" y="5402972"/>
            <a:ext cx="2880000" cy="844142"/>
          </a:xfrm>
          <a:prstGeom prst="rect">
            <a:avLst/>
          </a:prstGeom>
          <a:noFill/>
        </p:spPr>
        <p:txBody>
          <a:bodyPr wrap="square" numCol="1" rtlCol="0">
            <a:spAutoFit/>
          </a:bodyPr>
          <a:lstStyle/>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Higher </a:t>
            </a:r>
            <a:r>
              <a:rPr lang="de-DE" sz="1400" dirty="0" err="1">
                <a:solidFill>
                  <a:schemeClr val="bg2">
                    <a:lumMod val="25000"/>
                  </a:schemeClr>
                </a:solidFill>
                <a:latin typeface="Arial" panose="020B0604020202020204" pitchFamily="34" charset="0"/>
                <a:cs typeface="Arial" panose="020B0604020202020204" pitchFamily="34" charset="0"/>
              </a:rPr>
              <a:t>elasticity</a:t>
            </a:r>
            <a:r>
              <a:rPr lang="de-DE" sz="1400" dirty="0">
                <a:solidFill>
                  <a:schemeClr val="bg2">
                    <a:lumMod val="25000"/>
                  </a:schemeClr>
                </a:solidFill>
                <a:latin typeface="Arial" panose="020B0604020202020204" pitchFamily="34" charset="0"/>
                <a:cs typeface="Arial" panose="020B0604020202020204" pitchFamily="34" charset="0"/>
              </a:rPr>
              <a:t> and </a:t>
            </a:r>
            <a:r>
              <a:rPr lang="de-DE" sz="1400" dirty="0" err="1">
                <a:solidFill>
                  <a:schemeClr val="bg2">
                    <a:lumMod val="25000"/>
                  </a:schemeClr>
                </a:solidFill>
                <a:latin typeface="Arial" panose="020B0604020202020204" pitchFamily="34" charset="0"/>
                <a:cs typeface="Arial" panose="020B0604020202020204" pitchFamily="34" charset="0"/>
              </a:rPr>
              <a:t>rigidity</a:t>
            </a:r>
            <a:endParaRPr lang="de-DE" sz="1400"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120000"/>
              </a:lnSpc>
              <a:buClr>
                <a:schemeClr val="accent2"/>
              </a:buClr>
              <a:buFont typeface="Arial" panose="020B0604020202020204" pitchFamily="34" charset="0"/>
              <a:buChar char="•"/>
            </a:pPr>
            <a:r>
              <a:rPr lang="de-DE" sz="1400" dirty="0" err="1">
                <a:solidFill>
                  <a:schemeClr val="bg2">
                    <a:lumMod val="25000"/>
                  </a:schemeClr>
                </a:solidFill>
                <a:latin typeface="Arial" panose="020B0604020202020204" pitchFamily="34" charset="0"/>
                <a:cs typeface="Arial" panose="020B0604020202020204" pitchFamily="34" charset="0"/>
              </a:rPr>
              <a:t>Reduction</a:t>
            </a:r>
            <a:r>
              <a:rPr lang="de-DE" sz="1400" dirty="0">
                <a:solidFill>
                  <a:schemeClr val="bg2">
                    <a:lumMod val="25000"/>
                  </a:schemeClr>
                </a:solidFill>
                <a:latin typeface="Arial" panose="020B0604020202020204" pitchFamily="34" charset="0"/>
                <a:cs typeface="Arial" panose="020B0604020202020204" pitchFamily="34" charset="0"/>
              </a:rPr>
              <a:t> </a:t>
            </a:r>
            <a:r>
              <a:rPr lang="de-DE" sz="1400" dirty="0" err="1">
                <a:solidFill>
                  <a:schemeClr val="bg2">
                    <a:lumMod val="25000"/>
                  </a:schemeClr>
                </a:solidFill>
                <a:latin typeface="Arial" panose="020B0604020202020204" pitchFamily="34" charset="0"/>
                <a:cs typeface="Arial" panose="020B0604020202020204" pitchFamily="34" charset="0"/>
              </a:rPr>
              <a:t>of</a:t>
            </a:r>
            <a:r>
              <a:rPr lang="de-DE" sz="1400" dirty="0">
                <a:solidFill>
                  <a:schemeClr val="bg2">
                    <a:lumMod val="25000"/>
                  </a:schemeClr>
                </a:solidFill>
                <a:latin typeface="Arial" panose="020B0604020202020204" pitchFamily="34" charset="0"/>
                <a:cs typeface="Arial" panose="020B0604020202020204" pitchFamily="34" charset="0"/>
              </a:rPr>
              <a:t> </a:t>
            </a:r>
            <a:r>
              <a:rPr lang="de-DE" sz="1400" dirty="0" err="1">
                <a:solidFill>
                  <a:schemeClr val="bg2">
                    <a:lumMod val="25000"/>
                  </a:schemeClr>
                </a:solidFill>
                <a:latin typeface="Arial" panose="020B0604020202020204" pitchFamily="34" charset="0"/>
                <a:cs typeface="Arial" panose="020B0604020202020204" pitchFamily="34" charset="0"/>
              </a:rPr>
              <a:t>friction</a:t>
            </a:r>
            <a:r>
              <a:rPr lang="de-DE" sz="1400" dirty="0">
                <a:solidFill>
                  <a:schemeClr val="bg2">
                    <a:lumMod val="25000"/>
                  </a:schemeClr>
                </a:solidFill>
                <a:latin typeface="Arial" panose="020B0604020202020204" pitchFamily="34" charset="0"/>
                <a:cs typeface="Arial" panose="020B0604020202020204" pitchFamily="34" charset="0"/>
              </a:rPr>
              <a:t> and </a:t>
            </a:r>
            <a:r>
              <a:rPr lang="de-DE" sz="1400" dirty="0" err="1">
                <a:solidFill>
                  <a:schemeClr val="bg2">
                    <a:lumMod val="25000"/>
                  </a:schemeClr>
                </a:solidFill>
                <a:latin typeface="Arial" panose="020B0604020202020204" pitchFamily="34" charset="0"/>
                <a:cs typeface="Arial" panose="020B0604020202020204" pitchFamily="34" charset="0"/>
              </a:rPr>
              <a:t>wear</a:t>
            </a:r>
            <a:endParaRPr lang="de-DE" sz="1400"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Higher </a:t>
            </a:r>
            <a:r>
              <a:rPr lang="de-DE" sz="1400" dirty="0" err="1">
                <a:solidFill>
                  <a:schemeClr val="bg2">
                    <a:lumMod val="25000"/>
                  </a:schemeClr>
                </a:solidFill>
                <a:latin typeface="Arial" panose="020B0604020202020204" pitchFamily="34" charset="0"/>
                <a:cs typeface="Arial" panose="020B0604020202020204" pitchFamily="34" charset="0"/>
              </a:rPr>
              <a:t>precision</a:t>
            </a:r>
            <a:endParaRPr lang="de-DE" sz="1400" dirty="0">
              <a:solidFill>
                <a:schemeClr val="bg2">
                  <a:lumMod val="25000"/>
                </a:schemeClr>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xmlns="" id="{01E63F02-646E-3709-03D4-AD8BF4112E81}"/>
              </a:ext>
            </a:extLst>
          </p:cNvPr>
          <p:cNvSpPr txBox="1"/>
          <p:nvPr/>
        </p:nvSpPr>
        <p:spPr>
          <a:xfrm>
            <a:off x="728621" y="1671848"/>
            <a:ext cx="2880000" cy="414000"/>
          </a:xfrm>
          <a:prstGeom prst="rect">
            <a:avLst/>
          </a:prstGeom>
          <a:solidFill>
            <a:srgbClr val="ED7D31"/>
          </a:solidFill>
        </p:spPr>
        <p:txBody>
          <a:bodyPr wrap="square" rtlCol="0">
            <a:spAutoFit/>
          </a:bodyPr>
          <a:lstStyle/>
          <a:p>
            <a:pPr algn="ctr"/>
            <a:r>
              <a:rPr lang="de-DE" sz="2000" b="1" i="1" dirty="0">
                <a:solidFill>
                  <a:schemeClr val="bg1"/>
                </a:solidFill>
                <a:latin typeface="Arial" panose="020B0604020202020204" pitchFamily="34" charset="0"/>
                <a:cs typeface="Arial" panose="020B0604020202020204" pitchFamily="34" charset="0"/>
              </a:rPr>
              <a:t>Basic Type</a:t>
            </a:r>
          </a:p>
        </p:txBody>
      </p:sp>
      <p:sp>
        <p:nvSpPr>
          <p:cNvPr id="7" name="Textfeld 6">
            <a:extLst>
              <a:ext uri="{FF2B5EF4-FFF2-40B4-BE49-F238E27FC236}">
                <a16:creationId xmlns:a16="http://schemas.microsoft.com/office/drawing/2014/main" xmlns="" id="{AF579DE0-2BD4-B9BE-6CFA-5A1A3FD22A1A}"/>
              </a:ext>
            </a:extLst>
          </p:cNvPr>
          <p:cNvSpPr txBox="1"/>
          <p:nvPr/>
        </p:nvSpPr>
        <p:spPr>
          <a:xfrm>
            <a:off x="4597154" y="1671847"/>
            <a:ext cx="2880000" cy="414000"/>
          </a:xfrm>
          <a:prstGeom prst="rect">
            <a:avLst/>
          </a:prstGeom>
          <a:solidFill>
            <a:srgbClr val="ED7D31"/>
          </a:solidFill>
        </p:spPr>
        <p:txBody>
          <a:bodyPr wrap="square" rtlCol="0">
            <a:spAutoFit/>
          </a:bodyPr>
          <a:lstStyle/>
          <a:p>
            <a:pPr algn="ctr"/>
            <a:r>
              <a:rPr lang="de-DE" sz="2000" b="1" i="1" dirty="0" err="1">
                <a:solidFill>
                  <a:schemeClr val="bg1"/>
                </a:solidFill>
                <a:latin typeface="Arial" panose="020B0604020202020204" pitchFamily="34" charset="0"/>
                <a:cs typeface="Arial" panose="020B0604020202020204" pitchFamily="34" charset="0"/>
              </a:rPr>
              <a:t>Modifications</a:t>
            </a:r>
            <a:endParaRPr lang="de-DE" sz="2000" b="1" i="1" dirty="0">
              <a:solidFill>
                <a:schemeClr val="bg1"/>
              </a:solidFill>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xmlns="" id="{26F186BB-BC05-1402-5548-45F244560C22}"/>
              </a:ext>
            </a:extLst>
          </p:cNvPr>
          <p:cNvSpPr txBox="1"/>
          <p:nvPr/>
        </p:nvSpPr>
        <p:spPr>
          <a:xfrm>
            <a:off x="8583380" y="1671847"/>
            <a:ext cx="2880000" cy="414000"/>
          </a:xfrm>
          <a:prstGeom prst="rect">
            <a:avLst/>
          </a:prstGeom>
          <a:solidFill>
            <a:srgbClr val="ED7D31"/>
          </a:solidFill>
        </p:spPr>
        <p:txBody>
          <a:bodyPr wrap="square" rtlCol="0">
            <a:spAutoFit/>
          </a:bodyPr>
          <a:lstStyle/>
          <a:p>
            <a:pPr algn="ctr"/>
            <a:r>
              <a:rPr lang="de-DE" sz="2000" b="1" i="1" dirty="0">
                <a:solidFill>
                  <a:schemeClr val="bg1"/>
                </a:solidFill>
                <a:latin typeface="Arial" panose="020B0604020202020204" pitchFamily="34" charset="0"/>
                <a:cs typeface="Arial" panose="020B0604020202020204" pitchFamily="34" charset="0"/>
              </a:rPr>
              <a:t>Special Compounds</a:t>
            </a:r>
          </a:p>
        </p:txBody>
      </p:sp>
      <p:sp>
        <p:nvSpPr>
          <p:cNvPr id="9" name="Textfeld 8">
            <a:extLst>
              <a:ext uri="{FF2B5EF4-FFF2-40B4-BE49-F238E27FC236}">
                <a16:creationId xmlns:a16="http://schemas.microsoft.com/office/drawing/2014/main" xmlns="" id="{C77BEFEF-A56F-61C3-242F-E721DE4A0540}"/>
              </a:ext>
            </a:extLst>
          </p:cNvPr>
          <p:cNvSpPr txBox="1"/>
          <p:nvPr/>
        </p:nvSpPr>
        <p:spPr>
          <a:xfrm>
            <a:off x="728621" y="2181362"/>
            <a:ext cx="2880000" cy="736805"/>
          </a:xfrm>
          <a:prstGeom prst="rect">
            <a:avLst/>
          </a:prstGeom>
          <a:noFill/>
        </p:spPr>
        <p:txBody>
          <a:bodyPr wrap="square" rtlCol="0">
            <a:spAutoFit/>
          </a:bodyPr>
          <a:lstStyle/>
          <a:p>
            <a:pPr>
              <a:lnSpc>
                <a:spcPct val="120000"/>
              </a:lnSpc>
            </a:pPr>
            <a:r>
              <a:rPr lang="en-US" baseline="30000" dirty="0">
                <a:solidFill>
                  <a:schemeClr val="bg2">
                    <a:lumMod val="25000"/>
                  </a:schemeClr>
                </a:solidFill>
                <a:latin typeface="Arial" panose="020B0604020202020204" pitchFamily="34" charset="0"/>
                <a:cs typeface="Arial" panose="020B0604020202020204" pitchFamily="34" charset="0"/>
              </a:rPr>
              <a:t>As a basis for our compounds, we use base polymers which have a suitable property profile for sliding elements.</a:t>
            </a:r>
            <a:endParaRPr lang="en-US" sz="1800" b="0" i="0" u="none" strike="noStrike" baseline="30000" dirty="0">
              <a:solidFill>
                <a:schemeClr val="bg2">
                  <a:lumMod val="25000"/>
                </a:schemeClr>
              </a:solidFill>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xmlns="" id="{E89403EE-058A-3CE1-605B-9868F0025F3F}"/>
              </a:ext>
            </a:extLst>
          </p:cNvPr>
          <p:cNvSpPr txBox="1"/>
          <p:nvPr/>
        </p:nvSpPr>
        <p:spPr>
          <a:xfrm>
            <a:off x="4597154" y="2181362"/>
            <a:ext cx="2880000" cy="736805"/>
          </a:xfrm>
          <a:prstGeom prst="rect">
            <a:avLst/>
          </a:prstGeom>
          <a:noFill/>
        </p:spPr>
        <p:txBody>
          <a:bodyPr wrap="square" rtlCol="0">
            <a:spAutoFit/>
          </a:bodyPr>
          <a:lstStyle/>
          <a:p>
            <a:pPr>
              <a:lnSpc>
                <a:spcPct val="120000"/>
              </a:lnSpc>
            </a:pPr>
            <a:r>
              <a:rPr lang="en-US" baseline="30000" dirty="0">
                <a:solidFill>
                  <a:schemeClr val="bg2">
                    <a:lumMod val="25000"/>
                  </a:schemeClr>
                </a:solidFill>
                <a:latin typeface="Arial" panose="020B0604020202020204" pitchFamily="34" charset="0"/>
                <a:cs typeface="Arial" panose="020B0604020202020204" pitchFamily="34" charset="0"/>
              </a:rPr>
              <a:t>We have developed successful </a:t>
            </a:r>
            <a:r>
              <a:rPr lang="en-US" baseline="30000" dirty="0" err="1">
                <a:solidFill>
                  <a:schemeClr val="bg2">
                    <a:lumMod val="25000"/>
                  </a:schemeClr>
                </a:solidFill>
                <a:latin typeface="Arial" panose="020B0604020202020204" pitchFamily="34" charset="0"/>
                <a:cs typeface="Arial" panose="020B0604020202020204" pitchFamily="34" charset="0"/>
              </a:rPr>
              <a:t>tribocompounds</a:t>
            </a:r>
            <a:r>
              <a:rPr lang="en-US" baseline="30000" dirty="0">
                <a:solidFill>
                  <a:schemeClr val="bg2">
                    <a:lumMod val="25000"/>
                  </a:schemeClr>
                </a:solidFill>
                <a:latin typeface="Arial" panose="020B0604020202020204" pitchFamily="34" charset="0"/>
                <a:cs typeface="Arial" panose="020B0604020202020204" pitchFamily="34" charset="0"/>
              </a:rPr>
              <a:t> for the individual base polymers over the last 50 years.</a:t>
            </a:r>
            <a:endParaRPr lang="de-DE" sz="1800" b="0" i="0" u="none" strike="noStrike" baseline="30000" dirty="0">
              <a:solidFill>
                <a:schemeClr val="bg2">
                  <a:lumMod val="25000"/>
                </a:schemeClr>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xmlns="" id="{CF501BE0-C414-6B39-E8BD-F2A53BADBB96}"/>
              </a:ext>
            </a:extLst>
          </p:cNvPr>
          <p:cNvSpPr txBox="1"/>
          <p:nvPr/>
        </p:nvSpPr>
        <p:spPr>
          <a:xfrm>
            <a:off x="8583380" y="2181362"/>
            <a:ext cx="2880000" cy="958404"/>
          </a:xfrm>
          <a:prstGeom prst="rect">
            <a:avLst/>
          </a:prstGeom>
          <a:noFill/>
        </p:spPr>
        <p:txBody>
          <a:bodyPr wrap="square" rtlCol="0">
            <a:spAutoFit/>
          </a:bodyPr>
          <a:lstStyle/>
          <a:p>
            <a:pPr>
              <a:lnSpc>
                <a:spcPct val="120000"/>
              </a:lnSpc>
            </a:pPr>
            <a:r>
              <a:rPr lang="en-US" baseline="30000" dirty="0">
                <a:solidFill>
                  <a:schemeClr val="bg2">
                    <a:lumMod val="25000"/>
                  </a:schemeClr>
                </a:solidFill>
                <a:latin typeface="Arial" panose="020B0604020202020204" pitchFamily="34" charset="0"/>
                <a:cs typeface="Arial" panose="020B0604020202020204" pitchFamily="34" charset="0"/>
              </a:rPr>
              <a:t>Based on the basic types or modifications, we manufacture customer or application-specific compounds with functional integration.</a:t>
            </a:r>
            <a:endParaRPr lang="en-US" sz="1800" b="0" i="0" u="none" strike="noStrike" baseline="30000" dirty="0">
              <a:solidFill>
                <a:schemeClr val="bg2">
                  <a:lumMod val="25000"/>
                </a:schemeClr>
              </a:solidFill>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xmlns="" id="{460F08E1-BBA6-B85B-0A33-31CF943D5826}"/>
              </a:ext>
            </a:extLst>
          </p:cNvPr>
          <p:cNvSpPr txBox="1"/>
          <p:nvPr/>
        </p:nvSpPr>
        <p:spPr>
          <a:xfrm>
            <a:off x="1174017" y="3213594"/>
            <a:ext cx="1989209" cy="600805"/>
          </a:xfrm>
          <a:prstGeom prst="rect">
            <a:avLst/>
          </a:prstGeom>
          <a:noFill/>
        </p:spPr>
        <p:txBody>
          <a:bodyPr wrap="square">
            <a:spAutoFit/>
          </a:bodyPr>
          <a:lstStyle/>
          <a:p>
            <a:pPr algn="ctr">
              <a:lnSpc>
                <a:spcPct val="120000"/>
              </a:lnSpc>
              <a:buClr>
                <a:schemeClr val="accent2"/>
              </a:buClr>
            </a:pPr>
            <a:r>
              <a:rPr lang="de-DE" b="1" dirty="0">
                <a:solidFill>
                  <a:srgbClr val="505052"/>
                </a:solidFill>
                <a:latin typeface="Arial" panose="020B0604020202020204" pitchFamily="34" charset="0"/>
                <a:cs typeface="Arial" panose="020B0604020202020204" pitchFamily="34" charset="0"/>
              </a:rPr>
              <a:t>ZX-324 </a:t>
            </a:r>
            <a:br>
              <a:rPr lang="de-DE" b="1" dirty="0">
                <a:solidFill>
                  <a:srgbClr val="505052"/>
                </a:solidFill>
                <a:latin typeface="Arial" panose="020B0604020202020204" pitchFamily="34" charset="0"/>
                <a:cs typeface="Arial" panose="020B0604020202020204" pitchFamily="34" charset="0"/>
              </a:rPr>
            </a:br>
            <a:r>
              <a:rPr lang="de-DE" sz="1050" b="1" dirty="0">
                <a:solidFill>
                  <a:srgbClr val="505052"/>
                </a:solidFill>
                <a:latin typeface="Arial" panose="020B0604020202020204" pitchFamily="34" charset="0"/>
                <a:cs typeface="Arial" panose="020B0604020202020204" pitchFamily="34" charset="0"/>
              </a:rPr>
              <a:t>(PEEK BASIS)</a:t>
            </a:r>
          </a:p>
        </p:txBody>
      </p:sp>
      <p:sp>
        <p:nvSpPr>
          <p:cNvPr id="4" name="Textfeld 3">
            <a:extLst>
              <a:ext uri="{FF2B5EF4-FFF2-40B4-BE49-F238E27FC236}">
                <a16:creationId xmlns:a16="http://schemas.microsoft.com/office/drawing/2014/main" xmlns="" id="{2570FA8D-0A15-35D0-2637-88860766FCBA}"/>
              </a:ext>
            </a:extLst>
          </p:cNvPr>
          <p:cNvSpPr txBox="1"/>
          <p:nvPr/>
        </p:nvSpPr>
        <p:spPr>
          <a:xfrm>
            <a:off x="4915662" y="3213594"/>
            <a:ext cx="1989209" cy="609206"/>
          </a:xfrm>
          <a:prstGeom prst="rect">
            <a:avLst/>
          </a:prstGeom>
          <a:noFill/>
        </p:spPr>
        <p:txBody>
          <a:bodyPr wrap="square">
            <a:spAutoFit/>
          </a:bodyPr>
          <a:lstStyle/>
          <a:p>
            <a:pPr algn="ctr">
              <a:lnSpc>
                <a:spcPct val="120000"/>
              </a:lnSpc>
              <a:buClr>
                <a:schemeClr val="accent2"/>
              </a:buClr>
            </a:pPr>
            <a:r>
              <a:rPr lang="de-DE" b="1" dirty="0">
                <a:solidFill>
                  <a:srgbClr val="505052"/>
                </a:solidFill>
                <a:latin typeface="Arial" panose="020B0604020202020204" pitchFamily="34" charset="0"/>
                <a:cs typeface="Arial" panose="020B0604020202020204" pitchFamily="34" charset="0"/>
              </a:rPr>
              <a:t>ZX-324V1T</a:t>
            </a:r>
          </a:p>
          <a:p>
            <a:pPr algn="ctr">
              <a:lnSpc>
                <a:spcPct val="120000"/>
              </a:lnSpc>
              <a:buClr>
                <a:schemeClr val="accent2"/>
              </a:buClr>
            </a:pPr>
            <a:r>
              <a:rPr lang="de-DE" sz="1050" b="1" dirty="0">
                <a:solidFill>
                  <a:srgbClr val="505052"/>
                </a:solidFill>
                <a:latin typeface="Arial" panose="020B0604020202020204" pitchFamily="34" charset="0"/>
                <a:cs typeface="Arial" panose="020B0604020202020204" pitchFamily="34" charset="0"/>
              </a:rPr>
              <a:t>(</a:t>
            </a:r>
            <a:r>
              <a:rPr lang="de-DE" sz="1050" b="1" dirty="0" err="1">
                <a:solidFill>
                  <a:srgbClr val="505052"/>
                </a:solidFill>
                <a:latin typeface="Arial" panose="020B0604020202020204" pitchFamily="34" charset="0"/>
                <a:cs typeface="Arial" panose="020B0604020202020204" pitchFamily="34" charset="0"/>
              </a:rPr>
              <a:t>Tribo</a:t>
            </a:r>
            <a:r>
              <a:rPr lang="de-DE" sz="1050" b="1" dirty="0">
                <a:solidFill>
                  <a:srgbClr val="505052"/>
                </a:solidFill>
                <a:latin typeface="Arial" panose="020B0604020202020204" pitchFamily="34" charset="0"/>
                <a:cs typeface="Arial" panose="020B0604020202020204" pitchFamily="34" charset="0"/>
              </a:rPr>
              <a:t> and </a:t>
            </a:r>
            <a:r>
              <a:rPr lang="de-DE" sz="1050" b="1" dirty="0" err="1">
                <a:solidFill>
                  <a:srgbClr val="505052"/>
                </a:solidFill>
                <a:latin typeface="Arial" panose="020B0604020202020204" pitchFamily="34" charset="0"/>
                <a:cs typeface="Arial" panose="020B0604020202020204" pitchFamily="34" charset="0"/>
              </a:rPr>
              <a:t>cost-optimized</a:t>
            </a:r>
            <a:r>
              <a:rPr lang="de-DE" sz="1050" b="1" dirty="0">
                <a:solidFill>
                  <a:srgbClr val="505052"/>
                </a:solidFill>
                <a:latin typeface="Arial" panose="020B0604020202020204" pitchFamily="34" charset="0"/>
                <a:cs typeface="Arial" panose="020B0604020202020204" pitchFamily="34" charset="0"/>
              </a:rPr>
              <a:t>)</a:t>
            </a:r>
          </a:p>
        </p:txBody>
      </p:sp>
      <p:sp>
        <p:nvSpPr>
          <p:cNvPr id="10" name="Textfeld 9">
            <a:extLst>
              <a:ext uri="{FF2B5EF4-FFF2-40B4-BE49-F238E27FC236}">
                <a16:creationId xmlns:a16="http://schemas.microsoft.com/office/drawing/2014/main" xmlns="" id="{913A8B80-98D0-BCF6-D430-71A7E0FD8FCD}"/>
              </a:ext>
            </a:extLst>
          </p:cNvPr>
          <p:cNvSpPr txBox="1"/>
          <p:nvPr/>
        </p:nvSpPr>
        <p:spPr>
          <a:xfrm>
            <a:off x="9028776" y="3213594"/>
            <a:ext cx="1989209" cy="961738"/>
          </a:xfrm>
          <a:prstGeom prst="rect">
            <a:avLst/>
          </a:prstGeom>
          <a:noFill/>
        </p:spPr>
        <p:txBody>
          <a:bodyPr wrap="square">
            <a:spAutoFit/>
          </a:bodyPr>
          <a:lstStyle/>
          <a:p>
            <a:pPr algn="ctr">
              <a:lnSpc>
                <a:spcPct val="120000"/>
              </a:lnSpc>
              <a:buClr>
                <a:schemeClr val="accent2"/>
              </a:buClr>
            </a:pPr>
            <a:r>
              <a:rPr lang="de-DE" b="1" dirty="0">
                <a:solidFill>
                  <a:srgbClr val="505052"/>
                </a:solidFill>
                <a:latin typeface="Arial" panose="020B0604020202020204" pitchFamily="34" charset="0"/>
                <a:cs typeface="Arial" panose="020B0604020202020204" pitchFamily="34" charset="0"/>
              </a:rPr>
              <a:t>ZX-324V1CFG</a:t>
            </a:r>
          </a:p>
          <a:p>
            <a:pPr algn="ctr">
              <a:lnSpc>
                <a:spcPct val="120000"/>
              </a:lnSpc>
              <a:buClr>
                <a:schemeClr val="accent2"/>
              </a:buClr>
            </a:pPr>
            <a:r>
              <a:rPr lang="de-DE" sz="1000" b="1" dirty="0">
                <a:solidFill>
                  <a:srgbClr val="505052"/>
                </a:solidFill>
                <a:latin typeface="Arial" panose="020B0604020202020204" pitchFamily="34" charset="0"/>
                <a:cs typeface="Arial" panose="020B0604020202020204" pitchFamily="34" charset="0"/>
              </a:rPr>
              <a:t>(Base ZX-324V1T – </a:t>
            </a:r>
            <a:r>
              <a:rPr lang="de-DE" sz="1000" b="1" dirty="0" err="1">
                <a:solidFill>
                  <a:srgbClr val="505052"/>
                </a:solidFill>
                <a:latin typeface="Arial" panose="020B0604020202020204" pitchFamily="34" charset="0"/>
                <a:cs typeface="Arial" panose="020B0604020202020204" pitchFamily="34" charset="0"/>
              </a:rPr>
              <a:t>additionally</a:t>
            </a:r>
            <a:r>
              <a:rPr lang="de-DE" sz="1000" b="1" dirty="0">
                <a:solidFill>
                  <a:srgbClr val="505052"/>
                </a:solidFill>
                <a:latin typeface="Arial" panose="020B0604020202020204" pitchFamily="34" charset="0"/>
                <a:cs typeface="Arial" panose="020B0604020202020204" pitchFamily="34" charset="0"/>
              </a:rPr>
              <a:t> thermal </a:t>
            </a:r>
            <a:r>
              <a:rPr lang="de-DE" sz="1000" b="1" dirty="0" err="1">
                <a:solidFill>
                  <a:srgbClr val="505052"/>
                </a:solidFill>
                <a:latin typeface="Arial" panose="020B0604020202020204" pitchFamily="34" charset="0"/>
                <a:cs typeface="Arial" panose="020B0604020202020204" pitchFamily="34" charset="0"/>
              </a:rPr>
              <a:t>conductive</a:t>
            </a:r>
            <a:r>
              <a:rPr lang="de-DE" sz="1000" b="1" dirty="0">
                <a:solidFill>
                  <a:srgbClr val="505052"/>
                </a:solidFill>
                <a:latin typeface="Arial" panose="020B0604020202020204" pitchFamily="34" charset="0"/>
                <a:cs typeface="Arial" panose="020B0604020202020204" pitchFamily="34" charset="0"/>
              </a:rPr>
              <a:t>)</a:t>
            </a:r>
          </a:p>
        </p:txBody>
      </p:sp>
      <p:sp>
        <p:nvSpPr>
          <p:cNvPr id="2" name="Textfeld 1">
            <a:extLst>
              <a:ext uri="{FF2B5EF4-FFF2-40B4-BE49-F238E27FC236}">
                <a16:creationId xmlns:a16="http://schemas.microsoft.com/office/drawing/2014/main" xmlns="" id="{057D8B06-C472-B9A8-F18E-9123DB93C2ED}"/>
              </a:ext>
            </a:extLst>
          </p:cNvPr>
          <p:cNvSpPr txBox="1"/>
          <p:nvPr/>
        </p:nvSpPr>
        <p:spPr>
          <a:xfrm>
            <a:off x="709314" y="4543687"/>
            <a:ext cx="2880000" cy="958404"/>
          </a:xfrm>
          <a:prstGeom prst="rect">
            <a:avLst/>
          </a:prstGeom>
          <a:noFill/>
        </p:spPr>
        <p:txBody>
          <a:bodyPr wrap="square" rtlCol="0">
            <a:spAutoFit/>
          </a:bodyPr>
          <a:lstStyle/>
          <a:p>
            <a:pPr>
              <a:lnSpc>
                <a:spcPct val="120000"/>
              </a:lnSpc>
            </a:pPr>
            <a:r>
              <a:rPr lang="en-US" baseline="30000" dirty="0">
                <a:solidFill>
                  <a:schemeClr val="bg2">
                    <a:lumMod val="25000"/>
                  </a:schemeClr>
                </a:solidFill>
                <a:latin typeface="Arial" panose="020B0604020202020204" pitchFamily="34" charset="0"/>
                <a:cs typeface="Arial" panose="020B0604020202020204" pitchFamily="34" charset="0"/>
              </a:rPr>
              <a:t>In some cases, an optimization is not necessary, so we also process commercially available polymers. </a:t>
            </a:r>
            <a:br>
              <a:rPr lang="en-US" baseline="30000" dirty="0">
                <a:solidFill>
                  <a:schemeClr val="bg2">
                    <a:lumMod val="25000"/>
                  </a:schemeClr>
                </a:solidFill>
                <a:latin typeface="Arial" panose="020B0604020202020204" pitchFamily="34" charset="0"/>
                <a:cs typeface="Arial" panose="020B0604020202020204" pitchFamily="34" charset="0"/>
              </a:rPr>
            </a:br>
            <a:r>
              <a:rPr lang="en-US" baseline="30000" dirty="0">
                <a:solidFill>
                  <a:schemeClr val="bg2">
                    <a:lumMod val="25000"/>
                  </a:schemeClr>
                </a:solidFill>
                <a:latin typeface="Arial" panose="020B0604020202020204" pitchFamily="34" charset="0"/>
                <a:cs typeface="Arial" panose="020B0604020202020204" pitchFamily="34" charset="0"/>
              </a:rPr>
              <a:t>Such as:</a:t>
            </a:r>
            <a:endParaRPr lang="en-US" sz="1800" b="0" i="0" u="none" strike="noStrike" baseline="30000" dirty="0">
              <a:solidFill>
                <a:schemeClr val="bg2">
                  <a:lumMod val="25000"/>
                </a:schemeClr>
              </a:solidFill>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xmlns="" id="{258656E9-62F8-C42A-29FD-03B05DEEC1AC}"/>
              </a:ext>
            </a:extLst>
          </p:cNvPr>
          <p:cNvSpPr txBox="1"/>
          <p:nvPr/>
        </p:nvSpPr>
        <p:spPr>
          <a:xfrm>
            <a:off x="1013186" y="5402972"/>
            <a:ext cx="2310869" cy="1361206"/>
          </a:xfrm>
          <a:prstGeom prst="rect">
            <a:avLst/>
          </a:prstGeom>
          <a:noFill/>
        </p:spPr>
        <p:txBody>
          <a:bodyPr wrap="square" numCol="2" rtlCol="0">
            <a:spAutoFit/>
          </a:bodyPr>
          <a:lstStyle/>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PET</a:t>
            </a: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PVDF</a:t>
            </a: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ETFE</a:t>
            </a: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PK</a:t>
            </a: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PPS</a:t>
            </a: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PEI</a:t>
            </a: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PEEK</a:t>
            </a: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TPI</a:t>
            </a: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LCP</a:t>
            </a:r>
          </a:p>
          <a:p>
            <a:pPr marL="285750" indent="-285750">
              <a:lnSpc>
                <a:spcPct val="120000"/>
              </a:lnSpc>
              <a:buClr>
                <a:schemeClr val="accent2"/>
              </a:buClr>
              <a:buFont typeface="Arial" panose="020B0604020202020204" pitchFamily="34" charset="0"/>
              <a:buChar char="•"/>
            </a:pPr>
            <a:r>
              <a:rPr lang="de-DE" sz="1400" dirty="0">
                <a:solidFill>
                  <a:schemeClr val="bg2">
                    <a:lumMod val="25000"/>
                  </a:schemeClr>
                </a:solidFill>
                <a:latin typeface="Arial" panose="020B0604020202020204" pitchFamily="34" charset="0"/>
                <a:cs typeface="Arial" panose="020B0604020202020204" pitchFamily="34" charset="0"/>
              </a:rPr>
              <a:t>PAI</a:t>
            </a:r>
          </a:p>
        </p:txBody>
      </p:sp>
      <p:sp>
        <p:nvSpPr>
          <p:cNvPr id="16" name="Textfeld 15">
            <a:extLst>
              <a:ext uri="{FF2B5EF4-FFF2-40B4-BE49-F238E27FC236}">
                <a16:creationId xmlns:a16="http://schemas.microsoft.com/office/drawing/2014/main" xmlns="" id="{F4AE5955-B46D-0738-5CED-537B0279E0FC}"/>
              </a:ext>
            </a:extLst>
          </p:cNvPr>
          <p:cNvSpPr txBox="1"/>
          <p:nvPr/>
        </p:nvSpPr>
        <p:spPr>
          <a:xfrm>
            <a:off x="4656000" y="4543687"/>
            <a:ext cx="2880000" cy="515206"/>
          </a:xfrm>
          <a:prstGeom prst="rect">
            <a:avLst/>
          </a:prstGeom>
          <a:noFill/>
        </p:spPr>
        <p:txBody>
          <a:bodyPr wrap="square" rtlCol="0">
            <a:spAutoFit/>
          </a:bodyPr>
          <a:lstStyle/>
          <a:p>
            <a:pPr>
              <a:lnSpc>
                <a:spcPct val="120000"/>
              </a:lnSpc>
            </a:pPr>
            <a:r>
              <a:rPr lang="en-US" baseline="30000" dirty="0">
                <a:solidFill>
                  <a:schemeClr val="bg2">
                    <a:lumMod val="25000"/>
                  </a:schemeClr>
                </a:solidFill>
                <a:latin typeface="Arial" panose="020B0604020202020204" pitchFamily="34" charset="0"/>
                <a:cs typeface="Arial" panose="020B0604020202020204" pitchFamily="34" charset="0"/>
              </a:rPr>
              <a:t>The differences to the base polymer</a:t>
            </a:r>
          </a:p>
          <a:p>
            <a:pPr>
              <a:lnSpc>
                <a:spcPct val="120000"/>
              </a:lnSpc>
            </a:pPr>
            <a:r>
              <a:rPr lang="en-US" sz="1800" b="0" i="0" u="none" strike="noStrike" baseline="30000" dirty="0">
                <a:solidFill>
                  <a:schemeClr val="bg2">
                    <a:lumMod val="25000"/>
                  </a:schemeClr>
                </a:solidFill>
                <a:latin typeface="Arial" panose="020B0604020202020204" pitchFamily="34" charset="0"/>
                <a:cs typeface="Arial" panose="020B0604020202020204" pitchFamily="34" charset="0"/>
              </a:rPr>
              <a:t>are mostly in:</a:t>
            </a:r>
          </a:p>
        </p:txBody>
      </p:sp>
      <p:sp>
        <p:nvSpPr>
          <p:cNvPr id="17" name="Textfeld 16">
            <a:extLst>
              <a:ext uri="{FF2B5EF4-FFF2-40B4-BE49-F238E27FC236}">
                <a16:creationId xmlns:a16="http://schemas.microsoft.com/office/drawing/2014/main" xmlns="" id="{5D1E9A32-292F-E833-99EE-AE1596EA4F29}"/>
              </a:ext>
            </a:extLst>
          </p:cNvPr>
          <p:cNvSpPr txBox="1"/>
          <p:nvPr/>
        </p:nvSpPr>
        <p:spPr>
          <a:xfrm>
            <a:off x="8583380" y="4543687"/>
            <a:ext cx="2880000" cy="293607"/>
          </a:xfrm>
          <a:prstGeom prst="rect">
            <a:avLst/>
          </a:prstGeom>
          <a:noFill/>
        </p:spPr>
        <p:txBody>
          <a:bodyPr wrap="square" rtlCol="0">
            <a:spAutoFit/>
          </a:bodyPr>
          <a:lstStyle/>
          <a:p>
            <a:pPr algn="ctr">
              <a:lnSpc>
                <a:spcPct val="120000"/>
              </a:lnSpc>
            </a:pPr>
            <a:r>
              <a:rPr lang="en-US" baseline="30000" dirty="0">
                <a:solidFill>
                  <a:schemeClr val="bg2">
                    <a:lumMod val="25000"/>
                  </a:schemeClr>
                </a:solidFill>
                <a:latin typeface="Arial" panose="020B0604020202020204" pitchFamily="34" charset="0"/>
                <a:cs typeface="Arial" panose="020B0604020202020204" pitchFamily="34" charset="0"/>
              </a:rPr>
              <a:t>Possible modifications:</a:t>
            </a:r>
            <a:endParaRPr lang="en-US" sz="1800" b="0" i="0" u="none" strike="noStrike" baseline="30000" dirty="0">
              <a:solidFill>
                <a:schemeClr val="bg2">
                  <a:lumMod val="25000"/>
                </a:schemeClr>
              </a:solidFill>
              <a:latin typeface="Arial" panose="020B0604020202020204" pitchFamily="34" charset="0"/>
              <a:cs typeface="Arial" panose="020B0604020202020204" pitchFamily="34" charset="0"/>
            </a:endParaRPr>
          </a:p>
        </p:txBody>
      </p:sp>
      <p:grpSp>
        <p:nvGrpSpPr>
          <p:cNvPr id="20" name="Gruppieren 19">
            <a:extLst>
              <a:ext uri="{FF2B5EF4-FFF2-40B4-BE49-F238E27FC236}">
                <a16:creationId xmlns:a16="http://schemas.microsoft.com/office/drawing/2014/main" xmlns="" id="{253F93EC-6C22-BB0F-65BB-4DC482CF2657}"/>
              </a:ext>
            </a:extLst>
          </p:cNvPr>
          <p:cNvGrpSpPr/>
          <p:nvPr/>
        </p:nvGrpSpPr>
        <p:grpSpPr>
          <a:xfrm>
            <a:off x="10418405" y="688869"/>
            <a:ext cx="1685713" cy="1746053"/>
            <a:chOff x="9203341" y="4999548"/>
            <a:chExt cx="1685713" cy="1746053"/>
          </a:xfrm>
        </p:grpSpPr>
        <p:sp>
          <p:nvSpPr>
            <p:cNvPr id="18" name="Ellipse 17">
              <a:extLst>
                <a:ext uri="{FF2B5EF4-FFF2-40B4-BE49-F238E27FC236}">
                  <a16:creationId xmlns:a16="http://schemas.microsoft.com/office/drawing/2014/main" xmlns="" id="{247F834B-8C0E-7D4A-C9B8-A889E98BAB4C}"/>
                </a:ext>
              </a:extLst>
            </p:cNvPr>
            <p:cNvSpPr/>
            <p:nvPr/>
          </p:nvSpPr>
          <p:spPr>
            <a:xfrm rot="513211">
              <a:off x="9203341" y="5135534"/>
              <a:ext cx="1571348" cy="1610067"/>
            </a:xfrm>
            <a:prstGeom prst="ellipse">
              <a:avLst/>
            </a:prstGeom>
            <a:solidFill>
              <a:schemeClr val="tx1">
                <a:lumMod val="50000"/>
                <a:lumOff val="50000"/>
              </a:schemeClr>
            </a:solid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en-US" sz="900" b="1" dirty="0">
                  <a:solidFill>
                    <a:schemeClr val="bg1"/>
                  </a:solidFill>
                </a:rPr>
                <a:t>From the molecule to the application</a:t>
              </a:r>
            </a:p>
            <a:p>
              <a:pPr algn="ctr"/>
              <a:r>
                <a:rPr lang="en-US" sz="900" b="1" dirty="0">
                  <a:solidFill>
                    <a:schemeClr val="bg1"/>
                  </a:solidFill>
                </a:rPr>
                <a:t>chemically coupled PTFE / high performance plastics based on PPS, PAEK, PES, PEI, LCP available.</a:t>
              </a:r>
              <a:endParaRPr lang="de-DE" sz="900" b="1" dirty="0">
                <a:solidFill>
                  <a:schemeClr val="bg1"/>
                </a:solidFill>
              </a:endParaRPr>
            </a:p>
          </p:txBody>
        </p:sp>
        <p:sp>
          <p:nvSpPr>
            <p:cNvPr id="19" name="Flussdiagramm: Lochstreifen 18">
              <a:extLst>
                <a:ext uri="{FF2B5EF4-FFF2-40B4-BE49-F238E27FC236}">
                  <a16:creationId xmlns:a16="http://schemas.microsoft.com/office/drawing/2014/main" xmlns="" id="{8CC5844C-CCB2-776B-46C0-20AD170158A7}"/>
                </a:ext>
              </a:extLst>
            </p:cNvPr>
            <p:cNvSpPr/>
            <p:nvPr/>
          </p:nvSpPr>
          <p:spPr>
            <a:xfrm rot="1704170">
              <a:off x="10041085" y="4999548"/>
              <a:ext cx="847969" cy="500496"/>
            </a:xfrm>
            <a:prstGeom prst="flowChartPunchedTape">
              <a:avLst/>
            </a:prstGeom>
            <a:solidFill>
              <a:schemeClr val="bg1">
                <a:lumMod val="75000"/>
              </a:schemeClr>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dirty="0">
                  <a:solidFill>
                    <a:schemeClr val="tx1"/>
                  </a:solidFill>
                </a:rPr>
                <a:t>NEW</a:t>
              </a:r>
            </a:p>
          </p:txBody>
        </p:sp>
      </p:grpSp>
      <p:pic>
        <p:nvPicPr>
          <p:cNvPr id="23" name="Grafik 22">
            <a:extLst>
              <a:ext uri="{FF2B5EF4-FFF2-40B4-BE49-F238E27FC236}">
                <a16:creationId xmlns:a16="http://schemas.microsoft.com/office/drawing/2014/main" xmlns="" id="{A8956D0D-A489-402B-3473-533D212B01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1218" y="4737071"/>
            <a:ext cx="3780103" cy="2287575"/>
          </a:xfrm>
          <a:prstGeom prst="rect">
            <a:avLst/>
          </a:prstGeom>
        </p:spPr>
      </p:pic>
    </p:spTree>
    <p:extLst>
      <p:ext uri="{BB962C8B-B14F-4D97-AF65-F5344CB8AC3E}">
        <p14:creationId xmlns:p14="http://schemas.microsoft.com/office/powerpoint/2010/main" val="21502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xmlns="" id="{18E819FF-36D3-D23B-AF7F-EEC87155FB50}"/>
              </a:ext>
            </a:extLst>
          </p:cNvPr>
          <p:cNvPicPr>
            <a:picLocks noChangeAspect="1"/>
          </p:cNvPicPr>
          <p:nvPr/>
        </p:nvPicPr>
        <p:blipFill rotWithShape="1">
          <a:blip r:embed="rId2"/>
          <a:srcRect t="3313"/>
          <a:stretch/>
        </p:blipFill>
        <p:spPr>
          <a:xfrm>
            <a:off x="244306" y="865538"/>
            <a:ext cx="11696118" cy="2444799"/>
          </a:xfrm>
          <a:prstGeom prst="rect">
            <a:avLst/>
          </a:prstGeom>
        </p:spPr>
      </p:pic>
      <p:sp>
        <p:nvSpPr>
          <p:cNvPr id="7" name="Rechteck 6">
            <a:extLst>
              <a:ext uri="{FF2B5EF4-FFF2-40B4-BE49-F238E27FC236}">
                <a16:creationId xmlns:a16="http://schemas.microsoft.com/office/drawing/2014/main" xmlns="" id="{A9BE5B97-E2A5-6C07-841A-D441D22487FC}"/>
              </a:ext>
            </a:extLst>
          </p:cNvPr>
          <p:cNvSpPr/>
          <p:nvPr/>
        </p:nvSpPr>
        <p:spPr>
          <a:xfrm>
            <a:off x="335047" y="3497413"/>
            <a:ext cx="3608739" cy="1728000"/>
          </a:xfrm>
          <a:prstGeom prst="rect">
            <a:avLst/>
          </a:prstGeom>
          <a:solidFill>
            <a:schemeClr val="accent2"/>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t"/>
          <a:lstStyle/>
          <a:p>
            <a:pPr algn="ctr">
              <a:lnSpc>
                <a:spcPct val="120000"/>
              </a:lnSpc>
            </a:pPr>
            <a:endParaRPr lang="en-US" b="0" i="0" u="none" strike="noStrike" baseline="30000" dirty="0">
              <a:solidFill>
                <a:schemeClr val="bg1"/>
              </a:solidFill>
              <a:latin typeface="Arial" panose="020B0604020202020204" pitchFamily="34" charset="0"/>
              <a:cs typeface="Arial" panose="020B0604020202020204" pitchFamily="34" charset="0"/>
            </a:endParaRPr>
          </a:p>
          <a:p>
            <a:pPr algn="ctr">
              <a:lnSpc>
                <a:spcPct val="120000"/>
              </a:lnSpc>
            </a:pPr>
            <a:r>
              <a:rPr lang="en-US" b="0" i="0" u="none" strike="noStrike" baseline="30000" dirty="0">
                <a:solidFill>
                  <a:schemeClr val="bg1"/>
                </a:solidFill>
                <a:latin typeface="Arial" panose="020B0604020202020204" pitchFamily="34" charset="0"/>
                <a:cs typeface="Arial" panose="020B0604020202020204" pitchFamily="34" charset="0"/>
              </a:rPr>
              <a:t>ZX-100 is the all-round solution for a wide variety of applications in the food sector or for rough outdoor applications. </a:t>
            </a:r>
          </a:p>
          <a:p>
            <a:pPr algn="ctr">
              <a:lnSpc>
                <a:spcPct val="120000"/>
              </a:lnSpc>
            </a:pPr>
            <a:endParaRPr lang="en-US" b="0" i="0" u="none" strike="noStrike" baseline="30000" dirty="0">
              <a:solidFill>
                <a:schemeClr val="bg1"/>
              </a:solidFill>
              <a:latin typeface="Arial" panose="020B0604020202020204" pitchFamily="34" charset="0"/>
              <a:cs typeface="Arial" panose="020B0604020202020204" pitchFamily="34" charset="0"/>
            </a:endParaRPr>
          </a:p>
          <a:p>
            <a:pPr algn="ctr">
              <a:lnSpc>
                <a:spcPct val="120000"/>
              </a:lnSpc>
            </a:pPr>
            <a:r>
              <a:rPr lang="en-US" b="0" i="0" u="none" strike="noStrike" baseline="30000" dirty="0">
                <a:solidFill>
                  <a:schemeClr val="bg1"/>
                </a:solidFill>
                <a:latin typeface="Arial" panose="020B0604020202020204" pitchFamily="34" charset="0"/>
                <a:cs typeface="Arial" panose="020B0604020202020204" pitchFamily="34" charset="0"/>
              </a:rPr>
              <a:t>It is designed for dry running and saves weight and costs compared to bronze.</a:t>
            </a:r>
          </a:p>
        </p:txBody>
      </p:sp>
      <p:sp>
        <p:nvSpPr>
          <p:cNvPr id="10" name="Rechteck 9">
            <a:extLst>
              <a:ext uri="{FF2B5EF4-FFF2-40B4-BE49-F238E27FC236}">
                <a16:creationId xmlns:a16="http://schemas.microsoft.com/office/drawing/2014/main" xmlns="" id="{C00B6FDF-14E7-CF89-C936-C482F692D39E}"/>
              </a:ext>
            </a:extLst>
          </p:cNvPr>
          <p:cNvSpPr/>
          <p:nvPr/>
        </p:nvSpPr>
        <p:spPr>
          <a:xfrm>
            <a:off x="4272746" y="3497412"/>
            <a:ext cx="3601663" cy="1728000"/>
          </a:xfrm>
          <a:prstGeom prst="rect">
            <a:avLst/>
          </a:prstGeom>
          <a:solidFill>
            <a:schemeClr val="accent2"/>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t"/>
          <a:lstStyle/>
          <a:p>
            <a:pPr algn="ctr">
              <a:lnSpc>
                <a:spcPct val="120000"/>
              </a:lnSpc>
            </a:pPr>
            <a:endParaRPr lang="en-US" b="0" i="0" u="none" strike="noStrike" baseline="30000" dirty="0">
              <a:solidFill>
                <a:schemeClr val="bg1"/>
              </a:solidFill>
              <a:latin typeface="Arial" panose="020B0604020202020204" pitchFamily="34" charset="0"/>
              <a:cs typeface="Arial" panose="020B0604020202020204" pitchFamily="34" charset="0"/>
            </a:endParaRPr>
          </a:p>
          <a:p>
            <a:pPr algn="ctr">
              <a:lnSpc>
                <a:spcPct val="120000"/>
              </a:lnSpc>
            </a:pPr>
            <a:r>
              <a:rPr lang="en-US" b="0" i="0" u="none" strike="noStrike" baseline="30000" dirty="0">
                <a:solidFill>
                  <a:schemeClr val="bg1"/>
                </a:solidFill>
                <a:latin typeface="Arial" panose="020B0604020202020204" pitchFamily="34" charset="0"/>
                <a:cs typeface="Arial" panose="020B0604020202020204" pitchFamily="34" charset="0"/>
              </a:rPr>
              <a:t>The ZX-200 family is based on PK and, like PEEK, belongs to the </a:t>
            </a:r>
            <a:r>
              <a:rPr lang="en-US" b="0" i="0" u="none" strike="noStrike" baseline="30000" dirty="0" err="1">
                <a:solidFill>
                  <a:schemeClr val="bg1"/>
                </a:solidFill>
                <a:latin typeface="Arial" panose="020B0604020202020204" pitchFamily="34" charset="0"/>
                <a:cs typeface="Arial" panose="020B0604020202020204" pitchFamily="34" charset="0"/>
              </a:rPr>
              <a:t>polyketone</a:t>
            </a:r>
            <a:r>
              <a:rPr lang="en-US" b="0" i="0" u="none" strike="noStrike" baseline="30000" dirty="0">
                <a:solidFill>
                  <a:schemeClr val="bg1"/>
                </a:solidFill>
                <a:latin typeface="Arial" panose="020B0604020202020204" pitchFamily="34" charset="0"/>
                <a:cs typeface="Arial" panose="020B0604020202020204" pitchFamily="34" charset="0"/>
              </a:rPr>
              <a:t> group. It has excellent elasticity, meaning it can be stretched greatly with very little permanent deformation and returns to its original state after relaxation.</a:t>
            </a:r>
          </a:p>
        </p:txBody>
      </p:sp>
      <p:sp>
        <p:nvSpPr>
          <p:cNvPr id="11" name="Rechteck 10">
            <a:extLst>
              <a:ext uri="{FF2B5EF4-FFF2-40B4-BE49-F238E27FC236}">
                <a16:creationId xmlns:a16="http://schemas.microsoft.com/office/drawing/2014/main" xmlns="" id="{8FA1A801-A9E6-1299-8161-BC22A4C7FA6A}"/>
              </a:ext>
            </a:extLst>
          </p:cNvPr>
          <p:cNvSpPr/>
          <p:nvPr/>
        </p:nvSpPr>
        <p:spPr>
          <a:xfrm>
            <a:off x="8196292" y="3497411"/>
            <a:ext cx="3660662" cy="1728000"/>
          </a:xfrm>
          <a:prstGeom prst="rect">
            <a:avLst/>
          </a:prstGeom>
          <a:solidFill>
            <a:schemeClr val="accent2"/>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t"/>
          <a:lstStyle/>
          <a:p>
            <a:pPr marR="0" algn="ctr" rtl="0">
              <a:lnSpc>
                <a:spcPct val="120000"/>
              </a:lnSpc>
            </a:pPr>
            <a:endParaRPr lang="en-US" b="0" i="0" u="none" strike="noStrike" baseline="30000" dirty="0">
              <a:solidFill>
                <a:schemeClr val="bg1"/>
              </a:solidFill>
              <a:latin typeface="Arial" panose="020B0604020202020204" pitchFamily="34" charset="0"/>
              <a:cs typeface="Arial" panose="020B0604020202020204" pitchFamily="34" charset="0"/>
            </a:endParaRPr>
          </a:p>
          <a:p>
            <a:pPr marR="0" algn="ctr" rtl="0">
              <a:lnSpc>
                <a:spcPct val="120000"/>
              </a:lnSpc>
            </a:pPr>
            <a:r>
              <a:rPr lang="en-US" b="0" i="0" u="none" strike="noStrike" baseline="30000" dirty="0">
                <a:solidFill>
                  <a:schemeClr val="bg1"/>
                </a:solidFill>
                <a:latin typeface="Arial" panose="020B0604020202020204" pitchFamily="34" charset="0"/>
                <a:cs typeface="Arial" panose="020B0604020202020204" pitchFamily="34" charset="0"/>
              </a:rPr>
              <a:t>Suitable for high temperatures combined with high surface pressure, because </a:t>
            </a:r>
            <a:br>
              <a:rPr lang="en-US" b="0" i="0" u="none" strike="noStrike" baseline="30000" dirty="0">
                <a:solidFill>
                  <a:schemeClr val="bg1"/>
                </a:solidFill>
                <a:latin typeface="Arial" panose="020B0604020202020204" pitchFamily="34" charset="0"/>
                <a:cs typeface="Arial" panose="020B0604020202020204" pitchFamily="34" charset="0"/>
              </a:rPr>
            </a:br>
            <a:r>
              <a:rPr lang="en-US" b="0" i="0" u="none" strike="noStrike" baseline="30000" dirty="0">
                <a:solidFill>
                  <a:schemeClr val="bg1"/>
                </a:solidFill>
                <a:latin typeface="Arial" panose="020B0604020202020204" pitchFamily="34" charset="0"/>
                <a:cs typeface="Arial" panose="020B0604020202020204" pitchFamily="34" charset="0"/>
              </a:rPr>
              <a:t>ZX-324 is based on PEEK. </a:t>
            </a:r>
          </a:p>
          <a:p>
            <a:pPr marR="0" algn="ctr" rtl="0">
              <a:lnSpc>
                <a:spcPct val="120000"/>
              </a:lnSpc>
            </a:pPr>
            <a:r>
              <a:rPr lang="en-US" b="0" i="0" u="none" strike="noStrike" baseline="30000" dirty="0">
                <a:solidFill>
                  <a:schemeClr val="bg1"/>
                </a:solidFill>
                <a:latin typeface="Arial" panose="020B0604020202020204" pitchFamily="34" charset="0"/>
                <a:cs typeface="Arial" panose="020B0604020202020204" pitchFamily="34" charset="0"/>
              </a:rPr>
              <a:t/>
            </a:r>
            <a:br>
              <a:rPr lang="en-US" b="0" i="0" u="none" strike="noStrike" baseline="30000" dirty="0">
                <a:solidFill>
                  <a:schemeClr val="bg1"/>
                </a:solidFill>
                <a:latin typeface="Arial" panose="020B0604020202020204" pitchFamily="34" charset="0"/>
                <a:cs typeface="Arial" panose="020B0604020202020204" pitchFamily="34" charset="0"/>
              </a:rPr>
            </a:br>
            <a:r>
              <a:rPr lang="en-US" b="0" i="0" u="none" strike="noStrike" baseline="30000" dirty="0">
                <a:solidFill>
                  <a:schemeClr val="bg1"/>
                </a:solidFill>
                <a:latin typeface="Arial" panose="020B0604020202020204" pitchFamily="34" charset="0"/>
                <a:cs typeface="Arial" panose="020B0604020202020204" pitchFamily="34" charset="0"/>
              </a:rPr>
              <a:t>The modified grades of the ZX-324 family have a higher wear resistance than PEEK.</a:t>
            </a:r>
          </a:p>
        </p:txBody>
      </p:sp>
      <p:grpSp>
        <p:nvGrpSpPr>
          <p:cNvPr id="2" name="Gruppieren 1">
            <a:extLst>
              <a:ext uri="{FF2B5EF4-FFF2-40B4-BE49-F238E27FC236}">
                <a16:creationId xmlns:a16="http://schemas.microsoft.com/office/drawing/2014/main" xmlns="" id="{BA675D0A-F6AC-BBEF-4C52-CDBEFFF9A525}"/>
              </a:ext>
            </a:extLst>
          </p:cNvPr>
          <p:cNvGrpSpPr/>
          <p:nvPr/>
        </p:nvGrpSpPr>
        <p:grpSpPr>
          <a:xfrm>
            <a:off x="1196448" y="5394104"/>
            <a:ext cx="1885936" cy="1266377"/>
            <a:chOff x="339890" y="1923849"/>
            <a:chExt cx="1885936" cy="1266377"/>
          </a:xfrm>
        </p:grpSpPr>
        <p:sp>
          <p:nvSpPr>
            <p:cNvPr id="3" name="object 7">
              <a:extLst>
                <a:ext uri="{FF2B5EF4-FFF2-40B4-BE49-F238E27FC236}">
                  <a16:creationId xmlns:a16="http://schemas.microsoft.com/office/drawing/2014/main" xmlns="" id="{6660E780-D037-FF6E-9C55-C7C2B118AAE0}"/>
                </a:ext>
              </a:extLst>
            </p:cNvPr>
            <p:cNvSpPr txBox="1"/>
            <p:nvPr/>
          </p:nvSpPr>
          <p:spPr>
            <a:xfrm>
              <a:off x="399319" y="1923849"/>
              <a:ext cx="1767078" cy="166071"/>
            </a:xfrm>
            <a:prstGeom prst="rect">
              <a:avLst/>
            </a:prstGeom>
          </p:spPr>
          <p:txBody>
            <a:bodyPr vert="horz" wrap="square" lIns="0" tIns="12065" rIns="0" bIns="0" rtlCol="0">
              <a:spAutoFit/>
            </a:bodyPr>
            <a:lstStyle/>
            <a:p>
              <a:pPr marL="12700" algn="ctr">
                <a:lnSpc>
                  <a:spcPct val="100000"/>
                </a:lnSpc>
                <a:spcBef>
                  <a:spcPts val="95"/>
                </a:spcBef>
              </a:pPr>
              <a:r>
                <a:rPr sz="1000" b="1" dirty="0">
                  <a:solidFill>
                    <a:srgbClr val="EE7234"/>
                  </a:solidFill>
                  <a:latin typeface="Arial"/>
                  <a:cs typeface="Arial"/>
                </a:rPr>
                <a:t>ZX-100K</a:t>
              </a:r>
              <a:r>
                <a:rPr lang="de-DE" sz="1000" b="1" dirty="0">
                  <a:solidFill>
                    <a:srgbClr val="EE7234"/>
                  </a:solidFill>
                  <a:latin typeface="Arial"/>
                  <a:cs typeface="Arial"/>
                </a:rPr>
                <a:t> vs. Bronze</a:t>
              </a:r>
              <a:endParaRPr sz="1000" dirty="0">
                <a:latin typeface="Arial"/>
                <a:cs typeface="Arial"/>
              </a:endParaRPr>
            </a:p>
          </p:txBody>
        </p:sp>
        <p:pic>
          <p:nvPicPr>
            <p:cNvPr id="4" name="Grafik 3">
              <a:extLst>
                <a:ext uri="{FF2B5EF4-FFF2-40B4-BE49-F238E27FC236}">
                  <a16:creationId xmlns:a16="http://schemas.microsoft.com/office/drawing/2014/main" xmlns="" id="{0F6926BA-7F7A-09CE-7F31-B2D61C800295}"/>
                </a:ext>
              </a:extLst>
            </p:cNvPr>
            <p:cNvPicPr>
              <a:picLocks noChangeAspect="1"/>
            </p:cNvPicPr>
            <p:nvPr/>
          </p:nvPicPr>
          <p:blipFill>
            <a:blip r:embed="rId3"/>
            <a:stretch>
              <a:fillRect/>
            </a:stretch>
          </p:blipFill>
          <p:spPr>
            <a:xfrm>
              <a:off x="339890" y="2122496"/>
              <a:ext cx="1885936" cy="1067730"/>
            </a:xfrm>
            <a:prstGeom prst="rect">
              <a:avLst/>
            </a:prstGeom>
          </p:spPr>
        </p:pic>
      </p:grpSp>
      <p:grpSp>
        <p:nvGrpSpPr>
          <p:cNvPr id="12" name="Gruppieren 11">
            <a:extLst>
              <a:ext uri="{FF2B5EF4-FFF2-40B4-BE49-F238E27FC236}">
                <a16:creationId xmlns:a16="http://schemas.microsoft.com/office/drawing/2014/main" xmlns="" id="{5EDF010B-C3D2-066A-A896-3078BF7FCCC1}"/>
              </a:ext>
            </a:extLst>
          </p:cNvPr>
          <p:cNvGrpSpPr/>
          <p:nvPr/>
        </p:nvGrpSpPr>
        <p:grpSpPr>
          <a:xfrm>
            <a:off x="5114790" y="5394104"/>
            <a:ext cx="1955149" cy="1355541"/>
            <a:chOff x="281048" y="3411903"/>
            <a:chExt cx="1955149" cy="1355541"/>
          </a:xfrm>
        </p:grpSpPr>
        <p:sp>
          <p:nvSpPr>
            <p:cNvPr id="13" name="object 7">
              <a:extLst>
                <a:ext uri="{FF2B5EF4-FFF2-40B4-BE49-F238E27FC236}">
                  <a16:creationId xmlns:a16="http://schemas.microsoft.com/office/drawing/2014/main" xmlns="" id="{06B3668C-869B-837B-A402-09AB75CA651F}"/>
                </a:ext>
              </a:extLst>
            </p:cNvPr>
            <p:cNvSpPr txBox="1"/>
            <p:nvPr/>
          </p:nvSpPr>
          <p:spPr>
            <a:xfrm>
              <a:off x="375083" y="3411903"/>
              <a:ext cx="1767078" cy="166071"/>
            </a:xfrm>
            <a:prstGeom prst="rect">
              <a:avLst/>
            </a:prstGeom>
          </p:spPr>
          <p:txBody>
            <a:bodyPr vert="horz" wrap="square" lIns="0" tIns="12065" rIns="0" bIns="0" rtlCol="0">
              <a:spAutoFit/>
            </a:bodyPr>
            <a:lstStyle/>
            <a:p>
              <a:pPr marL="12700" algn="ctr">
                <a:lnSpc>
                  <a:spcPct val="100000"/>
                </a:lnSpc>
                <a:spcBef>
                  <a:spcPts val="95"/>
                </a:spcBef>
              </a:pPr>
              <a:r>
                <a:rPr lang="de-DE" sz="1000" b="1" dirty="0">
                  <a:solidFill>
                    <a:srgbClr val="EE7234"/>
                  </a:solidFill>
                  <a:latin typeface="Arial"/>
                  <a:cs typeface="Arial"/>
                </a:rPr>
                <a:t>ZX-200 vs. PA12</a:t>
              </a:r>
              <a:endParaRPr sz="1000" dirty="0">
                <a:latin typeface="Arial"/>
                <a:cs typeface="Arial"/>
              </a:endParaRPr>
            </a:p>
          </p:txBody>
        </p:sp>
        <p:pic>
          <p:nvPicPr>
            <p:cNvPr id="14" name="Grafik 13">
              <a:extLst>
                <a:ext uri="{FF2B5EF4-FFF2-40B4-BE49-F238E27FC236}">
                  <a16:creationId xmlns:a16="http://schemas.microsoft.com/office/drawing/2014/main" xmlns="" id="{73635B2C-3EDA-59AD-00A5-FD1ED910B0A5}"/>
                </a:ext>
              </a:extLst>
            </p:cNvPr>
            <p:cNvPicPr>
              <a:picLocks noChangeAspect="1"/>
            </p:cNvPicPr>
            <p:nvPr/>
          </p:nvPicPr>
          <p:blipFill>
            <a:blip r:embed="rId4"/>
            <a:stretch>
              <a:fillRect/>
            </a:stretch>
          </p:blipFill>
          <p:spPr>
            <a:xfrm>
              <a:off x="281048" y="3589381"/>
              <a:ext cx="1955149" cy="1178063"/>
            </a:xfrm>
            <a:prstGeom prst="rect">
              <a:avLst/>
            </a:prstGeom>
          </p:spPr>
        </p:pic>
      </p:grpSp>
      <p:grpSp>
        <p:nvGrpSpPr>
          <p:cNvPr id="15" name="Gruppieren 14">
            <a:extLst>
              <a:ext uri="{FF2B5EF4-FFF2-40B4-BE49-F238E27FC236}">
                <a16:creationId xmlns:a16="http://schemas.microsoft.com/office/drawing/2014/main" xmlns="" id="{8B999BF4-CBF0-E3C4-481D-FA4322C8AA31}"/>
              </a:ext>
            </a:extLst>
          </p:cNvPr>
          <p:cNvGrpSpPr/>
          <p:nvPr/>
        </p:nvGrpSpPr>
        <p:grpSpPr>
          <a:xfrm>
            <a:off x="9056803" y="5394104"/>
            <a:ext cx="1939639" cy="1349441"/>
            <a:chOff x="313038" y="4899957"/>
            <a:chExt cx="1939639" cy="1349441"/>
          </a:xfrm>
        </p:grpSpPr>
        <p:sp>
          <p:nvSpPr>
            <p:cNvPr id="16" name="object 7">
              <a:extLst>
                <a:ext uri="{FF2B5EF4-FFF2-40B4-BE49-F238E27FC236}">
                  <a16:creationId xmlns:a16="http://schemas.microsoft.com/office/drawing/2014/main" xmlns="" id="{034A3350-81F6-9CE4-B996-75119379ACDD}"/>
                </a:ext>
              </a:extLst>
            </p:cNvPr>
            <p:cNvSpPr txBox="1"/>
            <p:nvPr/>
          </p:nvSpPr>
          <p:spPr>
            <a:xfrm>
              <a:off x="399318" y="4899957"/>
              <a:ext cx="1767078" cy="166071"/>
            </a:xfrm>
            <a:prstGeom prst="rect">
              <a:avLst/>
            </a:prstGeom>
          </p:spPr>
          <p:txBody>
            <a:bodyPr vert="horz" wrap="square" lIns="0" tIns="12065" rIns="0" bIns="0" rtlCol="0">
              <a:spAutoFit/>
            </a:bodyPr>
            <a:lstStyle/>
            <a:p>
              <a:pPr marL="12700" algn="ctr">
                <a:lnSpc>
                  <a:spcPct val="100000"/>
                </a:lnSpc>
                <a:spcBef>
                  <a:spcPts val="95"/>
                </a:spcBef>
              </a:pPr>
              <a:r>
                <a:rPr lang="de-DE" sz="1000" b="1" dirty="0">
                  <a:solidFill>
                    <a:srgbClr val="EE7234"/>
                  </a:solidFill>
                  <a:latin typeface="Arial"/>
                  <a:cs typeface="Arial"/>
                </a:rPr>
                <a:t>ZX-324V1T vs. PEEK</a:t>
              </a:r>
              <a:endParaRPr sz="1000" dirty="0">
                <a:latin typeface="Arial"/>
                <a:cs typeface="Arial"/>
              </a:endParaRPr>
            </a:p>
          </p:txBody>
        </p:sp>
        <p:pic>
          <p:nvPicPr>
            <p:cNvPr id="17" name="Grafik 16">
              <a:extLst>
                <a:ext uri="{FF2B5EF4-FFF2-40B4-BE49-F238E27FC236}">
                  <a16:creationId xmlns:a16="http://schemas.microsoft.com/office/drawing/2014/main" xmlns="" id="{2270324B-5283-09C3-B554-946EA5F9DC9B}"/>
                </a:ext>
              </a:extLst>
            </p:cNvPr>
            <p:cNvPicPr>
              <a:picLocks noChangeAspect="1"/>
            </p:cNvPicPr>
            <p:nvPr/>
          </p:nvPicPr>
          <p:blipFill>
            <a:blip r:embed="rId5"/>
            <a:stretch>
              <a:fillRect/>
            </a:stretch>
          </p:blipFill>
          <p:spPr>
            <a:xfrm>
              <a:off x="313038" y="5071335"/>
              <a:ext cx="1939639" cy="1178063"/>
            </a:xfrm>
            <a:prstGeom prst="rect">
              <a:avLst/>
            </a:prstGeom>
          </p:spPr>
        </p:pic>
      </p:grpSp>
      <p:sp>
        <p:nvSpPr>
          <p:cNvPr id="6" name="Rechteck 5">
            <a:extLst>
              <a:ext uri="{FF2B5EF4-FFF2-40B4-BE49-F238E27FC236}">
                <a16:creationId xmlns:a16="http://schemas.microsoft.com/office/drawing/2014/main" xmlns="" id="{1003BB17-138C-9E06-298A-4FEDD2BF76CA}"/>
              </a:ext>
            </a:extLst>
          </p:cNvPr>
          <p:cNvSpPr/>
          <p:nvPr/>
        </p:nvSpPr>
        <p:spPr>
          <a:xfrm>
            <a:off x="203605" y="2802834"/>
            <a:ext cx="3937699" cy="744830"/>
          </a:xfrm>
          <a:prstGeom prst="rect">
            <a:avLst/>
          </a:prstGeom>
          <a:solidFill>
            <a:schemeClr val="bg1">
              <a:lumMod val="65000"/>
            </a:schemeClr>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2800" b="1" dirty="0">
                <a:solidFill>
                  <a:schemeClr val="bg1"/>
                </a:solidFill>
                <a:latin typeface="Arial" panose="020B0604020202020204" pitchFamily="34" charset="0"/>
                <a:cs typeface="Arial" panose="020B0604020202020204" pitchFamily="34" charset="0"/>
              </a:rPr>
              <a:t>ZX-100</a:t>
            </a:r>
          </a:p>
          <a:p>
            <a:pPr algn="ctr"/>
            <a:r>
              <a:rPr lang="en-US" sz="1100" b="0" i="0" u="none" strike="noStrike" baseline="0" dirty="0">
                <a:solidFill>
                  <a:schemeClr val="bg1"/>
                </a:solidFill>
                <a:latin typeface="Arial" panose="020B0604020202020204" pitchFamily="34" charset="0"/>
                <a:cs typeface="Arial" panose="020B0604020202020204" pitchFamily="34" charset="0"/>
              </a:rPr>
              <a:t>THE “LITTLE PEEK”</a:t>
            </a:r>
            <a:endParaRPr lang="de-DE" sz="1600" b="1" dirty="0">
              <a:solidFill>
                <a:schemeClr val="bg1"/>
              </a:solidFill>
              <a:latin typeface="Arial" panose="020B0604020202020204" pitchFamily="34" charset="0"/>
              <a:cs typeface="Arial" panose="020B0604020202020204" pitchFamily="34" charset="0"/>
            </a:endParaRPr>
          </a:p>
        </p:txBody>
      </p:sp>
      <p:sp>
        <p:nvSpPr>
          <p:cNvPr id="8" name="Rechteck 7">
            <a:extLst>
              <a:ext uri="{FF2B5EF4-FFF2-40B4-BE49-F238E27FC236}">
                <a16:creationId xmlns:a16="http://schemas.microsoft.com/office/drawing/2014/main" xmlns="" id="{14878D75-5518-E2A4-4748-788CB030F10A}"/>
              </a:ext>
            </a:extLst>
          </p:cNvPr>
          <p:cNvSpPr/>
          <p:nvPr/>
        </p:nvSpPr>
        <p:spPr>
          <a:xfrm>
            <a:off x="4127150" y="2802833"/>
            <a:ext cx="3937699" cy="744829"/>
          </a:xfrm>
          <a:prstGeom prst="rect">
            <a:avLst/>
          </a:prstGeom>
          <a:solidFill>
            <a:schemeClr val="bg1">
              <a:lumMod val="65000"/>
            </a:schemeClr>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2800" b="1" dirty="0">
                <a:solidFill>
                  <a:schemeClr val="bg1"/>
                </a:solidFill>
                <a:latin typeface="Arial" panose="020B0604020202020204" pitchFamily="34" charset="0"/>
                <a:cs typeface="Arial" panose="020B0604020202020204" pitchFamily="34" charset="0"/>
              </a:rPr>
              <a:t>ZX-200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ELASTIC MOLDING WONDER</a:t>
            </a:r>
            <a:endParaRPr kumimoji="0" lang="de-DE"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hteck 8">
            <a:extLst>
              <a:ext uri="{FF2B5EF4-FFF2-40B4-BE49-F238E27FC236}">
                <a16:creationId xmlns:a16="http://schemas.microsoft.com/office/drawing/2014/main" xmlns="" id="{1D3070A2-D58D-4E87-9D2E-F9931BE8EC47}"/>
              </a:ext>
            </a:extLst>
          </p:cNvPr>
          <p:cNvSpPr/>
          <p:nvPr/>
        </p:nvSpPr>
        <p:spPr>
          <a:xfrm>
            <a:off x="8050695" y="2802831"/>
            <a:ext cx="3937699" cy="744829"/>
          </a:xfrm>
          <a:prstGeom prst="rect">
            <a:avLst/>
          </a:prstGeom>
          <a:solidFill>
            <a:schemeClr val="bg1">
              <a:lumMod val="65000"/>
            </a:schemeClr>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b="1" dirty="0">
                <a:solidFill>
                  <a:schemeClr val="bg1"/>
                </a:solidFill>
                <a:latin typeface="Arial" panose="020B0604020202020204" pitchFamily="34" charset="0"/>
                <a:cs typeface="Arial" panose="020B0604020202020204" pitchFamily="34" charset="0"/>
              </a:rPr>
              <a:t>ZX-324</a:t>
            </a:r>
            <a:br>
              <a:rPr lang="de-DE" sz="2800" b="1" dirty="0">
                <a:solidFill>
                  <a:schemeClr val="bg1"/>
                </a:solidFill>
                <a:latin typeface="Arial" panose="020B0604020202020204" pitchFamily="34" charset="0"/>
                <a:cs typeface="Arial" panose="020B0604020202020204" pitchFamily="34" charset="0"/>
              </a:rPr>
            </a:b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ALL-ROUNDER UP TO 250°C</a:t>
            </a:r>
            <a:endParaRPr kumimoji="0" lang="de-DE"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9634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xmlns="" id="{42798694-F6C1-9A1D-F321-67604D9501E3}"/>
              </a:ext>
            </a:extLst>
          </p:cNvPr>
          <p:cNvPicPr>
            <a:picLocks noChangeAspect="1"/>
          </p:cNvPicPr>
          <p:nvPr/>
        </p:nvPicPr>
        <p:blipFill rotWithShape="1">
          <a:blip r:embed="rId2"/>
          <a:srcRect t="2765"/>
          <a:stretch/>
        </p:blipFill>
        <p:spPr>
          <a:xfrm>
            <a:off x="293166" y="837618"/>
            <a:ext cx="11629188" cy="2454031"/>
          </a:xfrm>
          <a:prstGeom prst="rect">
            <a:avLst/>
          </a:prstGeom>
        </p:spPr>
      </p:pic>
      <p:sp>
        <p:nvSpPr>
          <p:cNvPr id="6" name="Rechteck 5">
            <a:extLst>
              <a:ext uri="{FF2B5EF4-FFF2-40B4-BE49-F238E27FC236}">
                <a16:creationId xmlns:a16="http://schemas.microsoft.com/office/drawing/2014/main" xmlns="" id="{20890CAA-9BB6-18DA-EB14-87B0D6A2035F}"/>
              </a:ext>
            </a:extLst>
          </p:cNvPr>
          <p:cNvSpPr/>
          <p:nvPr/>
        </p:nvSpPr>
        <p:spPr>
          <a:xfrm>
            <a:off x="328067" y="3504088"/>
            <a:ext cx="3608546" cy="1728000"/>
          </a:xfrm>
          <a:prstGeom prst="rect">
            <a:avLst/>
          </a:prstGeom>
          <a:solidFill>
            <a:schemeClr val="accent2"/>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t"/>
          <a:lstStyle/>
          <a:p>
            <a:pPr marR="0" algn="ctr" rtl="0">
              <a:lnSpc>
                <a:spcPct val="120000"/>
              </a:lnSpc>
            </a:pPr>
            <a:endParaRPr lang="en-US" sz="2000" b="0" i="0" u="none" strike="noStrike" baseline="30000" dirty="0">
              <a:solidFill>
                <a:schemeClr val="bg1"/>
              </a:solidFill>
              <a:latin typeface="Arial" panose="020B0604020202020204" pitchFamily="34" charset="0"/>
              <a:cs typeface="Arial" panose="020B0604020202020204" pitchFamily="34" charset="0"/>
            </a:endParaRPr>
          </a:p>
          <a:p>
            <a:pPr marR="0" algn="ctr" rtl="0">
              <a:lnSpc>
                <a:spcPct val="120000"/>
              </a:lnSpc>
            </a:pPr>
            <a:r>
              <a:rPr lang="en-US" sz="2000" b="0" i="0" u="none" strike="noStrike" baseline="30000" dirty="0">
                <a:solidFill>
                  <a:schemeClr val="bg1"/>
                </a:solidFill>
                <a:latin typeface="Arial" panose="020B0604020202020204" pitchFamily="34" charset="0"/>
                <a:cs typeface="Arial" panose="020B0604020202020204" pitchFamily="34" charset="0"/>
              </a:rPr>
              <a:t>For the medium sliding speed range, large surface pressure and high precision - also ideally suited for high temperatures. </a:t>
            </a:r>
          </a:p>
        </p:txBody>
      </p:sp>
      <p:sp>
        <p:nvSpPr>
          <p:cNvPr id="7" name="Rechteck 6">
            <a:extLst>
              <a:ext uri="{FF2B5EF4-FFF2-40B4-BE49-F238E27FC236}">
                <a16:creationId xmlns:a16="http://schemas.microsoft.com/office/drawing/2014/main" xmlns="" id="{AF601AE2-451C-6173-5C1E-8A3B60043623}"/>
              </a:ext>
            </a:extLst>
          </p:cNvPr>
          <p:cNvSpPr/>
          <p:nvPr/>
        </p:nvSpPr>
        <p:spPr>
          <a:xfrm>
            <a:off x="4265766" y="3504086"/>
            <a:ext cx="3608545" cy="1728000"/>
          </a:xfrm>
          <a:prstGeom prst="rect">
            <a:avLst/>
          </a:prstGeom>
          <a:solidFill>
            <a:schemeClr val="accent2"/>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t"/>
          <a:lstStyle/>
          <a:p>
            <a:pPr marR="0" algn="ctr" rtl="0">
              <a:lnSpc>
                <a:spcPct val="120000"/>
              </a:lnSpc>
            </a:pPr>
            <a:endParaRPr lang="en-US" sz="2000" b="0" i="0" u="none" strike="noStrike" baseline="30000" dirty="0">
              <a:solidFill>
                <a:schemeClr val="bg1"/>
              </a:solidFill>
              <a:latin typeface="Arial" panose="020B0604020202020204" pitchFamily="34" charset="0"/>
              <a:cs typeface="Arial" panose="020B0604020202020204" pitchFamily="34" charset="0"/>
            </a:endParaRPr>
          </a:p>
          <a:p>
            <a:pPr marR="0" algn="ctr" rtl="0">
              <a:lnSpc>
                <a:spcPct val="120000"/>
              </a:lnSpc>
            </a:pPr>
            <a:r>
              <a:rPr lang="en-US" sz="2000" b="0" i="0" u="none" strike="noStrike" baseline="30000" dirty="0">
                <a:solidFill>
                  <a:schemeClr val="bg1"/>
                </a:solidFill>
                <a:latin typeface="Arial" panose="020B0604020202020204" pitchFamily="34" charset="0"/>
                <a:cs typeface="Arial" panose="020B0604020202020204" pitchFamily="34" charset="0"/>
              </a:rPr>
              <a:t>Ideally suited for applications with </a:t>
            </a:r>
            <a:br>
              <a:rPr lang="en-US" sz="2000" b="0" i="0" u="none" strike="noStrike" baseline="30000" dirty="0">
                <a:solidFill>
                  <a:schemeClr val="bg1"/>
                </a:solidFill>
                <a:latin typeface="Arial" panose="020B0604020202020204" pitchFamily="34" charset="0"/>
                <a:cs typeface="Arial" panose="020B0604020202020204" pitchFamily="34" charset="0"/>
              </a:rPr>
            </a:br>
            <a:r>
              <a:rPr lang="en-US" sz="2000" b="0" i="0" u="none" strike="noStrike" baseline="30000" dirty="0">
                <a:solidFill>
                  <a:schemeClr val="bg1"/>
                </a:solidFill>
                <a:latin typeface="Arial" panose="020B0604020202020204" pitchFamily="34" charset="0"/>
                <a:cs typeface="Arial" panose="020B0604020202020204" pitchFamily="34" charset="0"/>
              </a:rPr>
              <a:t>aggressive chemicals. </a:t>
            </a:r>
            <a:endParaRPr lang="de-DE" sz="2000" b="0" i="0" u="none" strike="noStrike" baseline="30000" dirty="0">
              <a:solidFill>
                <a:schemeClr val="bg1"/>
              </a:solidFill>
              <a:latin typeface="Arial" panose="020B0604020202020204" pitchFamily="34" charset="0"/>
              <a:cs typeface="Arial" panose="020B0604020202020204" pitchFamily="34" charset="0"/>
            </a:endParaRPr>
          </a:p>
          <a:p>
            <a:pPr marR="0" algn="ctr" rtl="0">
              <a:lnSpc>
                <a:spcPct val="120000"/>
              </a:lnSpc>
            </a:pPr>
            <a:r>
              <a:rPr lang="en-US" sz="2000" b="0" i="0" u="none" strike="noStrike" baseline="30000" dirty="0">
                <a:solidFill>
                  <a:schemeClr val="bg1"/>
                </a:solidFill>
                <a:latin typeface="Arial" panose="020B0604020202020204" pitchFamily="34" charset="0"/>
                <a:cs typeface="Arial" panose="020B0604020202020204" pitchFamily="34" charset="0"/>
              </a:rPr>
              <a:t>ZX-530 combines the advantages of PTFE and ceramics, convinces with low friction values and high wear resistance. </a:t>
            </a:r>
          </a:p>
          <a:p>
            <a:pPr marR="0" algn="ctr" rtl="0">
              <a:lnSpc>
                <a:spcPct val="120000"/>
              </a:lnSpc>
            </a:pPr>
            <a:r>
              <a:rPr lang="en-US" sz="2000" b="0" i="0" u="none" strike="noStrike" baseline="30000" dirty="0">
                <a:solidFill>
                  <a:schemeClr val="bg1"/>
                </a:solidFill>
                <a:latin typeface="Arial" panose="020B0604020202020204" pitchFamily="34" charset="0"/>
                <a:cs typeface="Arial" panose="020B0604020202020204" pitchFamily="34" charset="0"/>
              </a:rPr>
              <a:t>ZX-530 is stiffer than PTFE.</a:t>
            </a:r>
          </a:p>
        </p:txBody>
      </p:sp>
      <p:sp>
        <p:nvSpPr>
          <p:cNvPr id="8" name="Rechteck 7">
            <a:extLst>
              <a:ext uri="{FF2B5EF4-FFF2-40B4-BE49-F238E27FC236}">
                <a16:creationId xmlns:a16="http://schemas.microsoft.com/office/drawing/2014/main" xmlns="" id="{38EC3F3A-CAA7-E190-DC2F-9427A8521C37}"/>
              </a:ext>
            </a:extLst>
          </p:cNvPr>
          <p:cNvSpPr/>
          <p:nvPr/>
        </p:nvSpPr>
        <p:spPr>
          <a:xfrm>
            <a:off x="8189312" y="3504086"/>
            <a:ext cx="3674622" cy="1728000"/>
          </a:xfrm>
          <a:prstGeom prst="rect">
            <a:avLst/>
          </a:prstGeom>
          <a:solidFill>
            <a:schemeClr val="accent2"/>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t"/>
          <a:lstStyle/>
          <a:p>
            <a:pPr marR="0" algn="ctr" rtl="0">
              <a:lnSpc>
                <a:spcPct val="120000"/>
              </a:lnSpc>
            </a:pPr>
            <a:endParaRPr lang="en-US" sz="2000" b="0" i="0" u="none" strike="noStrike" baseline="30000" dirty="0">
              <a:solidFill>
                <a:schemeClr val="bg1"/>
              </a:solidFill>
              <a:latin typeface="Arial" panose="020B0604020202020204" pitchFamily="34" charset="0"/>
              <a:cs typeface="Arial" panose="020B0604020202020204" pitchFamily="34" charset="0"/>
            </a:endParaRPr>
          </a:p>
          <a:p>
            <a:pPr marR="0" algn="ctr" rtl="0">
              <a:lnSpc>
                <a:spcPct val="120000"/>
              </a:lnSpc>
            </a:pPr>
            <a:r>
              <a:rPr lang="en-US" sz="2000" b="0" i="0" u="none" strike="noStrike" baseline="30000" dirty="0">
                <a:solidFill>
                  <a:schemeClr val="bg1"/>
                </a:solidFill>
                <a:latin typeface="Arial" panose="020B0604020202020204" pitchFamily="34" charset="0"/>
                <a:cs typeface="Arial" panose="020B0604020202020204" pitchFamily="34" charset="0"/>
              </a:rPr>
              <a:t>ZX-750 has the highest maximum </a:t>
            </a:r>
            <a:br>
              <a:rPr lang="en-US" sz="2000" b="0" i="0" u="none" strike="noStrike" baseline="30000" dirty="0">
                <a:solidFill>
                  <a:schemeClr val="bg1"/>
                </a:solidFill>
                <a:latin typeface="Arial" panose="020B0604020202020204" pitchFamily="34" charset="0"/>
                <a:cs typeface="Arial" panose="020B0604020202020204" pitchFamily="34" charset="0"/>
              </a:rPr>
            </a:br>
            <a:r>
              <a:rPr lang="en-US" sz="2000" b="0" i="0" u="none" strike="noStrike" baseline="30000" dirty="0" err="1">
                <a:solidFill>
                  <a:schemeClr val="bg1"/>
                </a:solidFill>
                <a:latin typeface="Arial" panose="020B0604020202020204" pitchFamily="34" charset="0"/>
                <a:cs typeface="Arial" panose="020B0604020202020204" pitchFamily="34" charset="0"/>
              </a:rPr>
              <a:t>pv</a:t>
            </a:r>
            <a:r>
              <a:rPr lang="en-US" sz="2000" b="0" i="0" u="none" strike="noStrike" baseline="30000" dirty="0">
                <a:solidFill>
                  <a:schemeClr val="bg1"/>
                </a:solidFill>
                <a:latin typeface="Arial" panose="020B0604020202020204" pitchFamily="34" charset="0"/>
                <a:cs typeface="Arial" panose="020B0604020202020204" pitchFamily="34" charset="0"/>
              </a:rPr>
              <a:t> values of the ZEDEX</a:t>
            </a:r>
            <a:r>
              <a:rPr lang="en-US" sz="2000" b="0" i="0" u="none" strike="noStrike" baseline="50000" dirty="0">
                <a:solidFill>
                  <a:schemeClr val="bg1"/>
                </a:solidFill>
                <a:latin typeface="Arial" panose="020B0604020202020204" pitchFamily="34" charset="0"/>
                <a:cs typeface="Arial" panose="020B0604020202020204" pitchFamily="34" charset="0"/>
              </a:rPr>
              <a:t>®</a:t>
            </a:r>
            <a:r>
              <a:rPr lang="en-US" sz="2000" b="0" i="0" u="none" strike="noStrike" baseline="30000" dirty="0">
                <a:solidFill>
                  <a:schemeClr val="bg1"/>
                </a:solidFill>
                <a:latin typeface="Arial" panose="020B0604020202020204" pitchFamily="34" charset="0"/>
                <a:cs typeface="Arial" panose="020B0604020202020204" pitchFamily="34" charset="0"/>
              </a:rPr>
              <a:t> materials. </a:t>
            </a:r>
          </a:p>
          <a:p>
            <a:pPr marR="0" algn="ctr" rtl="0">
              <a:lnSpc>
                <a:spcPct val="120000"/>
              </a:lnSpc>
            </a:pPr>
            <a:endParaRPr lang="de-DE" sz="2000" b="0" i="0" u="none" strike="noStrike" baseline="30000" dirty="0">
              <a:solidFill>
                <a:schemeClr val="bg1"/>
              </a:solidFill>
              <a:latin typeface="Arial" panose="020B0604020202020204" pitchFamily="34" charset="0"/>
              <a:cs typeface="Arial" panose="020B0604020202020204" pitchFamily="34" charset="0"/>
            </a:endParaRPr>
          </a:p>
          <a:p>
            <a:pPr marR="0" algn="ctr" rtl="0">
              <a:lnSpc>
                <a:spcPct val="120000"/>
              </a:lnSpc>
            </a:pPr>
            <a:r>
              <a:rPr lang="en-US" sz="2000" b="0" i="0" u="none" strike="noStrike" baseline="30000" dirty="0">
                <a:solidFill>
                  <a:schemeClr val="bg1"/>
                </a:solidFill>
                <a:latin typeface="Arial" panose="020B0604020202020204" pitchFamily="34" charset="0"/>
                <a:cs typeface="Arial" panose="020B0604020202020204" pitchFamily="34" charset="0"/>
              </a:rPr>
              <a:t>Even temperatures up to 300 °C </a:t>
            </a:r>
            <a:br>
              <a:rPr lang="en-US" sz="2000" b="0" i="0" u="none" strike="noStrike" baseline="30000" dirty="0">
                <a:solidFill>
                  <a:schemeClr val="bg1"/>
                </a:solidFill>
                <a:latin typeface="Arial" panose="020B0604020202020204" pitchFamily="34" charset="0"/>
                <a:cs typeface="Arial" panose="020B0604020202020204" pitchFamily="34" charset="0"/>
              </a:rPr>
            </a:br>
            <a:r>
              <a:rPr lang="en-US" sz="2000" b="0" i="0" u="none" strike="noStrike" baseline="30000" dirty="0">
                <a:solidFill>
                  <a:schemeClr val="bg1"/>
                </a:solidFill>
                <a:latin typeface="Arial" panose="020B0604020202020204" pitchFamily="34" charset="0"/>
                <a:cs typeface="Arial" panose="020B0604020202020204" pitchFamily="34" charset="0"/>
              </a:rPr>
              <a:t>leave it cold.</a:t>
            </a:r>
          </a:p>
        </p:txBody>
      </p:sp>
      <p:sp>
        <p:nvSpPr>
          <p:cNvPr id="9" name="Rechteck 8">
            <a:extLst>
              <a:ext uri="{FF2B5EF4-FFF2-40B4-BE49-F238E27FC236}">
                <a16:creationId xmlns:a16="http://schemas.microsoft.com/office/drawing/2014/main" xmlns="" id="{96B8A255-0E6C-41D1-0DE7-93589DE81F7F}"/>
              </a:ext>
            </a:extLst>
          </p:cNvPr>
          <p:cNvSpPr/>
          <p:nvPr/>
        </p:nvSpPr>
        <p:spPr>
          <a:xfrm>
            <a:off x="4127150" y="2802834"/>
            <a:ext cx="3937699" cy="751590"/>
          </a:xfrm>
          <a:prstGeom prst="rect">
            <a:avLst/>
          </a:prstGeom>
          <a:solidFill>
            <a:schemeClr val="bg1">
              <a:lumMod val="65000"/>
            </a:schemeClr>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b="1" dirty="0">
                <a:solidFill>
                  <a:schemeClr val="bg1"/>
                </a:solidFill>
                <a:latin typeface="Arial" panose="020B0604020202020204" pitchFamily="34" charset="0"/>
                <a:cs typeface="Arial" panose="020B0604020202020204" pitchFamily="34" charset="0"/>
              </a:rPr>
              <a:t>ZX-530</a:t>
            </a:r>
            <a:br>
              <a:rPr lang="de-DE" sz="2800" b="1" dirty="0">
                <a:solidFill>
                  <a:schemeClr val="bg1"/>
                </a:solidFill>
                <a:latin typeface="Arial" panose="020B0604020202020204" pitchFamily="34" charset="0"/>
                <a:cs typeface="Arial" panose="020B0604020202020204" pitchFamily="34" charset="0"/>
              </a:rPr>
            </a:b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SPECIALIST FOR CHEMICALS</a:t>
            </a:r>
            <a:endParaRPr kumimoji="0" lang="de-DE"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hteck 9">
            <a:extLst>
              <a:ext uri="{FF2B5EF4-FFF2-40B4-BE49-F238E27FC236}">
                <a16:creationId xmlns:a16="http://schemas.microsoft.com/office/drawing/2014/main" xmlns="" id="{0AEA28A7-2D75-5AB7-9690-A2BBFAA2A265}"/>
              </a:ext>
            </a:extLst>
          </p:cNvPr>
          <p:cNvSpPr/>
          <p:nvPr/>
        </p:nvSpPr>
        <p:spPr>
          <a:xfrm>
            <a:off x="8050695" y="2802832"/>
            <a:ext cx="3937699" cy="751592"/>
          </a:xfrm>
          <a:prstGeom prst="rect">
            <a:avLst/>
          </a:prstGeom>
          <a:solidFill>
            <a:schemeClr val="bg1">
              <a:lumMod val="65000"/>
            </a:schemeClr>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b="1" dirty="0">
                <a:solidFill>
                  <a:schemeClr val="bg1"/>
                </a:solidFill>
                <a:latin typeface="Arial" panose="020B0604020202020204" pitchFamily="34" charset="0"/>
                <a:cs typeface="Arial" panose="020B0604020202020204" pitchFamily="34" charset="0"/>
              </a:rPr>
              <a:t>ZX-750</a:t>
            </a:r>
            <a:br>
              <a:rPr lang="de-DE" sz="2800" b="1" dirty="0">
                <a:solidFill>
                  <a:schemeClr val="bg1"/>
                </a:solidFill>
                <a:latin typeface="Arial" panose="020B0604020202020204" pitchFamily="34" charset="0"/>
                <a:cs typeface="Arial" panose="020B0604020202020204" pitchFamily="34" charset="0"/>
              </a:rPr>
            </a:b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ALL-ROUNDER IN AREAS WITH HIGH TEMPERATURES</a:t>
            </a:r>
            <a:endParaRPr kumimoji="0" lang="de-DE"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Gruppieren 1">
            <a:extLst>
              <a:ext uri="{FF2B5EF4-FFF2-40B4-BE49-F238E27FC236}">
                <a16:creationId xmlns:a16="http://schemas.microsoft.com/office/drawing/2014/main" xmlns="" id="{00440E59-40C7-02BB-B969-E5E764CE2E6F}"/>
              </a:ext>
            </a:extLst>
          </p:cNvPr>
          <p:cNvGrpSpPr/>
          <p:nvPr/>
        </p:nvGrpSpPr>
        <p:grpSpPr>
          <a:xfrm>
            <a:off x="1248800" y="5375838"/>
            <a:ext cx="1767079" cy="1265230"/>
            <a:chOff x="2350149" y="1937404"/>
            <a:chExt cx="1767079" cy="1265230"/>
          </a:xfrm>
        </p:grpSpPr>
        <p:sp>
          <p:nvSpPr>
            <p:cNvPr id="3" name="object 7">
              <a:extLst>
                <a:ext uri="{FF2B5EF4-FFF2-40B4-BE49-F238E27FC236}">
                  <a16:creationId xmlns:a16="http://schemas.microsoft.com/office/drawing/2014/main" xmlns="" id="{EDD292B6-B6CE-F2E7-F3A3-6BC988BDC20D}"/>
                </a:ext>
              </a:extLst>
            </p:cNvPr>
            <p:cNvSpPr txBox="1"/>
            <p:nvPr/>
          </p:nvSpPr>
          <p:spPr>
            <a:xfrm>
              <a:off x="2350149" y="1937404"/>
              <a:ext cx="1767078" cy="166071"/>
            </a:xfrm>
            <a:prstGeom prst="rect">
              <a:avLst/>
            </a:prstGeom>
          </p:spPr>
          <p:txBody>
            <a:bodyPr vert="horz" wrap="square" lIns="0" tIns="12065" rIns="0" bIns="0" rtlCol="0">
              <a:spAutoFit/>
            </a:bodyPr>
            <a:lstStyle/>
            <a:p>
              <a:pPr marL="12700" algn="ctr">
                <a:lnSpc>
                  <a:spcPct val="100000"/>
                </a:lnSpc>
                <a:spcBef>
                  <a:spcPts val="95"/>
                </a:spcBef>
              </a:pPr>
              <a:r>
                <a:rPr lang="de-DE" sz="1000" b="1" dirty="0">
                  <a:solidFill>
                    <a:srgbClr val="EE7234"/>
                  </a:solidFill>
                  <a:latin typeface="Arial"/>
                  <a:cs typeface="Arial"/>
                </a:rPr>
                <a:t>ZX-410VMT </a:t>
              </a:r>
              <a:r>
                <a:rPr lang="de-DE" sz="1000" b="1" dirty="0" err="1">
                  <a:solidFill>
                    <a:srgbClr val="EE7234"/>
                  </a:solidFill>
                  <a:latin typeface="Arial"/>
                  <a:cs typeface="Arial"/>
                </a:rPr>
                <a:t>vs</a:t>
              </a:r>
              <a:r>
                <a:rPr lang="de-DE" sz="1000" b="1" dirty="0">
                  <a:solidFill>
                    <a:srgbClr val="EE7234"/>
                  </a:solidFill>
                  <a:latin typeface="Arial"/>
                  <a:cs typeface="Arial"/>
                </a:rPr>
                <a:t> PEEK mod.</a:t>
              </a:r>
              <a:endParaRPr sz="1000" dirty="0">
                <a:latin typeface="Arial"/>
                <a:cs typeface="Arial"/>
              </a:endParaRPr>
            </a:p>
          </p:txBody>
        </p:sp>
        <p:pic>
          <p:nvPicPr>
            <p:cNvPr id="4" name="Grafik 3">
              <a:extLst>
                <a:ext uri="{FF2B5EF4-FFF2-40B4-BE49-F238E27FC236}">
                  <a16:creationId xmlns:a16="http://schemas.microsoft.com/office/drawing/2014/main" xmlns="" id="{D82FAD4E-1CE4-48B9-2DE2-7F6C47191C01}"/>
                </a:ext>
              </a:extLst>
            </p:cNvPr>
            <p:cNvPicPr>
              <a:picLocks noChangeAspect="1"/>
            </p:cNvPicPr>
            <p:nvPr/>
          </p:nvPicPr>
          <p:blipFill>
            <a:blip r:embed="rId3"/>
            <a:stretch>
              <a:fillRect/>
            </a:stretch>
          </p:blipFill>
          <p:spPr>
            <a:xfrm>
              <a:off x="2350149" y="2134904"/>
              <a:ext cx="1767079" cy="1067730"/>
            </a:xfrm>
            <a:prstGeom prst="rect">
              <a:avLst/>
            </a:prstGeom>
          </p:spPr>
        </p:pic>
      </p:grpSp>
      <p:grpSp>
        <p:nvGrpSpPr>
          <p:cNvPr id="11" name="Gruppieren 10">
            <a:extLst>
              <a:ext uri="{FF2B5EF4-FFF2-40B4-BE49-F238E27FC236}">
                <a16:creationId xmlns:a16="http://schemas.microsoft.com/office/drawing/2014/main" xmlns="" id="{9DE87E83-4528-1DCB-DF93-B182A61AC907}"/>
              </a:ext>
            </a:extLst>
          </p:cNvPr>
          <p:cNvGrpSpPr/>
          <p:nvPr/>
        </p:nvGrpSpPr>
        <p:grpSpPr>
          <a:xfrm>
            <a:off x="5072619" y="5375838"/>
            <a:ext cx="2070282" cy="1355541"/>
            <a:chOff x="2156867" y="3411903"/>
            <a:chExt cx="2070282" cy="1355541"/>
          </a:xfrm>
        </p:grpSpPr>
        <p:sp>
          <p:nvSpPr>
            <p:cNvPr id="12" name="object 7">
              <a:extLst>
                <a:ext uri="{FF2B5EF4-FFF2-40B4-BE49-F238E27FC236}">
                  <a16:creationId xmlns:a16="http://schemas.microsoft.com/office/drawing/2014/main" xmlns="" id="{FDD8F219-3E1A-BEFA-1852-543B57100C64}"/>
                </a:ext>
              </a:extLst>
            </p:cNvPr>
            <p:cNvSpPr txBox="1"/>
            <p:nvPr/>
          </p:nvSpPr>
          <p:spPr>
            <a:xfrm>
              <a:off x="2308469" y="3411903"/>
              <a:ext cx="1767078" cy="166071"/>
            </a:xfrm>
            <a:prstGeom prst="rect">
              <a:avLst/>
            </a:prstGeom>
          </p:spPr>
          <p:txBody>
            <a:bodyPr vert="horz" wrap="square" lIns="0" tIns="12065" rIns="0" bIns="0" rtlCol="0">
              <a:spAutoFit/>
            </a:bodyPr>
            <a:lstStyle/>
            <a:p>
              <a:pPr marL="12700" algn="ctr">
                <a:lnSpc>
                  <a:spcPct val="100000"/>
                </a:lnSpc>
                <a:spcBef>
                  <a:spcPts val="95"/>
                </a:spcBef>
              </a:pPr>
              <a:r>
                <a:rPr lang="de-DE" sz="1000" b="1" dirty="0">
                  <a:solidFill>
                    <a:srgbClr val="EE7234"/>
                  </a:solidFill>
                  <a:latin typeface="Arial"/>
                  <a:cs typeface="Arial"/>
                </a:rPr>
                <a:t>ZX-530 vs. Ceramics</a:t>
              </a:r>
              <a:endParaRPr sz="1000" dirty="0">
                <a:latin typeface="Arial"/>
                <a:cs typeface="Arial"/>
              </a:endParaRPr>
            </a:p>
          </p:txBody>
        </p:sp>
        <p:pic>
          <p:nvPicPr>
            <p:cNvPr id="13" name="Grafik 12">
              <a:extLst>
                <a:ext uri="{FF2B5EF4-FFF2-40B4-BE49-F238E27FC236}">
                  <a16:creationId xmlns:a16="http://schemas.microsoft.com/office/drawing/2014/main" xmlns="" id="{465DD766-0A8C-F6E3-1568-883F509CBDB5}"/>
                </a:ext>
              </a:extLst>
            </p:cNvPr>
            <p:cNvPicPr>
              <a:picLocks noChangeAspect="1"/>
            </p:cNvPicPr>
            <p:nvPr/>
          </p:nvPicPr>
          <p:blipFill>
            <a:blip r:embed="rId4"/>
            <a:stretch>
              <a:fillRect/>
            </a:stretch>
          </p:blipFill>
          <p:spPr>
            <a:xfrm>
              <a:off x="2156867" y="3567281"/>
              <a:ext cx="2070282" cy="1200163"/>
            </a:xfrm>
            <a:prstGeom prst="rect">
              <a:avLst/>
            </a:prstGeom>
          </p:spPr>
        </p:pic>
      </p:grpSp>
      <p:grpSp>
        <p:nvGrpSpPr>
          <p:cNvPr id="15" name="Gruppieren 14">
            <a:extLst>
              <a:ext uri="{FF2B5EF4-FFF2-40B4-BE49-F238E27FC236}">
                <a16:creationId xmlns:a16="http://schemas.microsoft.com/office/drawing/2014/main" xmlns="" id="{25795BD0-FBCD-4D9C-91E1-E0F50678B067}"/>
              </a:ext>
            </a:extLst>
          </p:cNvPr>
          <p:cNvGrpSpPr/>
          <p:nvPr/>
        </p:nvGrpSpPr>
        <p:grpSpPr>
          <a:xfrm>
            <a:off x="9079271" y="5375838"/>
            <a:ext cx="1894703" cy="1328551"/>
            <a:chOff x="2210645" y="4929600"/>
            <a:chExt cx="1894703" cy="1328551"/>
          </a:xfrm>
        </p:grpSpPr>
        <p:sp>
          <p:nvSpPr>
            <p:cNvPr id="16" name="object 7">
              <a:extLst>
                <a:ext uri="{FF2B5EF4-FFF2-40B4-BE49-F238E27FC236}">
                  <a16:creationId xmlns:a16="http://schemas.microsoft.com/office/drawing/2014/main" xmlns="" id="{A8376FF7-3380-23C2-5825-29B1BF3F2042}"/>
                </a:ext>
              </a:extLst>
            </p:cNvPr>
            <p:cNvSpPr txBox="1"/>
            <p:nvPr/>
          </p:nvSpPr>
          <p:spPr>
            <a:xfrm>
              <a:off x="2338270" y="4929600"/>
              <a:ext cx="1767078" cy="166071"/>
            </a:xfrm>
            <a:prstGeom prst="rect">
              <a:avLst/>
            </a:prstGeom>
          </p:spPr>
          <p:txBody>
            <a:bodyPr vert="horz" wrap="square" lIns="0" tIns="12065" rIns="0" bIns="0" rtlCol="0">
              <a:spAutoFit/>
            </a:bodyPr>
            <a:lstStyle/>
            <a:p>
              <a:pPr marL="12700" algn="ctr">
                <a:lnSpc>
                  <a:spcPct val="100000"/>
                </a:lnSpc>
                <a:spcBef>
                  <a:spcPts val="95"/>
                </a:spcBef>
              </a:pPr>
              <a:r>
                <a:rPr lang="de-DE" sz="1000" b="1" dirty="0">
                  <a:solidFill>
                    <a:srgbClr val="EE7234"/>
                  </a:solidFill>
                  <a:latin typeface="Arial"/>
                  <a:cs typeface="Arial"/>
                </a:rPr>
                <a:t>ZX-750V5KF vs. PAI</a:t>
              </a:r>
              <a:endParaRPr sz="1000" dirty="0">
                <a:latin typeface="Arial"/>
                <a:cs typeface="Arial"/>
              </a:endParaRPr>
            </a:p>
          </p:txBody>
        </p:sp>
        <p:pic>
          <p:nvPicPr>
            <p:cNvPr id="17" name="Grafik 16">
              <a:extLst>
                <a:ext uri="{FF2B5EF4-FFF2-40B4-BE49-F238E27FC236}">
                  <a16:creationId xmlns:a16="http://schemas.microsoft.com/office/drawing/2014/main" xmlns="" id="{D26EE4F9-D154-E6D5-0A05-84B071293E9C}"/>
                </a:ext>
              </a:extLst>
            </p:cNvPr>
            <p:cNvPicPr>
              <a:picLocks noChangeAspect="1"/>
            </p:cNvPicPr>
            <p:nvPr/>
          </p:nvPicPr>
          <p:blipFill rotWithShape="1">
            <a:blip r:embed="rId5"/>
            <a:srcRect r="8564"/>
            <a:stretch/>
          </p:blipFill>
          <p:spPr>
            <a:xfrm>
              <a:off x="2210645" y="5109631"/>
              <a:ext cx="1849122" cy="1148520"/>
            </a:xfrm>
            <a:prstGeom prst="rect">
              <a:avLst/>
            </a:prstGeom>
          </p:spPr>
        </p:pic>
      </p:grpSp>
      <p:sp>
        <p:nvSpPr>
          <p:cNvPr id="19" name="Rechteck 18">
            <a:extLst>
              <a:ext uri="{FF2B5EF4-FFF2-40B4-BE49-F238E27FC236}">
                <a16:creationId xmlns:a16="http://schemas.microsoft.com/office/drawing/2014/main" xmlns="" id="{6EBB23D6-58A2-E96F-2157-9DC7508AF387}"/>
              </a:ext>
            </a:extLst>
          </p:cNvPr>
          <p:cNvSpPr/>
          <p:nvPr/>
        </p:nvSpPr>
        <p:spPr>
          <a:xfrm>
            <a:off x="203605" y="2802832"/>
            <a:ext cx="3937699" cy="751592"/>
          </a:xfrm>
          <a:prstGeom prst="rect">
            <a:avLst/>
          </a:prstGeom>
          <a:solidFill>
            <a:schemeClr val="bg1">
              <a:lumMod val="65000"/>
            </a:schemeClr>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2800" b="1" dirty="0">
                <a:solidFill>
                  <a:schemeClr val="bg1"/>
                </a:solidFill>
                <a:latin typeface="Arial" panose="020B0604020202020204" pitchFamily="34" charset="0"/>
                <a:cs typeface="Arial" panose="020B0604020202020204" pitchFamily="34" charset="0"/>
              </a:rPr>
              <a:t>ZX-410</a:t>
            </a:r>
          </a:p>
          <a:p>
            <a:pPr algn="ctr"/>
            <a:r>
              <a:rPr lang="en-US" sz="1100" b="0" i="0" u="none" strike="noStrike" baseline="0" dirty="0">
                <a:solidFill>
                  <a:schemeClr val="bg1"/>
                </a:solidFill>
                <a:latin typeface="Arial" panose="020B0604020202020204" pitchFamily="34" charset="0"/>
                <a:cs typeface="Arial" panose="020B0604020202020204" pitchFamily="34" charset="0"/>
              </a:rPr>
              <a:t>THE PRECISE UP TO 180 °C</a:t>
            </a:r>
            <a:endParaRPr lang="de-DE"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2364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xmlns="" id="{B6975E11-4636-ED67-3F6C-537392C260A5}"/>
              </a:ext>
            </a:extLst>
          </p:cNvPr>
          <p:cNvSpPr>
            <a:spLocks noGrp="1"/>
          </p:cNvSpPr>
          <p:nvPr>
            <p:ph idx="4294967295"/>
          </p:nvPr>
        </p:nvSpPr>
        <p:spPr>
          <a:xfrm>
            <a:off x="1060704" y="2926514"/>
            <a:ext cx="10082784" cy="1837991"/>
          </a:xfrm>
          <a:solidFill>
            <a:schemeClr val="tx1">
              <a:lumMod val="95000"/>
              <a:lumOff val="5000"/>
              <a:alpha val="60000"/>
            </a:schemeClr>
          </a:solidFill>
        </p:spPr>
        <p:txBody>
          <a:bodyPr anchor="ctr">
            <a:normAutofit/>
          </a:bodyPr>
          <a:lstStyle/>
          <a:p>
            <a:pPr marL="0" indent="0" algn="ctr">
              <a:lnSpc>
                <a:spcPct val="100000"/>
              </a:lnSpc>
              <a:buNone/>
            </a:pPr>
            <a:r>
              <a:rPr lang="de-DE" sz="3200" b="1" dirty="0">
                <a:solidFill>
                  <a:schemeClr val="bg1">
                    <a:lumMod val="95000"/>
                  </a:schemeClr>
                </a:solidFill>
                <a:latin typeface="Arial" panose="020B0604020202020204" pitchFamily="34" charset="0"/>
                <a:cs typeface="Arial" panose="020B0604020202020204" pitchFamily="34" charset="0"/>
              </a:rPr>
              <a:t>WE WANT EVERYONE TO NOW THAT WE </a:t>
            </a:r>
            <a:r>
              <a:rPr lang="en-US" sz="3200" b="1" dirty="0">
                <a:solidFill>
                  <a:schemeClr val="bg1">
                    <a:lumMod val="95000"/>
                  </a:schemeClr>
                </a:solidFill>
                <a:latin typeface="Arial" panose="020B0604020202020204" pitchFamily="34" charset="0"/>
                <a:cs typeface="Arial" panose="020B0604020202020204" pitchFamily="34" charset="0"/>
              </a:rPr>
              <a:t>OFFER</a:t>
            </a:r>
            <a:r>
              <a:rPr lang="de-DE" sz="3200" b="1" dirty="0">
                <a:solidFill>
                  <a:schemeClr val="bg1">
                    <a:lumMod val="95000"/>
                  </a:schemeClr>
                </a:solidFill>
                <a:latin typeface="Arial" panose="020B0604020202020204" pitchFamily="34" charset="0"/>
                <a:cs typeface="Arial" panose="020B0604020202020204" pitchFamily="34" charset="0"/>
              </a:rPr>
              <a:t/>
            </a:r>
            <a:br>
              <a:rPr lang="de-DE" sz="3200" b="1" dirty="0">
                <a:solidFill>
                  <a:schemeClr val="bg1">
                    <a:lumMod val="95000"/>
                  </a:schemeClr>
                </a:solidFill>
                <a:latin typeface="Arial" panose="020B0604020202020204" pitchFamily="34" charset="0"/>
                <a:cs typeface="Arial" panose="020B0604020202020204" pitchFamily="34" charset="0"/>
              </a:rPr>
            </a:br>
            <a:r>
              <a:rPr lang="en-US" sz="3200" b="1" dirty="0">
                <a:solidFill>
                  <a:schemeClr val="bg1">
                    <a:lumMod val="95000"/>
                  </a:schemeClr>
                </a:solidFill>
                <a:latin typeface="Arial" panose="020B0604020202020204" pitchFamily="34" charset="0"/>
                <a:cs typeface="Arial" panose="020B0604020202020204" pitchFamily="34" charset="0"/>
              </a:rPr>
              <a:t>THE BEST </a:t>
            </a:r>
            <a:r>
              <a:rPr lang="en-US" sz="3200" b="1" dirty="0">
                <a:solidFill>
                  <a:schemeClr val="accent2"/>
                </a:solidFill>
                <a:latin typeface="Arial" panose="020B0604020202020204" pitchFamily="34" charset="0"/>
                <a:cs typeface="Arial" panose="020B0604020202020204" pitchFamily="34" charset="0"/>
              </a:rPr>
              <a:t>HIGH PERFORMANCE </a:t>
            </a:r>
            <a:br>
              <a:rPr lang="en-US" sz="3200" b="1" dirty="0">
                <a:solidFill>
                  <a:schemeClr val="accent2"/>
                </a:solidFill>
                <a:latin typeface="Arial" panose="020B0604020202020204" pitchFamily="34" charset="0"/>
                <a:cs typeface="Arial" panose="020B0604020202020204" pitchFamily="34" charset="0"/>
              </a:rPr>
            </a:br>
            <a:r>
              <a:rPr lang="en-US" sz="3200" b="1" dirty="0">
                <a:solidFill>
                  <a:schemeClr val="bg1">
                    <a:lumMod val="95000"/>
                  </a:schemeClr>
                </a:solidFill>
                <a:latin typeface="Arial" panose="020B0604020202020204" pitchFamily="34" charset="0"/>
                <a:cs typeface="Arial" panose="020B0604020202020204" pitchFamily="34" charset="0"/>
              </a:rPr>
              <a:t>PLASTIC </a:t>
            </a:r>
            <a:r>
              <a:rPr lang="en-US" sz="3200" b="1" dirty="0">
                <a:solidFill>
                  <a:schemeClr val="accent2"/>
                </a:solidFill>
                <a:latin typeface="Arial" panose="020B0604020202020204" pitchFamily="34" charset="0"/>
                <a:cs typeface="Arial" panose="020B0604020202020204" pitchFamily="34" charset="0"/>
              </a:rPr>
              <a:t>SLIDING ELEMENTS</a:t>
            </a:r>
            <a:endParaRPr lang="de-DE" sz="3200" b="1" dirty="0">
              <a:solidFill>
                <a:schemeClr val="accent2"/>
              </a:solidFill>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xmlns="" id="{93B12602-B21D-462E-91A2-563C7E984D66}"/>
              </a:ext>
            </a:extLst>
          </p:cNvPr>
          <p:cNvSpPr txBox="1"/>
          <p:nvPr/>
        </p:nvSpPr>
        <p:spPr>
          <a:xfrm>
            <a:off x="4651248" y="2256241"/>
            <a:ext cx="28956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OUR </a:t>
            </a:r>
            <a:r>
              <a:rPr lang="en-US" sz="2400" b="1" dirty="0">
                <a:solidFill>
                  <a:srgbClr val="4A4949"/>
                </a:solidFill>
                <a:latin typeface="Arial" panose="020B0604020202020204" pitchFamily="34" charset="0"/>
                <a:cs typeface="Arial" panose="020B0604020202020204" pitchFamily="34" charset="0"/>
              </a:rPr>
              <a:t>GOAL</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5580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xmlns="" id="{2932D61F-D789-63D4-28C5-28FE6276886F}"/>
              </a:ext>
            </a:extLst>
          </p:cNvPr>
          <p:cNvSpPr txBox="1"/>
          <p:nvPr/>
        </p:nvSpPr>
        <p:spPr>
          <a:xfrm>
            <a:off x="7545545" y="3373966"/>
            <a:ext cx="4320000" cy="2944396"/>
          </a:xfrm>
          <a:prstGeom prst="rect">
            <a:avLst/>
          </a:prstGeom>
          <a:solidFill>
            <a:schemeClr val="bg2">
              <a:lumMod val="90000"/>
            </a:schemeClr>
          </a:solidFill>
        </p:spPr>
        <p:txBody>
          <a:bodyPr wrap="square" rtlCol="0">
            <a:spAutoFit/>
          </a:bodyPr>
          <a:lstStyle/>
          <a:p>
            <a:pPr marR="0" algn="l" rtl="0"/>
            <a:endParaRPr lang="de-DE" sz="1800" b="1" i="0" u="none" strike="noStrike" baseline="30000" dirty="0">
              <a:solidFill>
                <a:srgbClr val="4A4949"/>
              </a:solidFill>
              <a:latin typeface="Arial" panose="020B0604020202020204" pitchFamily="34" charset="0"/>
              <a:cs typeface="Arial" panose="020B0604020202020204" pitchFamily="34" charset="0"/>
            </a:endParaRPr>
          </a:p>
          <a:p>
            <a:pPr marR="0" algn="l" rtl="0"/>
            <a:r>
              <a:rPr lang="de-DE" sz="2000" b="1" i="0" u="none" strike="noStrike" baseline="30000" dirty="0" err="1">
                <a:solidFill>
                  <a:srgbClr val="4A4949"/>
                </a:solidFill>
                <a:latin typeface="Arial" panose="020B0604020202020204" pitchFamily="34" charset="0"/>
                <a:cs typeface="Arial" panose="020B0604020202020204" pitchFamily="34" charset="0"/>
              </a:rPr>
              <a:t>Our</a:t>
            </a:r>
            <a:r>
              <a:rPr lang="de-DE" sz="2000" b="1" i="0" u="none" strike="noStrike" baseline="30000" dirty="0">
                <a:solidFill>
                  <a:srgbClr val="4A4949"/>
                </a:solidFill>
                <a:latin typeface="Arial" panose="020B0604020202020204" pitchFamily="34" charset="0"/>
                <a:cs typeface="Arial" panose="020B0604020202020204" pitchFamily="34" charset="0"/>
              </a:rPr>
              <a:t> </a:t>
            </a:r>
            <a:r>
              <a:rPr lang="de-DE" sz="2000" b="1" i="0" u="none" strike="noStrike" baseline="30000" dirty="0" err="1">
                <a:solidFill>
                  <a:srgbClr val="4A4949"/>
                </a:solidFill>
                <a:latin typeface="Arial" panose="020B0604020202020204" pitchFamily="34" charset="0"/>
                <a:cs typeface="Arial" panose="020B0604020202020204" pitchFamily="34" charset="0"/>
              </a:rPr>
              <a:t>contribution</a:t>
            </a:r>
            <a:r>
              <a:rPr lang="de-DE" sz="2000" b="1" i="0" u="none" strike="noStrike" baseline="30000" dirty="0">
                <a:solidFill>
                  <a:srgbClr val="4A4949"/>
                </a:solidFill>
                <a:latin typeface="Arial" panose="020B0604020202020204" pitchFamily="34" charset="0"/>
                <a:cs typeface="Arial" panose="020B0604020202020204" pitchFamily="34" charset="0"/>
              </a:rPr>
              <a:t> </a:t>
            </a:r>
            <a:r>
              <a:rPr lang="de-DE" sz="2000" b="1" i="0" u="none" strike="noStrike" baseline="30000" dirty="0" err="1">
                <a:solidFill>
                  <a:srgbClr val="4A4949"/>
                </a:solidFill>
                <a:latin typeface="Arial" panose="020B0604020202020204" pitchFamily="34" charset="0"/>
                <a:cs typeface="Arial" panose="020B0604020202020204" pitchFamily="34" charset="0"/>
              </a:rPr>
              <a:t>to</a:t>
            </a:r>
            <a:r>
              <a:rPr lang="de-DE" sz="2000" b="1" i="0" u="none" strike="noStrike" baseline="30000" dirty="0">
                <a:solidFill>
                  <a:srgbClr val="4A4949"/>
                </a:solidFill>
                <a:latin typeface="Arial" panose="020B0604020202020204" pitchFamily="34" charset="0"/>
                <a:cs typeface="Arial" panose="020B0604020202020204" pitchFamily="34" charset="0"/>
              </a:rPr>
              <a:t> </a:t>
            </a:r>
            <a:r>
              <a:rPr lang="de-DE" sz="2000" b="1" i="0" u="none" strike="noStrike" baseline="30000" dirty="0" err="1">
                <a:solidFill>
                  <a:srgbClr val="4A4949"/>
                </a:solidFill>
                <a:latin typeface="Arial" panose="020B0604020202020204" pitchFamily="34" charset="0"/>
                <a:cs typeface="Arial" panose="020B0604020202020204" pitchFamily="34" charset="0"/>
              </a:rPr>
              <a:t>sustainability</a:t>
            </a:r>
            <a:endParaRPr lang="de-DE" sz="2000" b="1" i="0" u="none" strike="noStrike" baseline="30000" dirty="0">
              <a:solidFill>
                <a:srgbClr val="4A4949"/>
              </a:solidFill>
              <a:latin typeface="Arial" panose="020B0604020202020204" pitchFamily="34" charset="0"/>
              <a:cs typeface="Arial" panose="020B0604020202020204" pitchFamily="34" charset="0"/>
            </a:endParaRPr>
          </a:p>
          <a:p>
            <a:pPr marR="0" algn="l" rtl="0"/>
            <a:endParaRPr lang="de-DE" sz="2000" b="0" i="0" u="none" strike="noStrike" baseline="30000" dirty="0">
              <a:solidFill>
                <a:srgbClr val="4A4949"/>
              </a:solidFill>
              <a:latin typeface="Arial" panose="020B0604020202020204" pitchFamily="34" charset="0"/>
              <a:cs typeface="Arial" panose="020B0604020202020204" pitchFamily="34" charset="0"/>
            </a:endParaRPr>
          </a:p>
          <a:p>
            <a:pPr marR="0" algn="l" rtl="0"/>
            <a:r>
              <a:rPr lang="en-US" sz="2000" b="0" i="0" u="none" strike="noStrike" baseline="30000" dirty="0">
                <a:solidFill>
                  <a:srgbClr val="4A4949"/>
                </a:solidFill>
                <a:latin typeface="Arial" panose="020B0604020202020204" pitchFamily="34" charset="0"/>
                <a:cs typeface="Arial" panose="020B0604020202020204" pitchFamily="34" charset="0"/>
              </a:rPr>
              <a:t>The new life family contributes significantly to the reduction of waste, the use of resources and primary energy. In comparison to thermal recycling, a considerable amount of CO2 emissions is avoided.</a:t>
            </a:r>
          </a:p>
          <a:p>
            <a:pPr marR="0" algn="l" rtl="0"/>
            <a:endParaRPr lang="de-DE" sz="2000" b="0" i="0" u="none" strike="noStrike" baseline="30000" dirty="0">
              <a:solidFill>
                <a:srgbClr val="4A4949"/>
              </a:solidFill>
              <a:latin typeface="Arial" panose="020B0604020202020204" pitchFamily="34" charset="0"/>
              <a:cs typeface="Arial" panose="020B0604020202020204" pitchFamily="34" charset="0"/>
            </a:endParaRPr>
          </a:p>
          <a:p>
            <a:pPr marR="0" algn="l" rtl="0"/>
            <a:r>
              <a:rPr lang="en-US" sz="2000" b="0" i="0" u="none" strike="noStrike" baseline="30000" dirty="0">
                <a:solidFill>
                  <a:srgbClr val="4A4949"/>
                </a:solidFill>
                <a:latin typeface="Arial" panose="020B0604020202020204" pitchFamily="34" charset="0"/>
                <a:cs typeface="Arial" panose="020B0604020202020204" pitchFamily="34" charset="0"/>
              </a:rPr>
              <a:t>The products of the ZEDEX® new life family are subject to the rigorous checks of process values &amp; technical characteristics, which are also applied when processing virgin goods. The high quality standards should encourage our customers to opt for products with a new life cycle.</a:t>
            </a:r>
            <a:endParaRPr lang="en-US" sz="2000" baseline="30000" dirty="0">
              <a:solidFill>
                <a:srgbClr val="4A4949"/>
              </a:solidFill>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xmlns="" id="{87DB9BC2-8564-1EC4-B281-DEE614B516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125"/>
          <a:stretch/>
        </p:blipFill>
        <p:spPr>
          <a:xfrm>
            <a:off x="0" y="1791137"/>
            <a:ext cx="6819610" cy="3959781"/>
          </a:xfrm>
          <a:prstGeom prst="rect">
            <a:avLst/>
          </a:prstGeom>
        </p:spPr>
      </p:pic>
      <p:pic>
        <p:nvPicPr>
          <p:cNvPr id="8" name="Grafik 7">
            <a:extLst>
              <a:ext uri="{FF2B5EF4-FFF2-40B4-BE49-F238E27FC236}">
                <a16:creationId xmlns:a16="http://schemas.microsoft.com/office/drawing/2014/main" xmlns="" id="{5BAF554C-718B-DC85-EF19-ADC026CA4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0232" y="1226809"/>
            <a:ext cx="4597236" cy="1838894"/>
          </a:xfrm>
          <a:prstGeom prst="rect">
            <a:avLst/>
          </a:prstGeom>
        </p:spPr>
      </p:pic>
    </p:spTree>
    <p:extLst>
      <p:ext uri="{BB962C8B-B14F-4D97-AF65-F5344CB8AC3E}">
        <p14:creationId xmlns:p14="http://schemas.microsoft.com/office/powerpoint/2010/main" val="1188341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xmlns="" id="{CA36FB47-A0D7-640E-19A7-A3C8338C836C}"/>
              </a:ext>
            </a:extLst>
          </p:cNvPr>
          <p:cNvPicPr>
            <a:picLocks noChangeAspect="1"/>
          </p:cNvPicPr>
          <p:nvPr/>
        </p:nvPicPr>
        <p:blipFill>
          <a:blip r:embed="rId2"/>
          <a:stretch>
            <a:fillRect/>
          </a:stretch>
        </p:blipFill>
        <p:spPr>
          <a:xfrm>
            <a:off x="975200" y="2000757"/>
            <a:ext cx="2060519" cy="1790961"/>
          </a:xfrm>
          <a:prstGeom prst="rect">
            <a:avLst/>
          </a:prstGeom>
        </p:spPr>
      </p:pic>
      <p:pic>
        <p:nvPicPr>
          <p:cNvPr id="10" name="Grafik 9">
            <a:extLst>
              <a:ext uri="{FF2B5EF4-FFF2-40B4-BE49-F238E27FC236}">
                <a16:creationId xmlns:a16="http://schemas.microsoft.com/office/drawing/2014/main" xmlns="" id="{0608C202-01A1-FDB5-DE27-F7332E67F6D1}"/>
              </a:ext>
            </a:extLst>
          </p:cNvPr>
          <p:cNvPicPr>
            <a:picLocks noChangeAspect="1"/>
          </p:cNvPicPr>
          <p:nvPr/>
        </p:nvPicPr>
        <p:blipFill>
          <a:blip r:embed="rId3"/>
          <a:stretch>
            <a:fillRect/>
          </a:stretch>
        </p:blipFill>
        <p:spPr>
          <a:xfrm>
            <a:off x="9097017" y="2000757"/>
            <a:ext cx="2037675" cy="1790961"/>
          </a:xfrm>
          <a:prstGeom prst="rect">
            <a:avLst/>
          </a:prstGeom>
        </p:spPr>
      </p:pic>
      <p:sp>
        <p:nvSpPr>
          <p:cNvPr id="11" name="Textfeld 10">
            <a:extLst>
              <a:ext uri="{FF2B5EF4-FFF2-40B4-BE49-F238E27FC236}">
                <a16:creationId xmlns:a16="http://schemas.microsoft.com/office/drawing/2014/main" xmlns="" id="{5183E6BB-5358-7642-693B-38809D49689E}"/>
              </a:ext>
            </a:extLst>
          </p:cNvPr>
          <p:cNvSpPr txBox="1"/>
          <p:nvPr/>
        </p:nvSpPr>
        <p:spPr>
          <a:xfrm>
            <a:off x="421459" y="1627973"/>
            <a:ext cx="3168000" cy="307777"/>
          </a:xfrm>
          <a:prstGeom prst="rect">
            <a:avLst/>
          </a:prstGeom>
          <a:noFill/>
        </p:spPr>
        <p:txBody>
          <a:bodyPr wrap="none" rtlCol="0">
            <a:spAutoFit/>
          </a:bodyPr>
          <a:lstStyle/>
          <a:p>
            <a:pPr algn="ctr"/>
            <a:r>
              <a:rPr lang="de-DE" sz="1400" b="1" dirty="0">
                <a:solidFill>
                  <a:schemeClr val="bg2">
                    <a:lumMod val="25000"/>
                  </a:schemeClr>
                </a:solidFill>
                <a:latin typeface="Arial" panose="020B0604020202020204" pitchFamily="34" charset="0"/>
                <a:cs typeface="Arial" panose="020B0604020202020204" pitchFamily="34" charset="0"/>
              </a:rPr>
              <a:t>PLASTIC GRANULES</a:t>
            </a:r>
          </a:p>
        </p:txBody>
      </p:sp>
      <p:pic>
        <p:nvPicPr>
          <p:cNvPr id="7" name="Grafik 6">
            <a:extLst>
              <a:ext uri="{FF2B5EF4-FFF2-40B4-BE49-F238E27FC236}">
                <a16:creationId xmlns:a16="http://schemas.microsoft.com/office/drawing/2014/main" xmlns="" id="{AD7EA187-7608-4A5F-FECF-B2A4653D9039}"/>
              </a:ext>
            </a:extLst>
          </p:cNvPr>
          <p:cNvPicPr>
            <a:picLocks noChangeAspect="1"/>
          </p:cNvPicPr>
          <p:nvPr/>
        </p:nvPicPr>
        <p:blipFill rotWithShape="1">
          <a:blip r:embed="rId4"/>
          <a:srcRect r="12238" b="18660"/>
          <a:stretch/>
        </p:blipFill>
        <p:spPr>
          <a:xfrm>
            <a:off x="5098106" y="2000758"/>
            <a:ext cx="1995788" cy="1738312"/>
          </a:xfrm>
          <a:prstGeom prst="rect">
            <a:avLst/>
          </a:prstGeom>
        </p:spPr>
      </p:pic>
      <p:sp>
        <p:nvSpPr>
          <p:cNvPr id="8" name="Ellipse 7">
            <a:extLst>
              <a:ext uri="{FF2B5EF4-FFF2-40B4-BE49-F238E27FC236}">
                <a16:creationId xmlns:a16="http://schemas.microsoft.com/office/drawing/2014/main" xmlns="" id="{C1D6BCC4-01CE-6880-D0BD-F8C841F30660}"/>
              </a:ext>
            </a:extLst>
          </p:cNvPr>
          <p:cNvSpPr/>
          <p:nvPr/>
        </p:nvSpPr>
        <p:spPr>
          <a:xfrm>
            <a:off x="6359393" y="2931489"/>
            <a:ext cx="995022" cy="995022"/>
          </a:xfrm>
          <a:prstGeom prst="ellipse">
            <a:avLst/>
          </a:prstGeom>
          <a:solidFill>
            <a:schemeClr val="accent2"/>
          </a:solid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900" b="1" dirty="0" err="1">
                <a:solidFill>
                  <a:schemeClr val="bg1"/>
                </a:solidFill>
                <a:latin typeface="Arial" panose="020B0604020202020204" pitchFamily="34" charset="0"/>
                <a:cs typeface="Arial" panose="020B0604020202020204" pitchFamily="34" charset="0"/>
              </a:rPr>
              <a:t>with</a:t>
            </a:r>
            <a:r>
              <a:rPr lang="de-DE" sz="900" b="1" dirty="0">
                <a:solidFill>
                  <a:schemeClr val="bg1"/>
                </a:solidFill>
                <a:latin typeface="Arial" panose="020B0604020202020204" pitchFamily="34" charset="0"/>
                <a:cs typeface="Arial" panose="020B0604020202020204" pitchFamily="34" charset="0"/>
              </a:rPr>
              <a:t> </a:t>
            </a:r>
            <a:r>
              <a:rPr lang="de-DE" sz="900" b="1" dirty="0" err="1">
                <a:solidFill>
                  <a:schemeClr val="bg1"/>
                </a:solidFill>
                <a:latin typeface="Arial" panose="020B0604020202020204" pitchFamily="34" charset="0"/>
                <a:cs typeface="Arial" panose="020B0604020202020204" pitchFamily="34" charset="0"/>
              </a:rPr>
              <a:t>tubes</a:t>
            </a:r>
            <a:r>
              <a:rPr lang="de-DE" sz="900" b="1" dirty="0">
                <a:solidFill>
                  <a:schemeClr val="bg1"/>
                </a:solidFill>
                <a:latin typeface="Arial" panose="020B0604020202020204" pitchFamily="34" charset="0"/>
                <a:cs typeface="Arial" panose="020B0604020202020204" pitchFamily="34" charset="0"/>
              </a:rPr>
              <a:t> </a:t>
            </a:r>
            <a:r>
              <a:rPr lang="de-DE" sz="900" b="1" dirty="0" err="1">
                <a:solidFill>
                  <a:schemeClr val="bg1"/>
                </a:solidFill>
                <a:latin typeface="Arial" panose="020B0604020202020204" pitchFamily="34" charset="0"/>
                <a:cs typeface="Arial" panose="020B0604020202020204" pitchFamily="34" charset="0"/>
              </a:rPr>
              <a:t>up</a:t>
            </a:r>
            <a:r>
              <a:rPr lang="de-DE" sz="900" b="1" dirty="0">
                <a:solidFill>
                  <a:schemeClr val="bg1"/>
                </a:solidFill>
                <a:latin typeface="Arial" panose="020B0604020202020204" pitchFamily="34" charset="0"/>
                <a:cs typeface="Arial" panose="020B0604020202020204" pitchFamily="34" charset="0"/>
              </a:rPr>
              <a:t> </a:t>
            </a:r>
            <a:r>
              <a:rPr lang="de-DE" sz="900" b="1" dirty="0" err="1">
                <a:solidFill>
                  <a:schemeClr val="bg1"/>
                </a:solidFill>
                <a:latin typeface="Arial" panose="020B0604020202020204" pitchFamily="34" charset="0"/>
                <a:cs typeface="Arial" panose="020B0604020202020204" pitchFamily="34" charset="0"/>
              </a:rPr>
              <a:t>to</a:t>
            </a:r>
            <a:r>
              <a:rPr lang="de-DE" sz="900" b="1" dirty="0">
                <a:solidFill>
                  <a:schemeClr val="bg1"/>
                </a:solidFill>
                <a:latin typeface="Arial" panose="020B0604020202020204" pitchFamily="34" charset="0"/>
                <a:cs typeface="Arial" panose="020B0604020202020204" pitchFamily="34" charset="0"/>
              </a:rPr>
              <a:t> 75% </a:t>
            </a:r>
            <a:r>
              <a:rPr lang="de-DE" sz="900" b="1" dirty="0" err="1">
                <a:solidFill>
                  <a:schemeClr val="bg1"/>
                </a:solidFill>
                <a:latin typeface="Arial" panose="020B0604020202020204" pitchFamily="34" charset="0"/>
                <a:cs typeface="Arial" panose="020B0604020202020204" pitchFamily="34" charset="0"/>
              </a:rPr>
              <a:t>savings</a:t>
            </a:r>
            <a:r>
              <a:rPr lang="de-DE" sz="900" b="1" dirty="0">
                <a:solidFill>
                  <a:schemeClr val="bg1"/>
                </a:solidFill>
                <a:latin typeface="Arial" panose="020B0604020202020204" pitchFamily="34" charset="0"/>
                <a:cs typeface="Arial" panose="020B0604020202020204" pitchFamily="34" charset="0"/>
              </a:rPr>
              <a:t> possible</a:t>
            </a:r>
          </a:p>
        </p:txBody>
      </p:sp>
      <p:sp>
        <p:nvSpPr>
          <p:cNvPr id="12" name="Textfeld 11">
            <a:extLst>
              <a:ext uri="{FF2B5EF4-FFF2-40B4-BE49-F238E27FC236}">
                <a16:creationId xmlns:a16="http://schemas.microsoft.com/office/drawing/2014/main" xmlns="" id="{52B224C3-D701-20DA-287D-0B22584593F9}"/>
              </a:ext>
            </a:extLst>
          </p:cNvPr>
          <p:cNvSpPr txBox="1"/>
          <p:nvPr/>
        </p:nvSpPr>
        <p:spPr>
          <a:xfrm>
            <a:off x="4512000" y="1627973"/>
            <a:ext cx="3168000" cy="307777"/>
          </a:xfrm>
          <a:prstGeom prst="rect">
            <a:avLst/>
          </a:prstGeom>
          <a:noFill/>
        </p:spPr>
        <p:txBody>
          <a:bodyPr wrap="square" rtlCol="0">
            <a:spAutoFit/>
          </a:bodyPr>
          <a:lstStyle/>
          <a:p>
            <a:pPr algn="ctr"/>
            <a:r>
              <a:rPr lang="de-DE" sz="1400" b="1" dirty="0">
                <a:solidFill>
                  <a:schemeClr val="bg2">
                    <a:lumMod val="25000"/>
                  </a:schemeClr>
                </a:solidFill>
                <a:latin typeface="Arial" panose="020B0604020202020204" pitchFamily="34" charset="0"/>
                <a:cs typeface="Arial" panose="020B0604020202020204" pitchFamily="34" charset="0"/>
              </a:rPr>
              <a:t>SEMI FINISHED PRODUCTS</a:t>
            </a:r>
          </a:p>
        </p:txBody>
      </p:sp>
      <p:sp>
        <p:nvSpPr>
          <p:cNvPr id="13" name="Textfeld 12">
            <a:extLst>
              <a:ext uri="{FF2B5EF4-FFF2-40B4-BE49-F238E27FC236}">
                <a16:creationId xmlns:a16="http://schemas.microsoft.com/office/drawing/2014/main" xmlns="" id="{7DEB30CD-7610-5408-F917-71B4049692D6}"/>
              </a:ext>
            </a:extLst>
          </p:cNvPr>
          <p:cNvSpPr txBox="1"/>
          <p:nvPr/>
        </p:nvSpPr>
        <p:spPr>
          <a:xfrm>
            <a:off x="8531854" y="1627973"/>
            <a:ext cx="3168000" cy="307777"/>
          </a:xfrm>
          <a:prstGeom prst="rect">
            <a:avLst/>
          </a:prstGeom>
          <a:noFill/>
        </p:spPr>
        <p:txBody>
          <a:bodyPr wrap="square" rtlCol="0">
            <a:spAutoFit/>
          </a:bodyPr>
          <a:lstStyle/>
          <a:p>
            <a:pPr algn="ctr"/>
            <a:r>
              <a:rPr lang="de-DE" sz="1400" b="1" dirty="0">
                <a:solidFill>
                  <a:schemeClr val="bg2">
                    <a:lumMod val="25000"/>
                  </a:schemeClr>
                </a:solidFill>
                <a:latin typeface="Arial" panose="020B0604020202020204" pitchFamily="34" charset="0"/>
                <a:cs typeface="Arial" panose="020B0604020202020204" pitchFamily="34" charset="0"/>
              </a:rPr>
              <a:t>COATING, COATED PARTS</a:t>
            </a:r>
          </a:p>
        </p:txBody>
      </p:sp>
      <p:pic>
        <p:nvPicPr>
          <p:cNvPr id="15" name="Grafik 14">
            <a:extLst>
              <a:ext uri="{FF2B5EF4-FFF2-40B4-BE49-F238E27FC236}">
                <a16:creationId xmlns:a16="http://schemas.microsoft.com/office/drawing/2014/main" xmlns="" id="{CC1E2F64-DF04-C1A0-4B31-A94F9989CB66}"/>
              </a:ext>
            </a:extLst>
          </p:cNvPr>
          <p:cNvPicPr>
            <a:picLocks noChangeAspect="1"/>
          </p:cNvPicPr>
          <p:nvPr/>
        </p:nvPicPr>
        <p:blipFill>
          <a:blip r:embed="rId5"/>
          <a:stretch>
            <a:fillRect/>
          </a:stretch>
        </p:blipFill>
        <p:spPr>
          <a:xfrm>
            <a:off x="994066" y="4369642"/>
            <a:ext cx="2022786" cy="1790961"/>
          </a:xfrm>
          <a:prstGeom prst="rect">
            <a:avLst/>
          </a:prstGeom>
        </p:spPr>
      </p:pic>
      <p:sp>
        <p:nvSpPr>
          <p:cNvPr id="18" name="Textfeld 17">
            <a:extLst>
              <a:ext uri="{FF2B5EF4-FFF2-40B4-BE49-F238E27FC236}">
                <a16:creationId xmlns:a16="http://schemas.microsoft.com/office/drawing/2014/main" xmlns="" id="{91C6B21E-4E05-3668-93A2-8C5687DC1A1E}"/>
              </a:ext>
            </a:extLst>
          </p:cNvPr>
          <p:cNvSpPr txBox="1"/>
          <p:nvPr/>
        </p:nvSpPr>
        <p:spPr>
          <a:xfrm>
            <a:off x="421459" y="3994188"/>
            <a:ext cx="3168000" cy="307777"/>
          </a:xfrm>
          <a:prstGeom prst="rect">
            <a:avLst/>
          </a:prstGeom>
          <a:noFill/>
        </p:spPr>
        <p:txBody>
          <a:bodyPr wrap="square" rtlCol="0">
            <a:spAutoFit/>
          </a:bodyPr>
          <a:lstStyle/>
          <a:p>
            <a:pPr algn="ctr"/>
            <a:r>
              <a:rPr lang="de-DE" sz="1400" b="1" dirty="0">
                <a:solidFill>
                  <a:schemeClr val="bg2">
                    <a:lumMod val="25000"/>
                  </a:schemeClr>
                </a:solidFill>
                <a:latin typeface="Arial" panose="020B0604020202020204" pitchFamily="34" charset="0"/>
                <a:cs typeface="Arial" panose="020B0604020202020204" pitchFamily="34" charset="0"/>
              </a:rPr>
              <a:t>CUSTOMER SPECIFIC PARTS</a:t>
            </a:r>
          </a:p>
        </p:txBody>
      </p:sp>
      <p:pic>
        <p:nvPicPr>
          <p:cNvPr id="20" name="Grafik 19">
            <a:extLst>
              <a:ext uri="{FF2B5EF4-FFF2-40B4-BE49-F238E27FC236}">
                <a16:creationId xmlns:a16="http://schemas.microsoft.com/office/drawing/2014/main" xmlns="" id="{CCEFC3FE-EEF7-F3F1-3AFE-54060BD8803D}"/>
              </a:ext>
            </a:extLst>
          </p:cNvPr>
          <p:cNvPicPr>
            <a:picLocks noChangeAspect="1"/>
          </p:cNvPicPr>
          <p:nvPr/>
        </p:nvPicPr>
        <p:blipFill>
          <a:blip r:embed="rId6"/>
          <a:stretch>
            <a:fillRect/>
          </a:stretch>
        </p:blipFill>
        <p:spPr>
          <a:xfrm>
            <a:off x="5081428" y="4369642"/>
            <a:ext cx="2029145" cy="1790961"/>
          </a:xfrm>
          <a:prstGeom prst="rect">
            <a:avLst/>
          </a:prstGeom>
        </p:spPr>
      </p:pic>
      <p:sp>
        <p:nvSpPr>
          <p:cNvPr id="21" name="Textfeld 20">
            <a:extLst>
              <a:ext uri="{FF2B5EF4-FFF2-40B4-BE49-F238E27FC236}">
                <a16:creationId xmlns:a16="http://schemas.microsoft.com/office/drawing/2014/main" xmlns="" id="{CA8661E2-C61C-EF00-04BF-D4A6F2A41A99}"/>
              </a:ext>
            </a:extLst>
          </p:cNvPr>
          <p:cNvSpPr txBox="1"/>
          <p:nvPr/>
        </p:nvSpPr>
        <p:spPr>
          <a:xfrm>
            <a:off x="4512000" y="3994188"/>
            <a:ext cx="3168000" cy="307777"/>
          </a:xfrm>
          <a:prstGeom prst="rect">
            <a:avLst/>
          </a:prstGeom>
          <a:noFill/>
        </p:spPr>
        <p:txBody>
          <a:bodyPr wrap="square" rtlCol="0">
            <a:spAutoFit/>
          </a:bodyPr>
          <a:lstStyle/>
          <a:p>
            <a:pPr algn="ctr"/>
            <a:r>
              <a:rPr lang="de-DE" sz="1400" b="1" dirty="0">
                <a:solidFill>
                  <a:schemeClr val="bg2">
                    <a:lumMod val="25000"/>
                  </a:schemeClr>
                </a:solidFill>
                <a:latin typeface="Arial" panose="020B0604020202020204" pitchFamily="34" charset="0"/>
                <a:cs typeface="Arial" panose="020B0604020202020204" pitchFamily="34" charset="0"/>
              </a:rPr>
              <a:t>INTERCHANGEABLE PARTS</a:t>
            </a:r>
          </a:p>
        </p:txBody>
      </p:sp>
      <p:pic>
        <p:nvPicPr>
          <p:cNvPr id="23" name="Grafik 22">
            <a:extLst>
              <a:ext uri="{FF2B5EF4-FFF2-40B4-BE49-F238E27FC236}">
                <a16:creationId xmlns:a16="http://schemas.microsoft.com/office/drawing/2014/main" xmlns="" id="{8ACCB98D-BC0D-45E6-BC5A-E71F70E7AAE3}"/>
              </a:ext>
            </a:extLst>
          </p:cNvPr>
          <p:cNvPicPr>
            <a:picLocks noChangeAspect="1"/>
          </p:cNvPicPr>
          <p:nvPr/>
        </p:nvPicPr>
        <p:blipFill>
          <a:blip r:embed="rId7"/>
          <a:stretch>
            <a:fillRect/>
          </a:stretch>
        </p:blipFill>
        <p:spPr>
          <a:xfrm>
            <a:off x="9092505" y="4369642"/>
            <a:ext cx="2046699" cy="1819288"/>
          </a:xfrm>
          <a:prstGeom prst="rect">
            <a:avLst/>
          </a:prstGeom>
        </p:spPr>
      </p:pic>
      <p:sp>
        <p:nvSpPr>
          <p:cNvPr id="24" name="Textfeld 23">
            <a:extLst>
              <a:ext uri="{FF2B5EF4-FFF2-40B4-BE49-F238E27FC236}">
                <a16:creationId xmlns:a16="http://schemas.microsoft.com/office/drawing/2014/main" xmlns="" id="{44C0AE97-89C3-CCC2-4BA2-BB261A20A4A3}"/>
              </a:ext>
            </a:extLst>
          </p:cNvPr>
          <p:cNvSpPr txBox="1"/>
          <p:nvPr/>
        </p:nvSpPr>
        <p:spPr>
          <a:xfrm>
            <a:off x="8531854" y="3994188"/>
            <a:ext cx="3168000" cy="307777"/>
          </a:xfrm>
          <a:prstGeom prst="rect">
            <a:avLst/>
          </a:prstGeom>
          <a:noFill/>
        </p:spPr>
        <p:txBody>
          <a:bodyPr wrap="none" rtlCol="0">
            <a:spAutoFit/>
          </a:bodyPr>
          <a:lstStyle/>
          <a:p>
            <a:pPr algn="ctr"/>
            <a:r>
              <a:rPr lang="de-DE" sz="1400" b="1" dirty="0">
                <a:solidFill>
                  <a:schemeClr val="bg2">
                    <a:lumMod val="25000"/>
                  </a:schemeClr>
                </a:solidFill>
                <a:latin typeface="Arial" panose="020B0604020202020204" pitchFamily="34" charset="0"/>
                <a:cs typeface="Arial" panose="020B0604020202020204" pitchFamily="34" charset="0"/>
              </a:rPr>
              <a:t>3D PRINTING</a:t>
            </a:r>
          </a:p>
        </p:txBody>
      </p:sp>
      <p:sp>
        <p:nvSpPr>
          <p:cNvPr id="16" name="Textfeld 15">
            <a:extLst>
              <a:ext uri="{FF2B5EF4-FFF2-40B4-BE49-F238E27FC236}">
                <a16:creationId xmlns:a16="http://schemas.microsoft.com/office/drawing/2014/main" xmlns="" id="{C2EF1453-E3A5-47B7-A55F-5C51E9A50AB5}"/>
              </a:ext>
            </a:extLst>
          </p:cNvPr>
          <p:cNvSpPr txBox="1"/>
          <p:nvPr/>
        </p:nvSpPr>
        <p:spPr>
          <a:xfrm>
            <a:off x="2969610" y="1032077"/>
            <a:ext cx="6013845" cy="461665"/>
          </a:xfrm>
          <a:prstGeom prst="rect">
            <a:avLst/>
          </a:prstGeom>
          <a:solidFill>
            <a:schemeClr val="tx1">
              <a:lumMod val="50000"/>
              <a:lumOff val="50000"/>
            </a:schemeClr>
          </a:solidFill>
        </p:spPr>
        <p:txBody>
          <a:bodyPr wrap="square" rtlCol="0">
            <a:spAutoFit/>
          </a:bodyPr>
          <a:lstStyle/>
          <a:p>
            <a:r>
              <a:rPr lang="de-DE" sz="2400" b="1" dirty="0">
                <a:solidFill>
                  <a:schemeClr val="bg1"/>
                </a:solidFill>
                <a:latin typeface="Arial" panose="020B0604020202020204" pitchFamily="34" charset="0"/>
                <a:cs typeface="Arial" panose="020B0604020202020204" pitchFamily="34" charset="0"/>
              </a:rPr>
              <a:t>DELIVERY FORMS OF OUR PRODUCTS</a:t>
            </a:r>
          </a:p>
        </p:txBody>
      </p:sp>
    </p:spTree>
    <p:extLst>
      <p:ext uri="{BB962C8B-B14F-4D97-AF65-F5344CB8AC3E}">
        <p14:creationId xmlns:p14="http://schemas.microsoft.com/office/powerpoint/2010/main" val="2823676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xmlns="" id="{20F3C9DA-E8B5-BDA5-50CB-7310EA7D5EEE}"/>
              </a:ext>
            </a:extLst>
          </p:cNvPr>
          <p:cNvPicPr>
            <a:picLocks noChangeAspect="1"/>
          </p:cNvPicPr>
          <p:nvPr/>
        </p:nvPicPr>
        <p:blipFill>
          <a:blip r:embed="rId2"/>
          <a:stretch>
            <a:fillRect/>
          </a:stretch>
        </p:blipFill>
        <p:spPr>
          <a:xfrm>
            <a:off x="0" y="847140"/>
            <a:ext cx="12192000" cy="6053644"/>
          </a:xfrm>
          <a:prstGeom prst="rect">
            <a:avLst/>
          </a:prstGeom>
        </p:spPr>
      </p:pic>
      <p:sp>
        <p:nvSpPr>
          <p:cNvPr id="2" name="Textfeld 1">
            <a:extLst>
              <a:ext uri="{FF2B5EF4-FFF2-40B4-BE49-F238E27FC236}">
                <a16:creationId xmlns:a16="http://schemas.microsoft.com/office/drawing/2014/main" xmlns="" id="{4CD73F5B-0F9C-1D1A-835D-F5764DE5EA01}"/>
              </a:ext>
            </a:extLst>
          </p:cNvPr>
          <p:cNvSpPr txBox="1"/>
          <p:nvPr/>
        </p:nvSpPr>
        <p:spPr>
          <a:xfrm>
            <a:off x="4752921" y="1032077"/>
            <a:ext cx="2682145"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OUR PRODUCTS</a:t>
            </a:r>
          </a:p>
        </p:txBody>
      </p:sp>
      <p:sp>
        <p:nvSpPr>
          <p:cNvPr id="6" name="Parallelogramm 5">
            <a:extLst>
              <a:ext uri="{FF2B5EF4-FFF2-40B4-BE49-F238E27FC236}">
                <a16:creationId xmlns:a16="http://schemas.microsoft.com/office/drawing/2014/main" xmlns="" id="{E18ED9A1-90AA-EAF1-2518-C74B3F67C9D2}"/>
              </a:ext>
            </a:extLst>
          </p:cNvPr>
          <p:cNvSpPr/>
          <p:nvPr/>
        </p:nvSpPr>
        <p:spPr>
          <a:xfrm>
            <a:off x="1594533" y="2826962"/>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Semi-</a:t>
            </a:r>
            <a:r>
              <a:rPr lang="de-DE" sz="1400" b="1" dirty="0" err="1">
                <a:solidFill>
                  <a:schemeClr val="bg1"/>
                </a:solidFill>
                <a:latin typeface="Arial" panose="020B0604020202020204" pitchFamily="34" charset="0"/>
                <a:cs typeface="Arial" panose="020B0604020202020204" pitchFamily="34" charset="0"/>
              </a:rPr>
              <a:t>finished</a:t>
            </a:r>
            <a:r>
              <a:rPr lang="de-DE" sz="1400" b="1" dirty="0">
                <a:solidFill>
                  <a:schemeClr val="bg1"/>
                </a:solidFill>
                <a:latin typeface="Arial" panose="020B0604020202020204" pitchFamily="34" charset="0"/>
                <a:cs typeface="Arial" panose="020B0604020202020204" pitchFamily="34" charset="0"/>
              </a:rPr>
              <a:t> Products</a:t>
            </a:r>
          </a:p>
          <a:p>
            <a:pPr algn="r"/>
            <a:r>
              <a:rPr lang="de-DE" sz="900" dirty="0">
                <a:solidFill>
                  <a:schemeClr val="bg1"/>
                </a:solidFill>
                <a:latin typeface="Arial" panose="020B0604020202020204" pitchFamily="34" charset="0"/>
                <a:cs typeface="Arial" panose="020B0604020202020204" pitchFamily="34" charset="0"/>
              </a:rPr>
              <a:t>Sheets, Rods, </a:t>
            </a:r>
            <a:r>
              <a:rPr lang="de-DE" sz="900" dirty="0" err="1">
                <a:solidFill>
                  <a:schemeClr val="bg1"/>
                </a:solidFill>
                <a:latin typeface="Arial" panose="020B0604020202020204" pitchFamily="34" charset="0"/>
                <a:cs typeface="Arial" panose="020B0604020202020204" pitchFamily="34" charset="0"/>
              </a:rPr>
              <a:t>Tubes</a:t>
            </a:r>
            <a:endParaRPr lang="de-DE" sz="900" dirty="0">
              <a:solidFill>
                <a:schemeClr val="bg1"/>
              </a:solidFill>
              <a:latin typeface="Arial" panose="020B0604020202020204" pitchFamily="34" charset="0"/>
              <a:cs typeface="Arial" panose="020B0604020202020204" pitchFamily="34" charset="0"/>
            </a:endParaRPr>
          </a:p>
        </p:txBody>
      </p:sp>
      <p:sp>
        <p:nvSpPr>
          <p:cNvPr id="7" name="Parallelogramm 6">
            <a:extLst>
              <a:ext uri="{FF2B5EF4-FFF2-40B4-BE49-F238E27FC236}">
                <a16:creationId xmlns:a16="http://schemas.microsoft.com/office/drawing/2014/main" xmlns="" id="{B9407560-C1FD-B731-56D3-7E58801CB49C}"/>
              </a:ext>
            </a:extLst>
          </p:cNvPr>
          <p:cNvSpPr/>
          <p:nvPr/>
        </p:nvSpPr>
        <p:spPr>
          <a:xfrm>
            <a:off x="-777114" y="3429000"/>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err="1">
                <a:solidFill>
                  <a:schemeClr val="bg1"/>
                </a:solidFill>
                <a:latin typeface="Arial" panose="020B0604020202020204" pitchFamily="34" charset="0"/>
                <a:cs typeface="Arial" panose="020B0604020202020204" pitchFamily="34" charset="0"/>
              </a:rPr>
              <a:t>Granules</a:t>
            </a:r>
            <a:endParaRPr lang="de-DE" sz="1400" b="1" dirty="0">
              <a:solidFill>
                <a:schemeClr val="bg1"/>
              </a:solidFill>
              <a:latin typeface="Arial" panose="020B0604020202020204" pitchFamily="34" charset="0"/>
              <a:cs typeface="Arial" panose="020B0604020202020204" pitchFamily="34" charset="0"/>
            </a:endParaRPr>
          </a:p>
          <a:p>
            <a:pPr algn="r"/>
            <a:r>
              <a:rPr lang="de-DE" sz="900" dirty="0">
                <a:solidFill>
                  <a:schemeClr val="bg1"/>
                </a:solidFill>
                <a:latin typeface="Arial" panose="020B0604020202020204" pitchFamily="34" charset="0"/>
                <a:cs typeface="Arial" panose="020B0604020202020204" pitchFamily="34" charset="0"/>
              </a:rPr>
              <a:t>Standard and Special Compound</a:t>
            </a:r>
          </a:p>
        </p:txBody>
      </p:sp>
      <p:sp>
        <p:nvSpPr>
          <p:cNvPr id="8" name="Parallelogramm 7">
            <a:extLst>
              <a:ext uri="{FF2B5EF4-FFF2-40B4-BE49-F238E27FC236}">
                <a16:creationId xmlns:a16="http://schemas.microsoft.com/office/drawing/2014/main" xmlns="" id="{07984970-3875-1AF0-0524-4B79D88119D8}"/>
              </a:ext>
            </a:extLst>
          </p:cNvPr>
          <p:cNvSpPr/>
          <p:nvPr/>
        </p:nvSpPr>
        <p:spPr>
          <a:xfrm>
            <a:off x="1525466" y="6390238"/>
            <a:ext cx="2109463"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Pump &amp; Marine</a:t>
            </a:r>
          </a:p>
          <a:p>
            <a:pPr algn="r"/>
            <a:r>
              <a:rPr lang="de-DE" sz="900" dirty="0" err="1">
                <a:solidFill>
                  <a:schemeClr val="bg1"/>
                </a:solidFill>
                <a:latin typeface="Arial" panose="020B0604020202020204" pitchFamily="34" charset="0"/>
                <a:cs typeface="Arial" panose="020B0604020202020204" pitchFamily="34" charset="0"/>
              </a:rPr>
              <a:t>Bearings</a:t>
            </a:r>
            <a:endParaRPr lang="de-DE" sz="1050" dirty="0">
              <a:solidFill>
                <a:schemeClr val="bg1"/>
              </a:solidFill>
              <a:latin typeface="Arial" panose="020B0604020202020204" pitchFamily="34" charset="0"/>
              <a:cs typeface="Arial" panose="020B0604020202020204" pitchFamily="34" charset="0"/>
            </a:endParaRPr>
          </a:p>
        </p:txBody>
      </p:sp>
      <p:sp>
        <p:nvSpPr>
          <p:cNvPr id="9" name="Parallelogramm 8">
            <a:extLst>
              <a:ext uri="{FF2B5EF4-FFF2-40B4-BE49-F238E27FC236}">
                <a16:creationId xmlns:a16="http://schemas.microsoft.com/office/drawing/2014/main" xmlns="" id="{2F12B35E-545A-53A9-3FBC-90D6A9D49D2B}"/>
              </a:ext>
            </a:extLst>
          </p:cNvPr>
          <p:cNvSpPr/>
          <p:nvPr/>
        </p:nvSpPr>
        <p:spPr>
          <a:xfrm>
            <a:off x="4466202" y="3952500"/>
            <a:ext cx="1960314"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200" b="1" dirty="0">
                <a:solidFill>
                  <a:schemeClr val="bg1"/>
                </a:solidFill>
                <a:latin typeface="Arial" panose="020B0604020202020204" pitchFamily="34" charset="0"/>
                <a:cs typeface="Arial" panose="020B0604020202020204" pitchFamily="34" charset="0"/>
              </a:rPr>
              <a:t>Laboratory </a:t>
            </a:r>
            <a:r>
              <a:rPr lang="de-DE" sz="1200" b="1" dirty="0" err="1">
                <a:solidFill>
                  <a:schemeClr val="bg1"/>
                </a:solidFill>
                <a:latin typeface="Arial" panose="020B0604020202020204" pitchFamily="34" charset="0"/>
                <a:cs typeface="Arial" panose="020B0604020202020204" pitchFamily="34" charset="0"/>
              </a:rPr>
              <a:t>tests</a:t>
            </a:r>
            <a:endParaRPr lang="de-DE" sz="1200" b="1" dirty="0">
              <a:solidFill>
                <a:schemeClr val="bg1"/>
              </a:solidFill>
              <a:latin typeface="Arial" panose="020B0604020202020204" pitchFamily="34" charset="0"/>
              <a:cs typeface="Arial" panose="020B0604020202020204" pitchFamily="34" charset="0"/>
            </a:endParaRPr>
          </a:p>
          <a:p>
            <a:pPr algn="r"/>
            <a:r>
              <a:rPr lang="de-DE" sz="900" dirty="0">
                <a:solidFill>
                  <a:schemeClr val="bg1"/>
                </a:solidFill>
                <a:latin typeface="Arial" panose="020B0604020202020204" pitchFamily="34" charset="0"/>
                <a:cs typeface="Arial" panose="020B0604020202020204" pitchFamily="34" charset="0"/>
              </a:rPr>
              <a:t>Research, Development </a:t>
            </a:r>
            <a:br>
              <a:rPr lang="de-DE" sz="900" dirty="0">
                <a:solidFill>
                  <a:schemeClr val="bg1"/>
                </a:solidFill>
                <a:latin typeface="Arial" panose="020B0604020202020204" pitchFamily="34" charset="0"/>
                <a:cs typeface="Arial" panose="020B0604020202020204" pitchFamily="34" charset="0"/>
              </a:rPr>
            </a:br>
            <a:r>
              <a:rPr lang="de-DE" sz="900" dirty="0">
                <a:solidFill>
                  <a:schemeClr val="bg1"/>
                </a:solidFill>
                <a:latin typeface="Arial" panose="020B0604020202020204" pitchFamily="34" charset="0"/>
                <a:cs typeface="Arial" panose="020B0604020202020204" pitchFamily="34" charset="0"/>
              </a:rPr>
              <a:t>and Analysis</a:t>
            </a:r>
          </a:p>
        </p:txBody>
      </p:sp>
      <p:sp>
        <p:nvSpPr>
          <p:cNvPr id="10" name="Parallelogramm 9">
            <a:extLst>
              <a:ext uri="{FF2B5EF4-FFF2-40B4-BE49-F238E27FC236}">
                <a16:creationId xmlns:a16="http://schemas.microsoft.com/office/drawing/2014/main" xmlns="" id="{326F5AD2-72EC-63BB-E721-B25F73DCF706}"/>
              </a:ext>
            </a:extLst>
          </p:cNvPr>
          <p:cNvSpPr/>
          <p:nvPr/>
        </p:nvSpPr>
        <p:spPr>
          <a:xfrm>
            <a:off x="4669954" y="3358019"/>
            <a:ext cx="1960315"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3D </a:t>
            </a:r>
            <a:r>
              <a:rPr lang="de-DE" sz="1400" b="1" dirty="0" err="1">
                <a:solidFill>
                  <a:schemeClr val="bg1"/>
                </a:solidFill>
                <a:latin typeface="Arial" panose="020B0604020202020204" pitchFamily="34" charset="0"/>
                <a:cs typeface="Arial" panose="020B0604020202020204" pitchFamily="34" charset="0"/>
              </a:rPr>
              <a:t>Printing</a:t>
            </a:r>
            <a:endParaRPr lang="de-DE" sz="1400" b="1" dirty="0">
              <a:solidFill>
                <a:schemeClr val="bg1"/>
              </a:solidFill>
              <a:latin typeface="Arial" panose="020B0604020202020204" pitchFamily="34" charset="0"/>
              <a:cs typeface="Arial" panose="020B0604020202020204" pitchFamily="34" charset="0"/>
            </a:endParaRPr>
          </a:p>
          <a:p>
            <a:pPr algn="r"/>
            <a:r>
              <a:rPr lang="de-DE" sz="900" dirty="0">
                <a:solidFill>
                  <a:schemeClr val="bg1"/>
                </a:solidFill>
                <a:latin typeface="Arial" panose="020B0604020202020204" pitchFamily="34" charset="0"/>
                <a:cs typeface="Arial" panose="020B0604020202020204" pitchFamily="34" charset="0"/>
              </a:rPr>
              <a:t>Standard and </a:t>
            </a:r>
            <a:br>
              <a:rPr lang="de-DE" sz="900" dirty="0">
                <a:solidFill>
                  <a:schemeClr val="bg1"/>
                </a:solidFill>
                <a:latin typeface="Arial" panose="020B0604020202020204" pitchFamily="34" charset="0"/>
                <a:cs typeface="Arial" panose="020B0604020202020204" pitchFamily="34" charset="0"/>
              </a:rPr>
            </a:br>
            <a:r>
              <a:rPr lang="de-DE" sz="900" dirty="0">
                <a:solidFill>
                  <a:schemeClr val="bg1"/>
                </a:solidFill>
                <a:latin typeface="Arial" panose="020B0604020202020204" pitchFamily="34" charset="0"/>
                <a:cs typeface="Arial" panose="020B0604020202020204" pitchFamily="34" charset="0"/>
              </a:rPr>
              <a:t>Custom </a:t>
            </a:r>
            <a:r>
              <a:rPr lang="de-DE" sz="900" dirty="0" err="1">
                <a:solidFill>
                  <a:schemeClr val="bg1"/>
                </a:solidFill>
                <a:latin typeface="Arial" panose="020B0604020202020204" pitchFamily="34" charset="0"/>
                <a:cs typeface="Arial" panose="020B0604020202020204" pitchFamily="34" charset="0"/>
              </a:rPr>
              <a:t>parts</a:t>
            </a:r>
            <a:endParaRPr lang="de-DE" sz="900" dirty="0">
              <a:solidFill>
                <a:schemeClr val="bg1"/>
              </a:solidFill>
              <a:latin typeface="Arial" panose="020B0604020202020204" pitchFamily="34" charset="0"/>
              <a:cs typeface="Arial" panose="020B0604020202020204" pitchFamily="34" charset="0"/>
            </a:endParaRPr>
          </a:p>
        </p:txBody>
      </p:sp>
      <p:sp>
        <p:nvSpPr>
          <p:cNvPr id="11" name="Parallelogramm 10">
            <a:extLst>
              <a:ext uri="{FF2B5EF4-FFF2-40B4-BE49-F238E27FC236}">
                <a16:creationId xmlns:a16="http://schemas.microsoft.com/office/drawing/2014/main" xmlns="" id="{9875B45F-2A97-42C5-CD2C-091F6C17555C}"/>
              </a:ext>
            </a:extLst>
          </p:cNvPr>
          <p:cNvSpPr/>
          <p:nvPr/>
        </p:nvSpPr>
        <p:spPr>
          <a:xfrm>
            <a:off x="6630269" y="3350462"/>
            <a:ext cx="1960315"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3D </a:t>
            </a:r>
            <a:r>
              <a:rPr lang="de-DE" sz="1400" b="1" dirty="0" err="1">
                <a:solidFill>
                  <a:schemeClr val="bg1"/>
                </a:solidFill>
                <a:latin typeface="Arial" panose="020B0604020202020204" pitchFamily="34" charset="0"/>
                <a:cs typeface="Arial" panose="020B0604020202020204" pitchFamily="34" charset="0"/>
              </a:rPr>
              <a:t>Printing</a:t>
            </a:r>
            <a:endParaRPr lang="de-DE" sz="1400" b="1" dirty="0">
              <a:solidFill>
                <a:schemeClr val="bg1"/>
              </a:solidFill>
              <a:latin typeface="Arial" panose="020B0604020202020204" pitchFamily="34" charset="0"/>
              <a:cs typeface="Arial" panose="020B0604020202020204" pitchFamily="34" charset="0"/>
            </a:endParaRPr>
          </a:p>
          <a:p>
            <a:pPr algn="r"/>
            <a:r>
              <a:rPr lang="de-DE" sz="900" dirty="0">
                <a:solidFill>
                  <a:schemeClr val="bg1"/>
                </a:solidFill>
                <a:latin typeface="Arial" panose="020B0604020202020204" pitchFamily="34" charset="0"/>
                <a:cs typeface="Arial" panose="020B0604020202020204" pitchFamily="34" charset="0"/>
              </a:rPr>
              <a:t>Filaments</a:t>
            </a:r>
          </a:p>
        </p:txBody>
      </p:sp>
      <p:sp>
        <p:nvSpPr>
          <p:cNvPr id="12" name="Parallelogramm 11">
            <a:extLst>
              <a:ext uri="{FF2B5EF4-FFF2-40B4-BE49-F238E27FC236}">
                <a16:creationId xmlns:a16="http://schemas.microsoft.com/office/drawing/2014/main" xmlns="" id="{8B7EE02E-CCD1-079E-C198-E20C0E60C3F3}"/>
              </a:ext>
            </a:extLst>
          </p:cNvPr>
          <p:cNvSpPr/>
          <p:nvPr/>
        </p:nvSpPr>
        <p:spPr>
          <a:xfrm>
            <a:off x="8666911" y="3695072"/>
            <a:ext cx="3681268"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err="1">
                <a:solidFill>
                  <a:schemeClr val="bg1"/>
                </a:solidFill>
                <a:latin typeface="Arial" panose="020B0604020202020204" pitchFamily="34" charset="0"/>
                <a:cs typeface="Arial" panose="020B0604020202020204" pitchFamily="34" charset="0"/>
              </a:rPr>
              <a:t>Tribo</a:t>
            </a:r>
            <a:r>
              <a:rPr lang="de-DE" sz="1400" b="1" dirty="0">
                <a:solidFill>
                  <a:schemeClr val="bg1"/>
                </a:solidFill>
                <a:latin typeface="Arial" panose="020B0604020202020204" pitchFamily="34" charset="0"/>
                <a:cs typeface="Arial" panose="020B0604020202020204" pitchFamily="34" charset="0"/>
              </a:rPr>
              <a:t>-Coating</a:t>
            </a:r>
          </a:p>
          <a:p>
            <a:pPr algn="r"/>
            <a:r>
              <a:rPr lang="de-DE" sz="900" dirty="0">
                <a:solidFill>
                  <a:schemeClr val="bg1"/>
                </a:solidFill>
                <a:latin typeface="Arial" panose="020B0604020202020204" pitchFamily="34" charset="0"/>
                <a:cs typeface="Arial" panose="020B0604020202020204" pitchFamily="34" charset="0"/>
              </a:rPr>
              <a:t>Coating and </a:t>
            </a:r>
            <a:r>
              <a:rPr lang="de-DE" sz="900" dirty="0" err="1">
                <a:solidFill>
                  <a:schemeClr val="bg1"/>
                </a:solidFill>
                <a:latin typeface="Arial" panose="020B0604020202020204" pitchFamily="34" charset="0"/>
                <a:cs typeface="Arial" panose="020B0604020202020204" pitchFamily="34" charset="0"/>
              </a:rPr>
              <a:t>coated</a:t>
            </a:r>
            <a:r>
              <a:rPr lang="de-DE" sz="900" dirty="0">
                <a:solidFill>
                  <a:schemeClr val="bg1"/>
                </a:solidFill>
                <a:latin typeface="Arial" panose="020B0604020202020204" pitchFamily="34" charset="0"/>
                <a:cs typeface="Arial" panose="020B0604020202020204" pitchFamily="34" charset="0"/>
              </a:rPr>
              <a:t> </a:t>
            </a:r>
            <a:r>
              <a:rPr lang="de-DE" sz="900" dirty="0" err="1">
                <a:solidFill>
                  <a:schemeClr val="bg1"/>
                </a:solidFill>
                <a:latin typeface="Arial" panose="020B0604020202020204" pitchFamily="34" charset="0"/>
                <a:cs typeface="Arial" panose="020B0604020202020204" pitchFamily="34" charset="0"/>
              </a:rPr>
              <a:t>parts</a:t>
            </a:r>
            <a:endParaRPr lang="de-DE" sz="900" dirty="0">
              <a:solidFill>
                <a:schemeClr val="bg1"/>
              </a:solidFill>
              <a:latin typeface="Arial" panose="020B0604020202020204" pitchFamily="34" charset="0"/>
              <a:cs typeface="Arial" panose="020B0604020202020204" pitchFamily="34" charset="0"/>
            </a:endParaRPr>
          </a:p>
        </p:txBody>
      </p:sp>
      <p:sp>
        <p:nvSpPr>
          <p:cNvPr id="13" name="Parallelogramm 12">
            <a:extLst>
              <a:ext uri="{FF2B5EF4-FFF2-40B4-BE49-F238E27FC236}">
                <a16:creationId xmlns:a16="http://schemas.microsoft.com/office/drawing/2014/main" xmlns="" id="{35C087BA-014B-9FFC-94F7-3BF6AFC878F3}"/>
              </a:ext>
            </a:extLst>
          </p:cNvPr>
          <p:cNvSpPr/>
          <p:nvPr/>
        </p:nvSpPr>
        <p:spPr>
          <a:xfrm>
            <a:off x="8666911" y="6383362"/>
            <a:ext cx="3681268"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err="1">
                <a:solidFill>
                  <a:schemeClr val="bg1"/>
                </a:solidFill>
                <a:latin typeface="Arial" panose="020B0604020202020204" pitchFamily="34" charset="0"/>
                <a:cs typeface="Arial" panose="020B0604020202020204" pitchFamily="34" charset="0"/>
              </a:rPr>
              <a:t>Finished</a:t>
            </a:r>
            <a:r>
              <a:rPr lang="de-DE" sz="1400" b="1" dirty="0">
                <a:solidFill>
                  <a:schemeClr val="bg1"/>
                </a:solidFill>
                <a:latin typeface="Arial" panose="020B0604020202020204" pitchFamily="34" charset="0"/>
                <a:cs typeface="Arial" panose="020B0604020202020204" pitchFamily="34" charset="0"/>
              </a:rPr>
              <a:t> Parts</a:t>
            </a:r>
          </a:p>
          <a:p>
            <a:pPr algn="r"/>
            <a:r>
              <a:rPr lang="de-DE" sz="900" dirty="0">
                <a:solidFill>
                  <a:schemeClr val="bg1"/>
                </a:solidFill>
                <a:latin typeface="Arial" panose="020B0604020202020204" pitchFamily="34" charset="0"/>
                <a:cs typeface="Arial" panose="020B0604020202020204" pitchFamily="34" charset="0"/>
              </a:rPr>
              <a:t>Standard and Custom </a:t>
            </a:r>
            <a:r>
              <a:rPr lang="de-DE" sz="900" dirty="0" err="1">
                <a:solidFill>
                  <a:schemeClr val="bg1"/>
                </a:solidFill>
                <a:latin typeface="Arial" panose="020B0604020202020204" pitchFamily="34" charset="0"/>
                <a:cs typeface="Arial" panose="020B0604020202020204" pitchFamily="34" charset="0"/>
              </a:rPr>
              <a:t>parts</a:t>
            </a:r>
            <a:endParaRPr lang="de-DE" sz="900" dirty="0">
              <a:solidFill>
                <a:schemeClr val="bg1"/>
              </a:solidFill>
              <a:latin typeface="Arial" panose="020B0604020202020204" pitchFamily="34" charset="0"/>
              <a:cs typeface="Arial" panose="020B0604020202020204" pitchFamily="34" charset="0"/>
            </a:endParaRPr>
          </a:p>
        </p:txBody>
      </p:sp>
      <p:sp>
        <p:nvSpPr>
          <p:cNvPr id="14" name="Parallelogramm 13">
            <a:extLst>
              <a:ext uri="{FF2B5EF4-FFF2-40B4-BE49-F238E27FC236}">
                <a16:creationId xmlns:a16="http://schemas.microsoft.com/office/drawing/2014/main" xmlns="" id="{075D323E-9FD9-FEDE-026B-E0256951E351}"/>
              </a:ext>
            </a:extLst>
          </p:cNvPr>
          <p:cNvSpPr/>
          <p:nvPr/>
        </p:nvSpPr>
        <p:spPr>
          <a:xfrm>
            <a:off x="5627440" y="6383316"/>
            <a:ext cx="1960315"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Consulting</a:t>
            </a:r>
          </a:p>
          <a:p>
            <a:pPr algn="r"/>
            <a:r>
              <a:rPr lang="de-DE" sz="900" dirty="0" err="1">
                <a:solidFill>
                  <a:schemeClr val="bg1"/>
                </a:solidFill>
                <a:latin typeface="Arial" panose="020B0604020202020204" pitchFamily="34" charset="0"/>
                <a:cs typeface="Arial" panose="020B0604020202020204" pitchFamily="34" charset="0"/>
              </a:rPr>
              <a:t>We</a:t>
            </a:r>
            <a:r>
              <a:rPr lang="de-DE" sz="900" dirty="0">
                <a:solidFill>
                  <a:schemeClr val="bg1"/>
                </a:solidFill>
                <a:latin typeface="Arial" panose="020B0604020202020204" pitchFamily="34" charset="0"/>
                <a:cs typeface="Arial" panose="020B0604020202020204" pitchFamily="34" charset="0"/>
              </a:rPr>
              <a:t> </a:t>
            </a:r>
            <a:r>
              <a:rPr lang="de-DE" sz="900" dirty="0" err="1">
                <a:solidFill>
                  <a:schemeClr val="bg1"/>
                </a:solidFill>
                <a:latin typeface="Arial" panose="020B0604020202020204" pitchFamily="34" charset="0"/>
                <a:cs typeface="Arial" panose="020B0604020202020204" pitchFamily="34" charset="0"/>
              </a:rPr>
              <a:t>deliver</a:t>
            </a:r>
            <a:r>
              <a:rPr lang="de-DE" sz="900" dirty="0">
                <a:solidFill>
                  <a:schemeClr val="bg1"/>
                </a:solidFill>
                <a:latin typeface="Arial" panose="020B0604020202020204" pitchFamily="34" charset="0"/>
                <a:cs typeface="Arial" panose="020B0604020202020204" pitchFamily="34" charset="0"/>
              </a:rPr>
              <a:t> </a:t>
            </a:r>
            <a:r>
              <a:rPr lang="de-DE" sz="900" dirty="0" err="1">
                <a:solidFill>
                  <a:schemeClr val="bg1"/>
                </a:solidFill>
                <a:latin typeface="Arial" panose="020B0604020202020204" pitchFamily="34" charset="0"/>
                <a:cs typeface="Arial" panose="020B0604020202020204" pitchFamily="34" charset="0"/>
              </a:rPr>
              <a:t>solutions</a:t>
            </a:r>
            <a:endParaRPr lang="de-DE"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2310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 name="Gruppieren 136">
            <a:extLst>
              <a:ext uri="{FF2B5EF4-FFF2-40B4-BE49-F238E27FC236}">
                <a16:creationId xmlns:a16="http://schemas.microsoft.com/office/drawing/2014/main" xmlns="" id="{7A14DF99-E3FB-1BE3-58C0-4EC38F035DEA}"/>
              </a:ext>
            </a:extLst>
          </p:cNvPr>
          <p:cNvGrpSpPr/>
          <p:nvPr/>
        </p:nvGrpSpPr>
        <p:grpSpPr>
          <a:xfrm>
            <a:off x="4823092" y="2010825"/>
            <a:ext cx="3955085" cy="1618534"/>
            <a:chOff x="5035187" y="1099863"/>
            <a:chExt cx="3955085" cy="1618534"/>
          </a:xfrm>
        </p:grpSpPr>
        <p:sp>
          <p:nvSpPr>
            <p:cNvPr id="49" name="object 6">
              <a:extLst>
                <a:ext uri="{FF2B5EF4-FFF2-40B4-BE49-F238E27FC236}">
                  <a16:creationId xmlns:a16="http://schemas.microsoft.com/office/drawing/2014/main" xmlns="" id="{F0E54052-3466-67D6-AE3B-59C4FA54ABAA}"/>
                </a:ext>
              </a:extLst>
            </p:cNvPr>
            <p:cNvSpPr txBox="1"/>
            <p:nvPr/>
          </p:nvSpPr>
          <p:spPr>
            <a:xfrm>
              <a:off x="5652120" y="1224912"/>
              <a:ext cx="3338152" cy="1493485"/>
            </a:xfrm>
            <a:prstGeom prst="rect">
              <a:avLst/>
            </a:prstGeom>
          </p:spPr>
          <p:txBody>
            <a:bodyPr vert="horz" wrap="square" lIns="0" tIns="16001" rIns="0" bIns="0" rtlCol="0">
              <a:spAutoFit/>
            </a:bodyPr>
            <a:lstStyle/>
            <a:p>
              <a:pPr marL="16001" marR="633629">
                <a:spcBef>
                  <a:spcPts val="126"/>
                </a:spcBef>
              </a:pPr>
              <a:r>
                <a:rPr sz="1400" b="1" dirty="0" err="1">
                  <a:solidFill>
                    <a:srgbClr val="494948"/>
                  </a:solidFill>
                  <a:latin typeface="Arial"/>
                  <a:cs typeface="Arial"/>
                </a:rPr>
                <a:t>Tribological</a:t>
              </a:r>
              <a:r>
                <a:rPr sz="1400" b="1" dirty="0">
                  <a:solidFill>
                    <a:srgbClr val="494948"/>
                  </a:solidFill>
                  <a:latin typeface="Arial"/>
                  <a:cs typeface="Arial"/>
                </a:rPr>
                <a:t> Par</a:t>
              </a:r>
              <a:r>
                <a:rPr lang="de-DE" sz="1400" b="1" dirty="0">
                  <a:solidFill>
                    <a:srgbClr val="494948"/>
                  </a:solidFill>
                  <a:latin typeface="Arial"/>
                  <a:cs typeface="Arial"/>
                </a:rPr>
                <a:t>t</a:t>
              </a:r>
              <a:r>
                <a:rPr sz="1400" b="1" dirty="0">
                  <a:solidFill>
                    <a:srgbClr val="494948"/>
                  </a:solidFill>
                  <a:latin typeface="Arial"/>
                  <a:cs typeface="Arial"/>
                </a:rPr>
                <a:t> </a:t>
              </a:r>
              <a:r>
                <a:rPr sz="1400" b="1" dirty="0" err="1">
                  <a:solidFill>
                    <a:srgbClr val="494948"/>
                  </a:solidFill>
                  <a:latin typeface="Arial"/>
                  <a:cs typeface="Arial"/>
                </a:rPr>
                <a:t>Produc</a:t>
              </a:r>
              <a:r>
                <a:rPr lang="de-DE" sz="1400" b="1" dirty="0">
                  <a:solidFill>
                    <a:srgbClr val="494948"/>
                  </a:solidFill>
                  <a:latin typeface="Arial"/>
                  <a:cs typeface="Arial"/>
                </a:rPr>
                <a:t>t</a:t>
              </a:r>
              <a:r>
                <a:rPr sz="1400" b="1" dirty="0">
                  <a:solidFill>
                    <a:srgbClr val="494948"/>
                  </a:solidFill>
                  <a:latin typeface="Arial"/>
                  <a:cs typeface="Arial"/>
                </a:rPr>
                <a:t>ion</a:t>
              </a:r>
              <a:endParaRPr sz="1400" dirty="0">
                <a:latin typeface="Arial"/>
                <a:cs typeface="Arial"/>
              </a:endParaRPr>
            </a:p>
            <a:p>
              <a:pPr marL="245611" indent="-229610">
                <a:spcBef>
                  <a:spcPts val="1613"/>
                </a:spcBef>
                <a:buClr>
                  <a:srgbClr val="EE7234"/>
                </a:buClr>
                <a:buFont typeface="Wingdings"/>
                <a:buChar char=""/>
                <a:tabLst>
                  <a:tab pos="245611" algn="l"/>
                </a:tabLst>
              </a:pPr>
              <a:r>
                <a:rPr lang="de-DE" sz="1400" dirty="0" err="1">
                  <a:solidFill>
                    <a:srgbClr val="494948"/>
                  </a:solidFill>
                  <a:latin typeface="Arial"/>
                  <a:cs typeface="Arial"/>
                </a:rPr>
                <a:t>Machining</a:t>
              </a:r>
              <a:endParaRPr lang="de-DE" sz="1400" dirty="0">
                <a:solidFill>
                  <a:srgbClr val="494948"/>
                </a:solidFill>
                <a:latin typeface="Arial"/>
                <a:cs typeface="Arial"/>
              </a:endParaRPr>
            </a:p>
            <a:p>
              <a:pPr marL="245611" indent="-229610">
                <a:spcBef>
                  <a:spcPts val="1613"/>
                </a:spcBef>
                <a:buClr>
                  <a:srgbClr val="EE7234"/>
                </a:buClr>
                <a:buFont typeface="Wingdings"/>
                <a:buChar char=""/>
                <a:tabLst>
                  <a:tab pos="245611" algn="l"/>
                </a:tabLst>
              </a:pPr>
              <a:r>
                <a:rPr lang="de-DE" sz="1400" dirty="0" err="1">
                  <a:solidFill>
                    <a:srgbClr val="494948"/>
                  </a:solidFill>
                  <a:latin typeface="Arial"/>
                  <a:cs typeface="Arial"/>
                </a:rPr>
                <a:t>Injection</a:t>
              </a:r>
              <a:r>
                <a:rPr lang="de-DE" sz="1400" dirty="0">
                  <a:solidFill>
                    <a:srgbClr val="494948"/>
                  </a:solidFill>
                  <a:latin typeface="Arial"/>
                  <a:cs typeface="Arial"/>
                </a:rPr>
                <a:t> </a:t>
              </a:r>
              <a:r>
                <a:rPr lang="de-DE" sz="1400" dirty="0" err="1">
                  <a:solidFill>
                    <a:srgbClr val="494948"/>
                  </a:solidFill>
                  <a:latin typeface="Arial"/>
                  <a:cs typeface="Arial"/>
                </a:rPr>
                <a:t>molding</a:t>
              </a:r>
              <a:endParaRPr lang="de-DE" sz="1400" dirty="0">
                <a:solidFill>
                  <a:srgbClr val="494948"/>
                </a:solidFill>
                <a:latin typeface="Arial"/>
                <a:cs typeface="Arial"/>
              </a:endParaRPr>
            </a:p>
            <a:p>
              <a:pPr marL="245611" indent="-229610">
                <a:spcBef>
                  <a:spcPts val="1613"/>
                </a:spcBef>
                <a:buClr>
                  <a:srgbClr val="EE7234"/>
                </a:buClr>
                <a:buFont typeface="Wingdings"/>
                <a:buChar char=""/>
                <a:tabLst>
                  <a:tab pos="245611" algn="l"/>
                </a:tabLst>
              </a:pPr>
              <a:r>
                <a:rPr lang="de-DE" sz="1400" dirty="0">
                  <a:solidFill>
                    <a:srgbClr val="494948"/>
                  </a:solidFill>
                  <a:latin typeface="Arial"/>
                  <a:cs typeface="Arial"/>
                </a:rPr>
                <a:t>3D </a:t>
              </a:r>
              <a:r>
                <a:rPr lang="de-DE" sz="1400" dirty="0" err="1">
                  <a:solidFill>
                    <a:srgbClr val="494948"/>
                  </a:solidFill>
                  <a:latin typeface="Arial"/>
                  <a:cs typeface="Arial"/>
                </a:rPr>
                <a:t>printing</a:t>
              </a:r>
              <a:endParaRPr lang="de-DE" sz="1400" dirty="0">
                <a:solidFill>
                  <a:srgbClr val="494948"/>
                </a:solidFill>
                <a:latin typeface="Arial"/>
                <a:cs typeface="Arial"/>
              </a:endParaRPr>
            </a:p>
          </p:txBody>
        </p:sp>
        <p:grpSp>
          <p:nvGrpSpPr>
            <p:cNvPr id="54" name="Gruppieren 53">
              <a:extLst>
                <a:ext uri="{FF2B5EF4-FFF2-40B4-BE49-F238E27FC236}">
                  <a16:creationId xmlns:a16="http://schemas.microsoft.com/office/drawing/2014/main" xmlns="" id="{1FADCE17-793A-9BC0-61D5-5315FC74E1B6}"/>
                </a:ext>
              </a:extLst>
            </p:cNvPr>
            <p:cNvGrpSpPr/>
            <p:nvPr/>
          </p:nvGrpSpPr>
          <p:grpSpPr>
            <a:xfrm>
              <a:off x="5035187" y="1099863"/>
              <a:ext cx="396689" cy="690166"/>
              <a:chOff x="5285425" y="2919717"/>
              <a:chExt cx="396689" cy="690166"/>
            </a:xfrm>
          </p:grpSpPr>
          <p:sp>
            <p:nvSpPr>
              <p:cNvPr id="55" name="object 11">
                <a:extLst>
                  <a:ext uri="{FF2B5EF4-FFF2-40B4-BE49-F238E27FC236}">
                    <a16:creationId xmlns:a16="http://schemas.microsoft.com/office/drawing/2014/main" xmlns="" id="{C72F9958-D4F6-2EF7-56D0-322342E527EF}"/>
                  </a:ext>
                </a:extLst>
              </p:cNvPr>
              <p:cNvSpPr/>
              <p:nvPr/>
            </p:nvSpPr>
            <p:spPr>
              <a:xfrm>
                <a:off x="5429915" y="3203508"/>
                <a:ext cx="116988" cy="406375"/>
              </a:xfrm>
              <a:custGeom>
                <a:avLst/>
                <a:gdLst/>
                <a:ahLst/>
                <a:cxnLst/>
                <a:rect l="l" t="t" r="r" b="b"/>
                <a:pathLst>
                  <a:path w="110489" h="384175">
                    <a:moveTo>
                      <a:pt x="114" y="280911"/>
                    </a:moveTo>
                    <a:lnTo>
                      <a:pt x="0" y="329755"/>
                    </a:lnTo>
                    <a:lnTo>
                      <a:pt x="54279" y="384035"/>
                    </a:lnTo>
                    <a:lnTo>
                      <a:pt x="110413" y="327913"/>
                    </a:lnTo>
                    <a:lnTo>
                      <a:pt x="110413" y="311353"/>
                    </a:lnTo>
                    <a:lnTo>
                      <a:pt x="30556" y="311353"/>
                    </a:lnTo>
                    <a:lnTo>
                      <a:pt x="114" y="280911"/>
                    </a:lnTo>
                    <a:close/>
                  </a:path>
                  <a:path w="110489" h="384175">
                    <a:moveTo>
                      <a:pt x="673" y="64312"/>
                    </a:moveTo>
                    <a:lnTo>
                      <a:pt x="482" y="141465"/>
                    </a:lnTo>
                    <a:lnTo>
                      <a:pt x="31940" y="172935"/>
                    </a:lnTo>
                    <a:lnTo>
                      <a:pt x="31940" y="204622"/>
                    </a:lnTo>
                    <a:lnTo>
                      <a:pt x="309" y="204622"/>
                    </a:lnTo>
                    <a:lnTo>
                      <a:pt x="190" y="249313"/>
                    </a:lnTo>
                    <a:lnTo>
                      <a:pt x="30556" y="279679"/>
                    </a:lnTo>
                    <a:lnTo>
                      <a:pt x="30556" y="311353"/>
                    </a:lnTo>
                    <a:lnTo>
                      <a:pt x="110413" y="311353"/>
                    </a:lnTo>
                    <a:lnTo>
                      <a:pt x="110413" y="272707"/>
                    </a:lnTo>
                    <a:lnTo>
                      <a:pt x="79121" y="272707"/>
                    </a:lnTo>
                    <a:lnTo>
                      <a:pt x="79121" y="241033"/>
                    </a:lnTo>
                    <a:lnTo>
                      <a:pt x="110413" y="209753"/>
                    </a:lnTo>
                    <a:lnTo>
                      <a:pt x="110413" y="204622"/>
                    </a:lnTo>
                    <a:lnTo>
                      <a:pt x="31940" y="204622"/>
                    </a:lnTo>
                    <a:lnTo>
                      <a:pt x="393" y="173062"/>
                    </a:lnTo>
                    <a:lnTo>
                      <a:pt x="110413" y="173062"/>
                    </a:lnTo>
                    <a:lnTo>
                      <a:pt x="110413" y="149415"/>
                    </a:lnTo>
                    <a:lnTo>
                      <a:pt x="78219" y="149415"/>
                    </a:lnTo>
                    <a:lnTo>
                      <a:pt x="78219" y="117741"/>
                    </a:lnTo>
                    <a:lnTo>
                      <a:pt x="100825" y="95135"/>
                    </a:lnTo>
                    <a:lnTo>
                      <a:pt x="31483" y="95135"/>
                    </a:lnTo>
                    <a:lnTo>
                      <a:pt x="673" y="64312"/>
                    </a:lnTo>
                    <a:close/>
                  </a:path>
                  <a:path w="110489" h="384175">
                    <a:moveTo>
                      <a:pt x="110413" y="241426"/>
                    </a:moveTo>
                    <a:lnTo>
                      <a:pt x="79121" y="272707"/>
                    </a:lnTo>
                    <a:lnTo>
                      <a:pt x="110413" y="272707"/>
                    </a:lnTo>
                    <a:lnTo>
                      <a:pt x="110413" y="241426"/>
                    </a:lnTo>
                    <a:close/>
                  </a:path>
                  <a:path w="110489" h="384175">
                    <a:moveTo>
                      <a:pt x="110413" y="117220"/>
                    </a:moveTo>
                    <a:lnTo>
                      <a:pt x="78219" y="149415"/>
                    </a:lnTo>
                    <a:lnTo>
                      <a:pt x="110413" y="149415"/>
                    </a:lnTo>
                    <a:lnTo>
                      <a:pt x="110413" y="117220"/>
                    </a:lnTo>
                    <a:close/>
                  </a:path>
                  <a:path w="110489" h="384175">
                    <a:moveTo>
                      <a:pt x="110413" y="0"/>
                    </a:moveTo>
                    <a:lnTo>
                      <a:pt x="825" y="0"/>
                    </a:lnTo>
                    <a:lnTo>
                      <a:pt x="749" y="32715"/>
                    </a:lnTo>
                    <a:lnTo>
                      <a:pt x="31483" y="63449"/>
                    </a:lnTo>
                    <a:lnTo>
                      <a:pt x="31483" y="95135"/>
                    </a:lnTo>
                    <a:lnTo>
                      <a:pt x="100825" y="95135"/>
                    </a:lnTo>
                    <a:lnTo>
                      <a:pt x="110413" y="85547"/>
                    </a:lnTo>
                    <a:lnTo>
                      <a:pt x="110413" y="0"/>
                    </a:lnTo>
                    <a:close/>
                  </a:path>
                </a:pathLst>
              </a:custGeom>
              <a:solidFill>
                <a:srgbClr val="494948"/>
              </a:solidFill>
            </p:spPr>
            <p:txBody>
              <a:bodyPr wrap="square" lIns="0" tIns="0" rIns="0" bIns="0" rtlCol="0"/>
              <a:lstStyle/>
              <a:p>
                <a:endParaRPr/>
              </a:p>
            </p:txBody>
          </p:sp>
          <p:sp>
            <p:nvSpPr>
              <p:cNvPr id="56" name="object 12">
                <a:extLst>
                  <a:ext uri="{FF2B5EF4-FFF2-40B4-BE49-F238E27FC236}">
                    <a16:creationId xmlns:a16="http://schemas.microsoft.com/office/drawing/2014/main" xmlns="" id="{32123B03-39F5-8076-6351-031BF91F9DC6}"/>
                  </a:ext>
                </a:extLst>
              </p:cNvPr>
              <p:cNvSpPr/>
              <p:nvPr/>
            </p:nvSpPr>
            <p:spPr>
              <a:xfrm>
                <a:off x="5285425" y="2919717"/>
                <a:ext cx="396689" cy="260616"/>
              </a:xfrm>
              <a:custGeom>
                <a:avLst/>
                <a:gdLst/>
                <a:ahLst/>
                <a:cxnLst/>
                <a:rect l="l" t="t" r="r" b="b"/>
                <a:pathLst>
                  <a:path w="374650" h="246380">
                    <a:moveTo>
                      <a:pt x="374294" y="0"/>
                    </a:moveTo>
                    <a:lnTo>
                      <a:pt x="0" y="0"/>
                    </a:lnTo>
                    <a:lnTo>
                      <a:pt x="0" y="162306"/>
                    </a:lnTo>
                    <a:lnTo>
                      <a:pt x="66243" y="162306"/>
                    </a:lnTo>
                    <a:lnTo>
                      <a:pt x="88328" y="246214"/>
                    </a:lnTo>
                    <a:lnTo>
                      <a:pt x="297002" y="246214"/>
                    </a:lnTo>
                    <a:lnTo>
                      <a:pt x="319087" y="154571"/>
                    </a:lnTo>
                    <a:lnTo>
                      <a:pt x="374294" y="154571"/>
                    </a:lnTo>
                    <a:lnTo>
                      <a:pt x="374294" y="80048"/>
                    </a:lnTo>
                    <a:lnTo>
                      <a:pt x="325983" y="80048"/>
                    </a:lnTo>
                    <a:lnTo>
                      <a:pt x="316315" y="78095"/>
                    </a:lnTo>
                    <a:lnTo>
                      <a:pt x="308419" y="72771"/>
                    </a:lnTo>
                    <a:lnTo>
                      <a:pt x="303095" y="64874"/>
                    </a:lnTo>
                    <a:lnTo>
                      <a:pt x="301142" y="55206"/>
                    </a:lnTo>
                    <a:lnTo>
                      <a:pt x="303095" y="45533"/>
                    </a:lnTo>
                    <a:lnTo>
                      <a:pt x="308419" y="37638"/>
                    </a:lnTo>
                    <a:lnTo>
                      <a:pt x="316315" y="32316"/>
                    </a:lnTo>
                    <a:lnTo>
                      <a:pt x="325983" y="30365"/>
                    </a:lnTo>
                    <a:lnTo>
                      <a:pt x="374294" y="30365"/>
                    </a:lnTo>
                    <a:lnTo>
                      <a:pt x="374294" y="0"/>
                    </a:lnTo>
                    <a:close/>
                  </a:path>
                  <a:path w="374650" h="246380">
                    <a:moveTo>
                      <a:pt x="374294" y="30365"/>
                    </a:moveTo>
                    <a:lnTo>
                      <a:pt x="325983" y="30365"/>
                    </a:lnTo>
                    <a:lnTo>
                      <a:pt x="335651" y="32316"/>
                    </a:lnTo>
                    <a:lnTo>
                      <a:pt x="343547" y="37638"/>
                    </a:lnTo>
                    <a:lnTo>
                      <a:pt x="348872" y="45533"/>
                    </a:lnTo>
                    <a:lnTo>
                      <a:pt x="350824" y="55206"/>
                    </a:lnTo>
                    <a:lnTo>
                      <a:pt x="348872" y="64874"/>
                    </a:lnTo>
                    <a:lnTo>
                      <a:pt x="343547" y="72771"/>
                    </a:lnTo>
                    <a:lnTo>
                      <a:pt x="335651" y="78095"/>
                    </a:lnTo>
                    <a:lnTo>
                      <a:pt x="325983" y="80048"/>
                    </a:lnTo>
                    <a:lnTo>
                      <a:pt x="374294" y="80048"/>
                    </a:lnTo>
                    <a:lnTo>
                      <a:pt x="374294" y="30365"/>
                    </a:lnTo>
                    <a:close/>
                  </a:path>
                </a:pathLst>
              </a:custGeom>
              <a:solidFill>
                <a:srgbClr val="494948"/>
              </a:solidFill>
            </p:spPr>
            <p:txBody>
              <a:bodyPr wrap="square" lIns="0" tIns="0" rIns="0" bIns="0" rtlCol="0"/>
              <a:lstStyle/>
              <a:p>
                <a:endParaRPr/>
              </a:p>
            </p:txBody>
          </p:sp>
        </p:grpSp>
      </p:grpSp>
      <p:sp>
        <p:nvSpPr>
          <p:cNvPr id="53" name="object 10">
            <a:extLst>
              <a:ext uri="{FF2B5EF4-FFF2-40B4-BE49-F238E27FC236}">
                <a16:creationId xmlns:a16="http://schemas.microsoft.com/office/drawing/2014/main" xmlns="" id="{1F95432F-E606-4512-0877-D82A136428C5}"/>
              </a:ext>
            </a:extLst>
          </p:cNvPr>
          <p:cNvSpPr txBox="1"/>
          <p:nvPr/>
        </p:nvSpPr>
        <p:spPr>
          <a:xfrm>
            <a:off x="1123953" y="2161519"/>
            <a:ext cx="3389824" cy="1047209"/>
          </a:xfrm>
          <a:prstGeom prst="rect">
            <a:avLst/>
          </a:prstGeom>
        </p:spPr>
        <p:txBody>
          <a:bodyPr vert="horz" wrap="square" lIns="0" tIns="16001" rIns="0" bIns="0" rtlCol="0">
            <a:spAutoFit/>
          </a:bodyPr>
          <a:lstStyle/>
          <a:p>
            <a:pPr marL="16001" marR="6400">
              <a:spcBef>
                <a:spcPts val="126"/>
              </a:spcBef>
            </a:pPr>
            <a:r>
              <a:rPr sz="1400" b="1" dirty="0">
                <a:solidFill>
                  <a:srgbClr val="494948"/>
                </a:solidFill>
                <a:latin typeface="Arial"/>
                <a:cs typeface="Arial"/>
              </a:rPr>
              <a:t>Tribological Polymer </a:t>
            </a:r>
            <a:r>
              <a:rPr lang="de-DE" sz="1400" b="1" dirty="0">
                <a:solidFill>
                  <a:srgbClr val="494948"/>
                </a:solidFill>
                <a:latin typeface="Arial"/>
                <a:cs typeface="Arial"/>
              </a:rPr>
              <a:t>S</a:t>
            </a:r>
            <a:r>
              <a:rPr sz="1400" b="1" dirty="0" err="1">
                <a:solidFill>
                  <a:srgbClr val="494948"/>
                </a:solidFill>
                <a:latin typeface="Arial"/>
                <a:cs typeface="Arial"/>
              </a:rPr>
              <a:t>olu</a:t>
            </a:r>
            <a:r>
              <a:rPr lang="de-DE" sz="1400" b="1" dirty="0">
                <a:solidFill>
                  <a:srgbClr val="494948"/>
                </a:solidFill>
                <a:latin typeface="Arial"/>
                <a:cs typeface="Arial"/>
              </a:rPr>
              <a:t>t</a:t>
            </a:r>
            <a:r>
              <a:rPr sz="1400" b="1" dirty="0">
                <a:solidFill>
                  <a:srgbClr val="494948"/>
                </a:solidFill>
                <a:latin typeface="Arial"/>
                <a:cs typeface="Arial"/>
              </a:rPr>
              <a:t>ions</a:t>
            </a:r>
            <a:endParaRPr sz="1400" dirty="0">
              <a:latin typeface="Arial"/>
              <a:cs typeface="Arial"/>
            </a:endParaRPr>
          </a:p>
          <a:p>
            <a:pPr marL="245611" indent="-229610">
              <a:spcBef>
                <a:spcPts val="1512"/>
              </a:spcBef>
              <a:buClr>
                <a:srgbClr val="EE7234"/>
              </a:buClr>
              <a:buFont typeface="Wingdings"/>
              <a:buChar char=""/>
              <a:tabLst>
                <a:tab pos="245611" algn="l"/>
              </a:tabLst>
            </a:pPr>
            <a:r>
              <a:rPr lang="en-US" sz="1400" dirty="0">
                <a:solidFill>
                  <a:srgbClr val="494948"/>
                </a:solidFill>
                <a:latin typeface="Arial"/>
                <a:cs typeface="Arial"/>
              </a:rPr>
              <a:t>Semi-finished products, granules</a:t>
            </a:r>
          </a:p>
          <a:p>
            <a:pPr marL="245611" indent="-229610">
              <a:spcBef>
                <a:spcPts val="1512"/>
              </a:spcBef>
              <a:buClr>
                <a:srgbClr val="EE7234"/>
              </a:buClr>
              <a:buFont typeface="Wingdings"/>
              <a:buChar char=""/>
              <a:tabLst>
                <a:tab pos="245611" algn="l"/>
              </a:tabLst>
            </a:pPr>
            <a:r>
              <a:rPr lang="en-US" sz="1400" dirty="0">
                <a:solidFill>
                  <a:srgbClr val="494948"/>
                </a:solidFill>
                <a:latin typeface="Arial"/>
                <a:cs typeface="Arial"/>
              </a:rPr>
              <a:t>Special compounds</a:t>
            </a:r>
          </a:p>
        </p:txBody>
      </p:sp>
      <p:grpSp>
        <p:nvGrpSpPr>
          <p:cNvPr id="57" name="Gruppieren 56">
            <a:extLst>
              <a:ext uri="{FF2B5EF4-FFF2-40B4-BE49-F238E27FC236}">
                <a16:creationId xmlns:a16="http://schemas.microsoft.com/office/drawing/2014/main" xmlns="" id="{816E81FC-74FB-624A-DBEE-BD59B44862B1}"/>
              </a:ext>
            </a:extLst>
          </p:cNvPr>
          <p:cNvGrpSpPr/>
          <p:nvPr/>
        </p:nvGrpSpPr>
        <p:grpSpPr>
          <a:xfrm>
            <a:off x="406932" y="2030083"/>
            <a:ext cx="508889" cy="659455"/>
            <a:chOff x="600353" y="3105068"/>
            <a:chExt cx="508889" cy="659455"/>
          </a:xfrm>
        </p:grpSpPr>
        <p:sp>
          <p:nvSpPr>
            <p:cNvPr id="58" name="object 13">
              <a:extLst>
                <a:ext uri="{FF2B5EF4-FFF2-40B4-BE49-F238E27FC236}">
                  <a16:creationId xmlns:a16="http://schemas.microsoft.com/office/drawing/2014/main" xmlns="" id="{F1563FDA-7910-285A-1D17-E62A6AEAFD0B}"/>
                </a:ext>
              </a:extLst>
            </p:cNvPr>
            <p:cNvSpPr/>
            <p:nvPr/>
          </p:nvSpPr>
          <p:spPr>
            <a:xfrm>
              <a:off x="712143" y="3116352"/>
              <a:ext cx="246754" cy="506458"/>
            </a:xfrm>
            <a:custGeom>
              <a:avLst/>
              <a:gdLst/>
              <a:ahLst/>
              <a:cxnLst/>
              <a:rect l="l" t="t" r="r" b="b"/>
              <a:pathLst>
                <a:path w="233044" h="478789">
                  <a:moveTo>
                    <a:pt x="232575" y="478345"/>
                  </a:moveTo>
                  <a:lnTo>
                    <a:pt x="0" y="478345"/>
                  </a:lnTo>
                  <a:lnTo>
                    <a:pt x="0" y="0"/>
                  </a:lnTo>
                  <a:lnTo>
                    <a:pt x="232575" y="0"/>
                  </a:lnTo>
                  <a:lnTo>
                    <a:pt x="232575" y="478345"/>
                  </a:lnTo>
                  <a:close/>
                </a:path>
              </a:pathLst>
            </a:custGeom>
            <a:solidFill>
              <a:srgbClr val="494948"/>
            </a:solidFill>
          </p:spPr>
          <p:txBody>
            <a:bodyPr wrap="square" lIns="0" tIns="0" rIns="0" bIns="0" rtlCol="0"/>
            <a:lstStyle/>
            <a:p>
              <a:endParaRPr/>
            </a:p>
          </p:txBody>
        </p:sp>
        <p:sp>
          <p:nvSpPr>
            <p:cNvPr id="59" name="object 14">
              <a:extLst>
                <a:ext uri="{FF2B5EF4-FFF2-40B4-BE49-F238E27FC236}">
                  <a16:creationId xmlns:a16="http://schemas.microsoft.com/office/drawing/2014/main" xmlns="" id="{B017315D-D3E5-D484-DD14-0FFA1E87D226}"/>
                </a:ext>
              </a:extLst>
            </p:cNvPr>
            <p:cNvSpPr/>
            <p:nvPr/>
          </p:nvSpPr>
          <p:spPr>
            <a:xfrm>
              <a:off x="602980" y="3374217"/>
              <a:ext cx="240701" cy="353311"/>
            </a:xfrm>
            <a:custGeom>
              <a:avLst/>
              <a:gdLst/>
              <a:ahLst/>
              <a:cxnLst/>
              <a:rect l="l" t="t" r="r" b="b"/>
              <a:pathLst>
                <a:path w="227329" h="334010">
                  <a:moveTo>
                    <a:pt x="226796" y="333908"/>
                  </a:moveTo>
                  <a:lnTo>
                    <a:pt x="0" y="333908"/>
                  </a:lnTo>
                  <a:lnTo>
                    <a:pt x="0" y="0"/>
                  </a:lnTo>
                  <a:lnTo>
                    <a:pt x="226796" y="0"/>
                  </a:lnTo>
                  <a:lnTo>
                    <a:pt x="226796" y="333908"/>
                  </a:lnTo>
                  <a:close/>
                </a:path>
              </a:pathLst>
            </a:custGeom>
            <a:solidFill>
              <a:srgbClr val="494948"/>
            </a:solidFill>
          </p:spPr>
          <p:txBody>
            <a:bodyPr wrap="square" lIns="0" tIns="0" rIns="0" bIns="0" rtlCol="0"/>
            <a:lstStyle/>
            <a:p>
              <a:endParaRPr/>
            </a:p>
          </p:txBody>
        </p:sp>
        <p:sp>
          <p:nvSpPr>
            <p:cNvPr id="60" name="object 15">
              <a:extLst>
                <a:ext uri="{FF2B5EF4-FFF2-40B4-BE49-F238E27FC236}">
                  <a16:creationId xmlns:a16="http://schemas.microsoft.com/office/drawing/2014/main" xmlns="" id="{AD7BE27D-248C-3D08-FD1E-93EB900DBF7B}"/>
                </a:ext>
              </a:extLst>
            </p:cNvPr>
            <p:cNvSpPr/>
            <p:nvPr/>
          </p:nvSpPr>
          <p:spPr>
            <a:xfrm>
              <a:off x="602972" y="3338228"/>
              <a:ext cx="240030" cy="72543"/>
            </a:xfrm>
            <a:custGeom>
              <a:avLst/>
              <a:gdLst/>
              <a:ahLst/>
              <a:cxnLst/>
              <a:rect l="l" t="t" r="r" b="b"/>
              <a:pathLst>
                <a:path w="226695" h="68580">
                  <a:moveTo>
                    <a:pt x="113195" y="0"/>
                  </a:moveTo>
                  <a:lnTo>
                    <a:pt x="69131" y="2674"/>
                  </a:lnTo>
                  <a:lnTo>
                    <a:pt x="33151" y="9967"/>
                  </a:lnTo>
                  <a:lnTo>
                    <a:pt x="8894" y="20782"/>
                  </a:lnTo>
                  <a:lnTo>
                    <a:pt x="0" y="34023"/>
                  </a:lnTo>
                  <a:lnTo>
                    <a:pt x="8894" y="47263"/>
                  </a:lnTo>
                  <a:lnTo>
                    <a:pt x="33151" y="58078"/>
                  </a:lnTo>
                  <a:lnTo>
                    <a:pt x="69131" y="65371"/>
                  </a:lnTo>
                  <a:lnTo>
                    <a:pt x="113195" y="68046"/>
                  </a:lnTo>
                  <a:lnTo>
                    <a:pt x="157258" y="65371"/>
                  </a:lnTo>
                  <a:lnTo>
                    <a:pt x="193238" y="58078"/>
                  </a:lnTo>
                  <a:lnTo>
                    <a:pt x="217495" y="47263"/>
                  </a:lnTo>
                  <a:lnTo>
                    <a:pt x="226390" y="34023"/>
                  </a:lnTo>
                  <a:lnTo>
                    <a:pt x="217495" y="20782"/>
                  </a:lnTo>
                  <a:lnTo>
                    <a:pt x="193238" y="9967"/>
                  </a:lnTo>
                  <a:lnTo>
                    <a:pt x="157258" y="2674"/>
                  </a:lnTo>
                  <a:lnTo>
                    <a:pt x="113195" y="0"/>
                  </a:lnTo>
                  <a:close/>
                </a:path>
              </a:pathLst>
            </a:custGeom>
            <a:solidFill>
              <a:srgbClr val="494948"/>
            </a:solidFill>
          </p:spPr>
          <p:txBody>
            <a:bodyPr wrap="square" lIns="0" tIns="0" rIns="0" bIns="0" rtlCol="0"/>
            <a:lstStyle/>
            <a:p>
              <a:endParaRPr/>
            </a:p>
          </p:txBody>
        </p:sp>
        <p:sp>
          <p:nvSpPr>
            <p:cNvPr id="61" name="object 16">
              <a:extLst>
                <a:ext uri="{FF2B5EF4-FFF2-40B4-BE49-F238E27FC236}">
                  <a16:creationId xmlns:a16="http://schemas.microsoft.com/office/drawing/2014/main" xmlns="" id="{A8B2F809-E5AB-8306-9D1D-3E09E7720065}"/>
                </a:ext>
              </a:extLst>
            </p:cNvPr>
            <p:cNvSpPr/>
            <p:nvPr/>
          </p:nvSpPr>
          <p:spPr>
            <a:xfrm>
              <a:off x="600353" y="3335608"/>
              <a:ext cx="245409" cy="77245"/>
            </a:xfrm>
            <a:custGeom>
              <a:avLst/>
              <a:gdLst/>
              <a:ahLst/>
              <a:cxnLst/>
              <a:rect l="l" t="t" r="r" b="b"/>
              <a:pathLst>
                <a:path w="231775" h="73025">
                  <a:moveTo>
                    <a:pt x="115671" y="0"/>
                  </a:moveTo>
                  <a:lnTo>
                    <a:pt x="73610" y="2490"/>
                  </a:lnTo>
                  <a:lnTo>
                    <a:pt x="36514" y="9682"/>
                  </a:lnTo>
                  <a:lnTo>
                    <a:pt x="10078" y="21158"/>
                  </a:lnTo>
                  <a:lnTo>
                    <a:pt x="0" y="36499"/>
                  </a:lnTo>
                  <a:lnTo>
                    <a:pt x="10078" y="51841"/>
                  </a:lnTo>
                  <a:lnTo>
                    <a:pt x="36514" y="63317"/>
                  </a:lnTo>
                  <a:lnTo>
                    <a:pt x="73610" y="70509"/>
                  </a:lnTo>
                  <a:lnTo>
                    <a:pt x="115671" y="72999"/>
                  </a:lnTo>
                  <a:lnTo>
                    <a:pt x="157732" y="70509"/>
                  </a:lnTo>
                  <a:lnTo>
                    <a:pt x="170435" y="68046"/>
                  </a:lnTo>
                  <a:lnTo>
                    <a:pt x="115671" y="68046"/>
                  </a:lnTo>
                  <a:lnTo>
                    <a:pt x="70430" y="65260"/>
                  </a:lnTo>
                  <a:lnTo>
                    <a:pt x="35475" y="57988"/>
                  </a:lnTo>
                  <a:lnTo>
                    <a:pt x="12939" y="47858"/>
                  </a:lnTo>
                  <a:lnTo>
                    <a:pt x="4953" y="36499"/>
                  </a:lnTo>
                  <a:lnTo>
                    <a:pt x="12939" y="25141"/>
                  </a:lnTo>
                  <a:lnTo>
                    <a:pt x="35475" y="15011"/>
                  </a:lnTo>
                  <a:lnTo>
                    <a:pt x="70430" y="7739"/>
                  </a:lnTo>
                  <a:lnTo>
                    <a:pt x="115671" y="4953"/>
                  </a:lnTo>
                  <a:lnTo>
                    <a:pt x="170435" y="4953"/>
                  </a:lnTo>
                  <a:lnTo>
                    <a:pt x="157732" y="2490"/>
                  </a:lnTo>
                  <a:lnTo>
                    <a:pt x="115671" y="0"/>
                  </a:lnTo>
                  <a:close/>
                </a:path>
                <a:path w="231775" h="73025">
                  <a:moveTo>
                    <a:pt x="170435" y="4953"/>
                  </a:moveTo>
                  <a:lnTo>
                    <a:pt x="115671" y="4953"/>
                  </a:lnTo>
                  <a:lnTo>
                    <a:pt x="160912" y="7739"/>
                  </a:lnTo>
                  <a:lnTo>
                    <a:pt x="195867" y="15011"/>
                  </a:lnTo>
                  <a:lnTo>
                    <a:pt x="218404" y="25141"/>
                  </a:lnTo>
                  <a:lnTo>
                    <a:pt x="226390" y="36499"/>
                  </a:lnTo>
                  <a:lnTo>
                    <a:pt x="218404" y="47858"/>
                  </a:lnTo>
                  <a:lnTo>
                    <a:pt x="195867" y="57988"/>
                  </a:lnTo>
                  <a:lnTo>
                    <a:pt x="160912" y="65260"/>
                  </a:lnTo>
                  <a:lnTo>
                    <a:pt x="115671" y="68046"/>
                  </a:lnTo>
                  <a:lnTo>
                    <a:pt x="170435" y="68046"/>
                  </a:lnTo>
                  <a:lnTo>
                    <a:pt x="194829" y="63317"/>
                  </a:lnTo>
                  <a:lnTo>
                    <a:pt x="221265" y="51841"/>
                  </a:lnTo>
                  <a:lnTo>
                    <a:pt x="231343" y="36499"/>
                  </a:lnTo>
                  <a:lnTo>
                    <a:pt x="221265" y="21158"/>
                  </a:lnTo>
                  <a:lnTo>
                    <a:pt x="194829" y="9682"/>
                  </a:lnTo>
                  <a:lnTo>
                    <a:pt x="170435" y="4953"/>
                  </a:lnTo>
                  <a:close/>
                </a:path>
              </a:pathLst>
            </a:custGeom>
            <a:solidFill>
              <a:srgbClr val="E3E3E3"/>
            </a:solidFill>
          </p:spPr>
          <p:txBody>
            <a:bodyPr wrap="square" lIns="0" tIns="0" rIns="0" bIns="0" rtlCol="0"/>
            <a:lstStyle/>
            <a:p>
              <a:endParaRPr/>
            </a:p>
          </p:txBody>
        </p:sp>
        <p:sp>
          <p:nvSpPr>
            <p:cNvPr id="62" name="object 17">
              <a:extLst>
                <a:ext uri="{FF2B5EF4-FFF2-40B4-BE49-F238E27FC236}">
                  <a16:creationId xmlns:a16="http://schemas.microsoft.com/office/drawing/2014/main" xmlns="" id="{9A12F2CF-9A06-4BBA-7EF7-A252D5760644}"/>
                </a:ext>
              </a:extLst>
            </p:cNvPr>
            <p:cNvSpPr/>
            <p:nvPr/>
          </p:nvSpPr>
          <p:spPr>
            <a:xfrm>
              <a:off x="603038" y="3692545"/>
              <a:ext cx="239707" cy="71978"/>
            </a:xfrm>
            <a:prstGeom prst="rect">
              <a:avLst/>
            </a:prstGeom>
            <a:blipFill>
              <a:blip r:embed="rId2" cstate="print"/>
              <a:stretch>
                <a:fillRect/>
              </a:stretch>
            </a:blipFill>
          </p:spPr>
          <p:txBody>
            <a:bodyPr wrap="square" lIns="0" tIns="0" rIns="0" bIns="0" rtlCol="0"/>
            <a:lstStyle/>
            <a:p>
              <a:endParaRPr/>
            </a:p>
          </p:txBody>
        </p:sp>
        <p:sp>
          <p:nvSpPr>
            <p:cNvPr id="63" name="object 18">
              <a:extLst>
                <a:ext uri="{FF2B5EF4-FFF2-40B4-BE49-F238E27FC236}">
                  <a16:creationId xmlns:a16="http://schemas.microsoft.com/office/drawing/2014/main" xmlns="" id="{F4DA725E-A99D-ECB3-EF37-8A2045CA35D4}"/>
                </a:ext>
              </a:extLst>
            </p:cNvPr>
            <p:cNvSpPr/>
            <p:nvPr/>
          </p:nvSpPr>
          <p:spPr>
            <a:xfrm>
              <a:off x="647301" y="3353475"/>
              <a:ext cx="153296" cy="41645"/>
            </a:xfrm>
            <a:custGeom>
              <a:avLst/>
              <a:gdLst/>
              <a:ahLst/>
              <a:cxnLst/>
              <a:rect l="l" t="t" r="r" b="b"/>
              <a:pathLst>
                <a:path w="144779" h="39369">
                  <a:moveTo>
                    <a:pt x="72275" y="0"/>
                  </a:moveTo>
                  <a:lnTo>
                    <a:pt x="44143" y="1540"/>
                  </a:lnTo>
                  <a:lnTo>
                    <a:pt x="21169" y="5740"/>
                  </a:lnTo>
                  <a:lnTo>
                    <a:pt x="5679" y="11969"/>
                  </a:lnTo>
                  <a:lnTo>
                    <a:pt x="0" y="19596"/>
                  </a:lnTo>
                  <a:lnTo>
                    <a:pt x="5679" y="27222"/>
                  </a:lnTo>
                  <a:lnTo>
                    <a:pt x="21169" y="33451"/>
                  </a:lnTo>
                  <a:lnTo>
                    <a:pt x="44143" y="37651"/>
                  </a:lnTo>
                  <a:lnTo>
                    <a:pt x="72275" y="39192"/>
                  </a:lnTo>
                  <a:lnTo>
                    <a:pt x="100415" y="37651"/>
                  </a:lnTo>
                  <a:lnTo>
                    <a:pt x="123393" y="33451"/>
                  </a:lnTo>
                  <a:lnTo>
                    <a:pt x="138884" y="27222"/>
                  </a:lnTo>
                  <a:lnTo>
                    <a:pt x="144564" y="19596"/>
                  </a:lnTo>
                  <a:lnTo>
                    <a:pt x="138884" y="11969"/>
                  </a:lnTo>
                  <a:lnTo>
                    <a:pt x="123393" y="5740"/>
                  </a:lnTo>
                  <a:lnTo>
                    <a:pt x="100415" y="1540"/>
                  </a:lnTo>
                  <a:lnTo>
                    <a:pt x="72275" y="0"/>
                  </a:lnTo>
                  <a:close/>
                </a:path>
              </a:pathLst>
            </a:custGeom>
            <a:solidFill>
              <a:srgbClr val="E3E3E3"/>
            </a:solidFill>
          </p:spPr>
          <p:txBody>
            <a:bodyPr wrap="square" lIns="0" tIns="0" rIns="0" bIns="0" rtlCol="0"/>
            <a:lstStyle/>
            <a:p>
              <a:endParaRPr/>
            </a:p>
          </p:txBody>
        </p:sp>
        <p:sp>
          <p:nvSpPr>
            <p:cNvPr id="64" name="object 19">
              <a:extLst>
                <a:ext uri="{FF2B5EF4-FFF2-40B4-BE49-F238E27FC236}">
                  <a16:creationId xmlns:a16="http://schemas.microsoft.com/office/drawing/2014/main" xmlns="" id="{43E502AD-B461-630E-BF2A-734E299A9D44}"/>
                </a:ext>
              </a:extLst>
            </p:cNvPr>
            <p:cNvSpPr/>
            <p:nvPr/>
          </p:nvSpPr>
          <p:spPr>
            <a:xfrm>
              <a:off x="866920" y="3312273"/>
              <a:ext cx="240701" cy="353311"/>
            </a:xfrm>
            <a:custGeom>
              <a:avLst/>
              <a:gdLst/>
              <a:ahLst/>
              <a:cxnLst/>
              <a:rect l="l" t="t" r="r" b="b"/>
              <a:pathLst>
                <a:path w="227330" h="334010">
                  <a:moveTo>
                    <a:pt x="226796" y="333908"/>
                  </a:moveTo>
                  <a:lnTo>
                    <a:pt x="0" y="333908"/>
                  </a:lnTo>
                  <a:lnTo>
                    <a:pt x="0" y="0"/>
                  </a:lnTo>
                  <a:lnTo>
                    <a:pt x="226796" y="0"/>
                  </a:lnTo>
                  <a:lnTo>
                    <a:pt x="226796" y="333908"/>
                  </a:lnTo>
                  <a:close/>
                </a:path>
              </a:pathLst>
            </a:custGeom>
            <a:solidFill>
              <a:srgbClr val="494948"/>
            </a:solidFill>
          </p:spPr>
          <p:txBody>
            <a:bodyPr wrap="square" lIns="0" tIns="0" rIns="0" bIns="0" rtlCol="0"/>
            <a:lstStyle/>
            <a:p>
              <a:endParaRPr/>
            </a:p>
          </p:txBody>
        </p:sp>
        <p:sp>
          <p:nvSpPr>
            <p:cNvPr id="65" name="object 20">
              <a:extLst>
                <a:ext uri="{FF2B5EF4-FFF2-40B4-BE49-F238E27FC236}">
                  <a16:creationId xmlns:a16="http://schemas.microsoft.com/office/drawing/2014/main" xmlns="" id="{BCD4B92D-D22B-512C-C9CA-FEE05437433E}"/>
                </a:ext>
              </a:extLst>
            </p:cNvPr>
            <p:cNvSpPr/>
            <p:nvPr/>
          </p:nvSpPr>
          <p:spPr>
            <a:xfrm>
              <a:off x="864290" y="3273665"/>
              <a:ext cx="244952" cy="77217"/>
            </a:xfrm>
            <a:prstGeom prst="rect">
              <a:avLst/>
            </a:prstGeom>
            <a:blipFill>
              <a:blip r:embed="rId3" cstate="print"/>
              <a:stretch>
                <a:fillRect/>
              </a:stretch>
            </a:blipFill>
          </p:spPr>
          <p:txBody>
            <a:bodyPr wrap="square" lIns="0" tIns="0" rIns="0" bIns="0" rtlCol="0"/>
            <a:lstStyle/>
            <a:p>
              <a:endParaRPr/>
            </a:p>
          </p:txBody>
        </p:sp>
        <p:sp>
          <p:nvSpPr>
            <p:cNvPr id="66" name="object 21">
              <a:extLst>
                <a:ext uri="{FF2B5EF4-FFF2-40B4-BE49-F238E27FC236}">
                  <a16:creationId xmlns:a16="http://schemas.microsoft.com/office/drawing/2014/main" xmlns="" id="{0F63E364-8989-5E88-26B3-24C33FEECFD6}"/>
                </a:ext>
              </a:extLst>
            </p:cNvPr>
            <p:cNvSpPr/>
            <p:nvPr/>
          </p:nvSpPr>
          <p:spPr>
            <a:xfrm>
              <a:off x="866976" y="3630601"/>
              <a:ext cx="239707" cy="71978"/>
            </a:xfrm>
            <a:prstGeom prst="rect">
              <a:avLst/>
            </a:prstGeom>
            <a:blipFill>
              <a:blip r:embed="rId4" cstate="print"/>
              <a:stretch>
                <a:fillRect/>
              </a:stretch>
            </a:blipFill>
          </p:spPr>
          <p:txBody>
            <a:bodyPr wrap="square" lIns="0" tIns="0" rIns="0" bIns="0" rtlCol="0"/>
            <a:lstStyle/>
            <a:p>
              <a:endParaRPr/>
            </a:p>
          </p:txBody>
        </p:sp>
        <p:sp>
          <p:nvSpPr>
            <p:cNvPr id="67" name="object 22">
              <a:extLst>
                <a:ext uri="{FF2B5EF4-FFF2-40B4-BE49-F238E27FC236}">
                  <a16:creationId xmlns:a16="http://schemas.microsoft.com/office/drawing/2014/main" xmlns="" id="{90D274C8-62E6-F290-C90B-B9CF855A56F5}"/>
                </a:ext>
              </a:extLst>
            </p:cNvPr>
            <p:cNvSpPr/>
            <p:nvPr/>
          </p:nvSpPr>
          <p:spPr>
            <a:xfrm>
              <a:off x="710801" y="3105068"/>
              <a:ext cx="246754" cy="0"/>
            </a:xfrm>
            <a:custGeom>
              <a:avLst/>
              <a:gdLst/>
              <a:ahLst/>
              <a:cxnLst/>
              <a:rect l="l" t="t" r="r" b="b"/>
              <a:pathLst>
                <a:path w="233044">
                  <a:moveTo>
                    <a:pt x="0" y="0"/>
                  </a:moveTo>
                  <a:lnTo>
                    <a:pt x="232981" y="0"/>
                  </a:lnTo>
                </a:path>
              </a:pathLst>
            </a:custGeom>
            <a:ln w="5562">
              <a:solidFill>
                <a:srgbClr val="494948"/>
              </a:solidFill>
            </a:ln>
          </p:spPr>
          <p:txBody>
            <a:bodyPr wrap="square" lIns="0" tIns="0" rIns="0" bIns="0" rtlCol="0"/>
            <a:lstStyle/>
            <a:p>
              <a:endParaRPr/>
            </a:p>
          </p:txBody>
        </p:sp>
        <p:sp>
          <p:nvSpPr>
            <p:cNvPr id="68" name="object 23">
              <a:extLst>
                <a:ext uri="{FF2B5EF4-FFF2-40B4-BE49-F238E27FC236}">
                  <a16:creationId xmlns:a16="http://schemas.microsoft.com/office/drawing/2014/main" xmlns="" id="{125FCEEC-865D-7CAC-0C7E-CF01E7B9F324}"/>
                </a:ext>
              </a:extLst>
            </p:cNvPr>
            <p:cNvSpPr/>
            <p:nvPr/>
          </p:nvSpPr>
          <p:spPr>
            <a:xfrm>
              <a:off x="842579" y="3376286"/>
              <a:ext cx="0" cy="366745"/>
            </a:xfrm>
            <a:custGeom>
              <a:avLst/>
              <a:gdLst/>
              <a:ahLst/>
              <a:cxnLst/>
              <a:rect l="l" t="t" r="r" b="b"/>
              <a:pathLst>
                <a:path h="346710">
                  <a:moveTo>
                    <a:pt x="0" y="0"/>
                  </a:moveTo>
                  <a:lnTo>
                    <a:pt x="0" y="346697"/>
                  </a:lnTo>
                </a:path>
              </a:pathLst>
            </a:custGeom>
            <a:ln w="4953">
              <a:solidFill>
                <a:srgbClr val="E3E3E3"/>
              </a:solidFill>
            </a:ln>
          </p:spPr>
          <p:txBody>
            <a:bodyPr wrap="square" lIns="0" tIns="0" rIns="0" bIns="0" rtlCol="0"/>
            <a:lstStyle/>
            <a:p>
              <a:endParaRPr/>
            </a:p>
          </p:txBody>
        </p:sp>
        <p:sp>
          <p:nvSpPr>
            <p:cNvPr id="69" name="object 24">
              <a:extLst>
                <a:ext uri="{FF2B5EF4-FFF2-40B4-BE49-F238E27FC236}">
                  <a16:creationId xmlns:a16="http://schemas.microsoft.com/office/drawing/2014/main" xmlns="" id="{6A2C8BA7-2512-23F1-E7C4-6D0F4BF3C6C7}"/>
                </a:ext>
              </a:extLst>
            </p:cNvPr>
            <p:cNvSpPr/>
            <p:nvPr/>
          </p:nvSpPr>
          <p:spPr>
            <a:xfrm>
              <a:off x="866904" y="3314866"/>
              <a:ext cx="0" cy="366745"/>
            </a:xfrm>
            <a:custGeom>
              <a:avLst/>
              <a:gdLst/>
              <a:ahLst/>
              <a:cxnLst/>
              <a:rect l="l" t="t" r="r" b="b"/>
              <a:pathLst>
                <a:path h="346710">
                  <a:moveTo>
                    <a:pt x="0" y="0"/>
                  </a:moveTo>
                  <a:lnTo>
                    <a:pt x="0" y="346697"/>
                  </a:lnTo>
                </a:path>
              </a:pathLst>
            </a:custGeom>
            <a:ln w="4953">
              <a:solidFill>
                <a:srgbClr val="E3E3E3"/>
              </a:solidFill>
            </a:ln>
          </p:spPr>
          <p:txBody>
            <a:bodyPr wrap="square" lIns="0" tIns="0" rIns="0" bIns="0" rtlCol="0"/>
            <a:lstStyle/>
            <a:p>
              <a:endParaRPr/>
            </a:p>
          </p:txBody>
        </p:sp>
      </p:grpSp>
      <p:grpSp>
        <p:nvGrpSpPr>
          <p:cNvPr id="135" name="Gruppieren 134">
            <a:extLst>
              <a:ext uri="{FF2B5EF4-FFF2-40B4-BE49-F238E27FC236}">
                <a16:creationId xmlns:a16="http://schemas.microsoft.com/office/drawing/2014/main" xmlns="" id="{768D7DEB-C52A-E3F5-2FD2-C14D91F1F44C}"/>
              </a:ext>
            </a:extLst>
          </p:cNvPr>
          <p:cNvGrpSpPr/>
          <p:nvPr/>
        </p:nvGrpSpPr>
        <p:grpSpPr>
          <a:xfrm>
            <a:off x="4684383" y="4198189"/>
            <a:ext cx="3736986" cy="1636875"/>
            <a:chOff x="4989599" y="2894343"/>
            <a:chExt cx="3736986" cy="1636875"/>
          </a:xfrm>
        </p:grpSpPr>
        <p:sp>
          <p:nvSpPr>
            <p:cNvPr id="51" name="object 8">
              <a:extLst>
                <a:ext uri="{FF2B5EF4-FFF2-40B4-BE49-F238E27FC236}">
                  <a16:creationId xmlns:a16="http://schemas.microsoft.com/office/drawing/2014/main" xmlns="" id="{B5508453-2964-532E-EBBE-A97A03DE51DF}"/>
                </a:ext>
              </a:extLst>
            </p:cNvPr>
            <p:cNvSpPr txBox="1"/>
            <p:nvPr/>
          </p:nvSpPr>
          <p:spPr>
            <a:xfrm>
              <a:off x="5684269" y="2978275"/>
              <a:ext cx="3042316" cy="1552943"/>
            </a:xfrm>
            <a:prstGeom prst="rect">
              <a:avLst/>
            </a:prstGeom>
          </p:spPr>
          <p:txBody>
            <a:bodyPr vert="horz" wrap="square" lIns="0" tIns="95204" rIns="0" bIns="0" rtlCol="0">
              <a:spAutoFit/>
            </a:bodyPr>
            <a:lstStyle/>
            <a:p>
              <a:pPr marL="16001" marR="302413">
                <a:spcBef>
                  <a:spcPts val="750"/>
                </a:spcBef>
              </a:pPr>
              <a:r>
                <a:rPr sz="1400" b="1" dirty="0">
                  <a:solidFill>
                    <a:srgbClr val="494948"/>
                  </a:solidFill>
                  <a:latin typeface="Arial"/>
                  <a:cs typeface="Arial"/>
                </a:rPr>
                <a:t>Tribological Polymer Par</a:t>
              </a:r>
              <a:r>
                <a:rPr lang="de-DE" sz="1400" b="1" dirty="0">
                  <a:solidFill>
                    <a:srgbClr val="494948"/>
                  </a:solidFill>
                  <a:latin typeface="Arial"/>
                  <a:cs typeface="Arial"/>
                </a:rPr>
                <a:t>t</a:t>
              </a:r>
              <a:r>
                <a:rPr sz="1400" b="1" dirty="0">
                  <a:solidFill>
                    <a:srgbClr val="494948"/>
                  </a:solidFill>
                  <a:latin typeface="Arial"/>
                  <a:cs typeface="Arial"/>
                </a:rPr>
                <a:t>s</a:t>
              </a:r>
              <a:endParaRPr sz="1400" dirty="0">
                <a:latin typeface="Arial"/>
                <a:cs typeface="Arial"/>
              </a:endParaRPr>
            </a:p>
            <a:p>
              <a:pPr>
                <a:spcBef>
                  <a:spcPts val="13"/>
                </a:spcBef>
              </a:pPr>
              <a:endParaRPr sz="1400" dirty="0">
                <a:latin typeface="Times New Roman"/>
                <a:cs typeface="Times New Roman"/>
              </a:endParaRPr>
            </a:p>
            <a:p>
              <a:pPr marL="245611" marR="1015246" indent="-245611">
                <a:lnSpc>
                  <a:spcPts val="2016"/>
                </a:lnSpc>
                <a:buClr>
                  <a:srgbClr val="EE7234"/>
                </a:buClr>
                <a:buFont typeface="Wingdings"/>
                <a:buChar char=""/>
                <a:tabLst>
                  <a:tab pos="245611" algn="l"/>
                </a:tabLst>
              </a:pPr>
              <a:r>
                <a:rPr lang="en-US" sz="1400" dirty="0">
                  <a:solidFill>
                    <a:srgbClr val="494948"/>
                  </a:solidFill>
                  <a:latin typeface="Arial"/>
                  <a:cs typeface="Arial"/>
                </a:rPr>
                <a:t>Precision </a:t>
              </a:r>
              <a:r>
                <a:rPr lang="en-US" sz="1400" dirty="0" err="1">
                  <a:solidFill>
                    <a:srgbClr val="494948"/>
                  </a:solidFill>
                  <a:latin typeface="Arial"/>
                  <a:cs typeface="Arial"/>
                </a:rPr>
                <a:t>plainbearings</a:t>
              </a:r>
              <a:r>
                <a:rPr lang="en-US" sz="1400" dirty="0">
                  <a:solidFill>
                    <a:srgbClr val="494948"/>
                  </a:solidFill>
                  <a:latin typeface="Arial"/>
                  <a:cs typeface="Arial"/>
                </a:rPr>
                <a:t>, slideway bearings</a:t>
              </a:r>
            </a:p>
            <a:p>
              <a:pPr marL="245611" marR="1015246" indent="-245611">
                <a:lnSpc>
                  <a:spcPts val="2016"/>
                </a:lnSpc>
                <a:buClr>
                  <a:srgbClr val="EE7234"/>
                </a:buClr>
                <a:buFont typeface="Wingdings"/>
                <a:buChar char=""/>
                <a:tabLst>
                  <a:tab pos="245611" algn="l"/>
                </a:tabLst>
              </a:pPr>
              <a:r>
                <a:rPr lang="en-US" sz="1400" dirty="0">
                  <a:solidFill>
                    <a:srgbClr val="494948"/>
                  </a:solidFill>
                  <a:latin typeface="Arial"/>
                  <a:cs typeface="Arial"/>
                </a:rPr>
                <a:t>Movement nuts, gears</a:t>
              </a:r>
            </a:p>
          </p:txBody>
        </p:sp>
        <p:sp>
          <p:nvSpPr>
            <p:cNvPr id="70" name="object 25">
              <a:extLst>
                <a:ext uri="{FF2B5EF4-FFF2-40B4-BE49-F238E27FC236}">
                  <a16:creationId xmlns:a16="http://schemas.microsoft.com/office/drawing/2014/main" xmlns="" id="{073D910E-85B9-03AE-EF61-EED366B6A65D}"/>
                </a:ext>
              </a:extLst>
            </p:cNvPr>
            <p:cNvSpPr/>
            <p:nvPr/>
          </p:nvSpPr>
          <p:spPr>
            <a:xfrm>
              <a:off x="4989599" y="2894343"/>
              <a:ext cx="607135" cy="607212"/>
            </a:xfrm>
            <a:custGeom>
              <a:avLst/>
              <a:gdLst/>
              <a:ahLst/>
              <a:cxnLst/>
              <a:rect l="l" t="t" r="r" b="b"/>
              <a:pathLst>
                <a:path w="573404" h="574039">
                  <a:moveTo>
                    <a:pt x="491364" y="487946"/>
                  </a:moveTo>
                  <a:lnTo>
                    <a:pt x="175729" y="487946"/>
                  </a:lnTo>
                  <a:lnTo>
                    <a:pt x="204412" y="494684"/>
                  </a:lnTo>
                  <a:lnTo>
                    <a:pt x="224416" y="512751"/>
                  </a:lnTo>
                  <a:lnTo>
                    <a:pt x="236717" y="538383"/>
                  </a:lnTo>
                  <a:lnTo>
                    <a:pt x="242290" y="567817"/>
                  </a:lnTo>
                  <a:lnTo>
                    <a:pt x="259853" y="572473"/>
                  </a:lnTo>
                  <a:lnTo>
                    <a:pt x="282097" y="573846"/>
                  </a:lnTo>
                  <a:lnTo>
                    <a:pt x="305071" y="572871"/>
                  </a:lnTo>
                  <a:lnTo>
                    <a:pt x="324827" y="570484"/>
                  </a:lnTo>
                  <a:lnTo>
                    <a:pt x="332657" y="545229"/>
                  </a:lnTo>
                  <a:lnTo>
                    <a:pt x="341944" y="521028"/>
                  </a:lnTo>
                  <a:lnTo>
                    <a:pt x="355988" y="501587"/>
                  </a:lnTo>
                  <a:lnTo>
                    <a:pt x="378091" y="490613"/>
                  </a:lnTo>
                  <a:lnTo>
                    <a:pt x="400139" y="489820"/>
                  </a:lnTo>
                  <a:lnTo>
                    <a:pt x="489687" y="489820"/>
                  </a:lnTo>
                  <a:lnTo>
                    <a:pt x="491364" y="487946"/>
                  </a:lnTo>
                  <a:close/>
                </a:path>
                <a:path w="573404" h="574039">
                  <a:moveTo>
                    <a:pt x="489687" y="489820"/>
                  </a:moveTo>
                  <a:lnTo>
                    <a:pt x="400139" y="489820"/>
                  </a:lnTo>
                  <a:lnTo>
                    <a:pt x="419047" y="495584"/>
                  </a:lnTo>
                  <a:lnTo>
                    <a:pt x="436115" y="505517"/>
                  </a:lnTo>
                  <a:lnTo>
                    <a:pt x="452640" y="517232"/>
                  </a:lnTo>
                  <a:lnTo>
                    <a:pt x="471253" y="505891"/>
                  </a:lnTo>
                  <a:lnTo>
                    <a:pt x="487537" y="492223"/>
                  </a:lnTo>
                  <a:lnTo>
                    <a:pt x="489687" y="489820"/>
                  </a:lnTo>
                  <a:close/>
                </a:path>
                <a:path w="573404" h="574039">
                  <a:moveTo>
                    <a:pt x="119811" y="56603"/>
                  </a:moveTo>
                  <a:lnTo>
                    <a:pt x="101036" y="67784"/>
                  </a:lnTo>
                  <a:lnTo>
                    <a:pt x="84826" y="81529"/>
                  </a:lnTo>
                  <a:lnTo>
                    <a:pt x="70802" y="97457"/>
                  </a:lnTo>
                  <a:lnTo>
                    <a:pt x="58585" y="115189"/>
                  </a:lnTo>
                  <a:lnTo>
                    <a:pt x="66478" y="132264"/>
                  </a:lnTo>
                  <a:lnTo>
                    <a:pt x="74804" y="144010"/>
                  </a:lnTo>
                  <a:lnTo>
                    <a:pt x="81675" y="155324"/>
                  </a:lnTo>
                  <a:lnTo>
                    <a:pt x="85204" y="171107"/>
                  </a:lnTo>
                  <a:lnTo>
                    <a:pt x="84088" y="187278"/>
                  </a:lnTo>
                  <a:lnTo>
                    <a:pt x="79241" y="203031"/>
                  </a:lnTo>
                  <a:lnTo>
                    <a:pt x="71384" y="216798"/>
                  </a:lnTo>
                  <a:lnTo>
                    <a:pt x="61239" y="227012"/>
                  </a:lnTo>
                  <a:lnTo>
                    <a:pt x="43960" y="234195"/>
                  </a:lnTo>
                  <a:lnTo>
                    <a:pt x="25757" y="237137"/>
                  </a:lnTo>
                  <a:lnTo>
                    <a:pt x="9984" y="241675"/>
                  </a:lnTo>
                  <a:lnTo>
                    <a:pt x="0" y="253644"/>
                  </a:lnTo>
                  <a:lnTo>
                    <a:pt x="0" y="320205"/>
                  </a:lnTo>
                  <a:lnTo>
                    <a:pt x="7651" y="329022"/>
                  </a:lnTo>
                  <a:lnTo>
                    <a:pt x="21496" y="333089"/>
                  </a:lnTo>
                  <a:lnTo>
                    <a:pt x="37238" y="335374"/>
                  </a:lnTo>
                  <a:lnTo>
                    <a:pt x="50584" y="338848"/>
                  </a:lnTo>
                  <a:lnTo>
                    <a:pt x="63597" y="348656"/>
                  </a:lnTo>
                  <a:lnTo>
                    <a:pt x="74833" y="364597"/>
                  </a:lnTo>
                  <a:lnTo>
                    <a:pt x="81932" y="384968"/>
                  </a:lnTo>
                  <a:lnTo>
                    <a:pt x="82537" y="408063"/>
                  </a:lnTo>
                  <a:lnTo>
                    <a:pt x="77975" y="418679"/>
                  </a:lnTo>
                  <a:lnTo>
                    <a:pt x="69965" y="429067"/>
                  </a:lnTo>
                  <a:lnTo>
                    <a:pt x="62254" y="440273"/>
                  </a:lnTo>
                  <a:lnTo>
                    <a:pt x="58585" y="453339"/>
                  </a:lnTo>
                  <a:lnTo>
                    <a:pt x="64505" y="473383"/>
                  </a:lnTo>
                  <a:lnTo>
                    <a:pt x="79689" y="488748"/>
                  </a:lnTo>
                  <a:lnTo>
                    <a:pt x="98297" y="501714"/>
                  </a:lnTo>
                  <a:lnTo>
                    <a:pt x="114490" y="514565"/>
                  </a:lnTo>
                  <a:lnTo>
                    <a:pt x="130688" y="506924"/>
                  </a:lnTo>
                  <a:lnTo>
                    <a:pt x="144176" y="498198"/>
                  </a:lnTo>
                  <a:lnTo>
                    <a:pt x="158131" y="491002"/>
                  </a:lnTo>
                  <a:lnTo>
                    <a:pt x="175729" y="487946"/>
                  </a:lnTo>
                  <a:lnTo>
                    <a:pt x="491364" y="487946"/>
                  </a:lnTo>
                  <a:lnTo>
                    <a:pt x="501682" y="476417"/>
                  </a:lnTo>
                  <a:lnTo>
                    <a:pt x="513880" y="458660"/>
                  </a:lnTo>
                  <a:lnTo>
                    <a:pt x="507095" y="443240"/>
                  </a:lnTo>
                  <a:lnTo>
                    <a:pt x="498646" y="431292"/>
                  </a:lnTo>
                  <a:lnTo>
                    <a:pt x="491159" y="419048"/>
                  </a:lnTo>
                  <a:lnTo>
                    <a:pt x="487260" y="402742"/>
                  </a:lnTo>
                  <a:lnTo>
                    <a:pt x="490698" y="382847"/>
                  </a:lnTo>
                  <a:lnTo>
                    <a:pt x="286601" y="382847"/>
                  </a:lnTo>
                  <a:lnTo>
                    <a:pt x="249703" y="374885"/>
                  </a:lnTo>
                  <a:lnTo>
                    <a:pt x="218605" y="353976"/>
                  </a:lnTo>
                  <a:lnTo>
                    <a:pt x="197782" y="321856"/>
                  </a:lnTo>
                  <a:lnTo>
                    <a:pt x="191706" y="280263"/>
                  </a:lnTo>
                  <a:lnTo>
                    <a:pt x="199405" y="246887"/>
                  </a:lnTo>
                  <a:lnTo>
                    <a:pt x="216608" y="221535"/>
                  </a:lnTo>
                  <a:lnTo>
                    <a:pt x="241330" y="204246"/>
                  </a:lnTo>
                  <a:lnTo>
                    <a:pt x="271589" y="195059"/>
                  </a:lnTo>
                  <a:lnTo>
                    <a:pt x="491776" y="195059"/>
                  </a:lnTo>
                  <a:lnTo>
                    <a:pt x="489915" y="165773"/>
                  </a:lnTo>
                  <a:lnTo>
                    <a:pt x="494518" y="154332"/>
                  </a:lnTo>
                  <a:lnTo>
                    <a:pt x="502531" y="143046"/>
                  </a:lnTo>
                  <a:lnTo>
                    <a:pt x="510226" y="131808"/>
                  </a:lnTo>
                  <a:lnTo>
                    <a:pt x="513880" y="120510"/>
                  </a:lnTo>
                  <a:lnTo>
                    <a:pt x="508109" y="100272"/>
                  </a:lnTo>
                  <a:lnTo>
                    <a:pt x="493802" y="85902"/>
                  </a:lnTo>
                  <a:lnTo>
                    <a:pt x="396722" y="85902"/>
                  </a:lnTo>
                  <a:lnTo>
                    <a:pt x="388178" y="84028"/>
                  </a:lnTo>
                  <a:lnTo>
                    <a:pt x="172325" y="84028"/>
                  </a:lnTo>
                  <a:lnTo>
                    <a:pt x="153416" y="78263"/>
                  </a:lnTo>
                  <a:lnTo>
                    <a:pt x="136344" y="68326"/>
                  </a:lnTo>
                  <a:lnTo>
                    <a:pt x="119811" y="56603"/>
                  </a:lnTo>
                  <a:close/>
                </a:path>
                <a:path w="573404" h="574039">
                  <a:moveTo>
                    <a:pt x="491776" y="195059"/>
                  </a:moveTo>
                  <a:lnTo>
                    <a:pt x="271589" y="195059"/>
                  </a:lnTo>
                  <a:lnTo>
                    <a:pt x="310065" y="196203"/>
                  </a:lnTo>
                  <a:lnTo>
                    <a:pt x="340703" y="210615"/>
                  </a:lnTo>
                  <a:lnTo>
                    <a:pt x="362875" y="234729"/>
                  </a:lnTo>
                  <a:lnTo>
                    <a:pt x="375956" y="264983"/>
                  </a:lnTo>
                  <a:lnTo>
                    <a:pt x="379318" y="297814"/>
                  </a:lnTo>
                  <a:lnTo>
                    <a:pt x="372336" y="329656"/>
                  </a:lnTo>
                  <a:lnTo>
                    <a:pt x="354381" y="356947"/>
                  </a:lnTo>
                  <a:lnTo>
                    <a:pt x="324827" y="376123"/>
                  </a:lnTo>
                  <a:lnTo>
                    <a:pt x="286601" y="382847"/>
                  </a:lnTo>
                  <a:lnTo>
                    <a:pt x="490698" y="382847"/>
                  </a:lnTo>
                  <a:lnTo>
                    <a:pt x="492552" y="372117"/>
                  </a:lnTo>
                  <a:lnTo>
                    <a:pt x="510236" y="350261"/>
                  </a:lnTo>
                  <a:lnTo>
                    <a:pt x="536400" y="336675"/>
                  </a:lnTo>
                  <a:lnTo>
                    <a:pt x="567131" y="330860"/>
                  </a:lnTo>
                  <a:lnTo>
                    <a:pt x="571782" y="313297"/>
                  </a:lnTo>
                  <a:lnTo>
                    <a:pt x="573155" y="291052"/>
                  </a:lnTo>
                  <a:lnTo>
                    <a:pt x="572183" y="268073"/>
                  </a:lnTo>
                  <a:lnTo>
                    <a:pt x="569798" y="248310"/>
                  </a:lnTo>
                  <a:lnTo>
                    <a:pt x="534499" y="237503"/>
                  </a:lnTo>
                  <a:lnTo>
                    <a:pt x="507720" y="221815"/>
                  </a:lnTo>
                  <a:lnTo>
                    <a:pt x="492009" y="198739"/>
                  </a:lnTo>
                  <a:lnTo>
                    <a:pt x="491776" y="195059"/>
                  </a:lnTo>
                  <a:close/>
                </a:path>
                <a:path w="573404" h="574039">
                  <a:moveTo>
                    <a:pt x="457962" y="59270"/>
                  </a:moveTo>
                  <a:lnTo>
                    <a:pt x="441876" y="66620"/>
                  </a:lnTo>
                  <a:lnTo>
                    <a:pt x="428290" y="75382"/>
                  </a:lnTo>
                  <a:lnTo>
                    <a:pt x="414229" y="82747"/>
                  </a:lnTo>
                  <a:lnTo>
                    <a:pt x="396722" y="85902"/>
                  </a:lnTo>
                  <a:lnTo>
                    <a:pt x="493802" y="85902"/>
                  </a:lnTo>
                  <a:lnTo>
                    <a:pt x="493002" y="85099"/>
                  </a:lnTo>
                  <a:lnTo>
                    <a:pt x="474279" y="72261"/>
                  </a:lnTo>
                  <a:lnTo>
                    <a:pt x="457962" y="59270"/>
                  </a:lnTo>
                  <a:close/>
                </a:path>
                <a:path w="573404" h="574039">
                  <a:moveTo>
                    <a:pt x="290350" y="0"/>
                  </a:moveTo>
                  <a:lnTo>
                    <a:pt x="267379" y="972"/>
                  </a:lnTo>
                  <a:lnTo>
                    <a:pt x="247624" y="3352"/>
                  </a:lnTo>
                  <a:lnTo>
                    <a:pt x="239802" y="28614"/>
                  </a:lnTo>
                  <a:lnTo>
                    <a:pt x="230519" y="52819"/>
                  </a:lnTo>
                  <a:lnTo>
                    <a:pt x="216476" y="72261"/>
                  </a:lnTo>
                  <a:lnTo>
                    <a:pt x="194373" y="83235"/>
                  </a:lnTo>
                  <a:lnTo>
                    <a:pt x="172325" y="84028"/>
                  </a:lnTo>
                  <a:lnTo>
                    <a:pt x="388178" y="84028"/>
                  </a:lnTo>
                  <a:lnTo>
                    <a:pt x="369079" y="79839"/>
                  </a:lnTo>
                  <a:lnTo>
                    <a:pt x="349188" y="62906"/>
                  </a:lnTo>
                  <a:lnTo>
                    <a:pt x="336423" y="37500"/>
                  </a:lnTo>
                  <a:lnTo>
                    <a:pt x="330161" y="6019"/>
                  </a:lnTo>
                  <a:lnTo>
                    <a:pt x="312593" y="1370"/>
                  </a:lnTo>
                  <a:lnTo>
                    <a:pt x="290350" y="0"/>
                  </a:lnTo>
                  <a:close/>
                </a:path>
              </a:pathLst>
            </a:custGeom>
            <a:solidFill>
              <a:srgbClr val="494948"/>
            </a:solidFill>
          </p:spPr>
          <p:txBody>
            <a:bodyPr wrap="square" lIns="0" tIns="0" rIns="0" bIns="0" rtlCol="0"/>
            <a:lstStyle/>
            <a:p>
              <a:endParaRPr/>
            </a:p>
          </p:txBody>
        </p:sp>
      </p:grpSp>
      <p:sp>
        <p:nvSpPr>
          <p:cNvPr id="52" name="object 9">
            <a:extLst>
              <a:ext uri="{FF2B5EF4-FFF2-40B4-BE49-F238E27FC236}">
                <a16:creationId xmlns:a16="http://schemas.microsoft.com/office/drawing/2014/main" xmlns="" id="{D5139933-6EC3-E830-2166-B9818A780773}"/>
              </a:ext>
            </a:extLst>
          </p:cNvPr>
          <p:cNvSpPr txBox="1"/>
          <p:nvPr/>
        </p:nvSpPr>
        <p:spPr>
          <a:xfrm>
            <a:off x="1142162" y="4370095"/>
            <a:ext cx="3219226" cy="1288300"/>
          </a:xfrm>
          <a:prstGeom prst="rect">
            <a:avLst/>
          </a:prstGeom>
        </p:spPr>
        <p:txBody>
          <a:bodyPr vert="horz" wrap="square" lIns="0" tIns="16001" rIns="0" bIns="0" rtlCol="0">
            <a:spAutoFit/>
          </a:bodyPr>
          <a:lstStyle/>
          <a:p>
            <a:pPr marL="16001" marR="186409">
              <a:spcBef>
                <a:spcPts val="126"/>
              </a:spcBef>
            </a:pPr>
            <a:r>
              <a:rPr sz="1400" b="1" dirty="0">
                <a:solidFill>
                  <a:srgbClr val="494948"/>
                </a:solidFill>
                <a:latin typeface="Arial"/>
                <a:cs typeface="Arial"/>
              </a:rPr>
              <a:t>Polymer </a:t>
            </a:r>
            <a:r>
              <a:rPr sz="1400" b="1" dirty="0" err="1">
                <a:solidFill>
                  <a:srgbClr val="494948"/>
                </a:solidFill>
                <a:latin typeface="Arial"/>
                <a:cs typeface="Arial"/>
              </a:rPr>
              <a:t>Tes</a:t>
            </a:r>
            <a:r>
              <a:rPr lang="de-DE" sz="1400" b="1" dirty="0">
                <a:solidFill>
                  <a:srgbClr val="494948"/>
                </a:solidFill>
                <a:latin typeface="Arial"/>
                <a:cs typeface="Arial"/>
              </a:rPr>
              <a:t>t</a:t>
            </a:r>
            <a:r>
              <a:rPr sz="1400" b="1" dirty="0" err="1">
                <a:solidFill>
                  <a:srgbClr val="494948"/>
                </a:solidFill>
                <a:latin typeface="Arial"/>
                <a:cs typeface="Arial"/>
              </a:rPr>
              <a:t>ing</a:t>
            </a:r>
            <a:r>
              <a:rPr sz="1400" b="1" dirty="0">
                <a:solidFill>
                  <a:srgbClr val="494948"/>
                </a:solidFill>
                <a:latin typeface="Arial"/>
                <a:cs typeface="Arial"/>
              </a:rPr>
              <a:t>, </a:t>
            </a:r>
            <a:r>
              <a:rPr lang="de-DE" sz="1400" b="1" dirty="0">
                <a:solidFill>
                  <a:srgbClr val="494948"/>
                </a:solidFill>
                <a:latin typeface="Arial"/>
                <a:cs typeface="Arial"/>
              </a:rPr>
              <a:t>E</a:t>
            </a:r>
            <a:r>
              <a:rPr sz="1400" b="1" dirty="0" err="1">
                <a:solidFill>
                  <a:srgbClr val="494948"/>
                </a:solidFill>
                <a:latin typeface="Arial"/>
                <a:cs typeface="Arial"/>
              </a:rPr>
              <a:t>volu</a:t>
            </a:r>
            <a:r>
              <a:rPr lang="de-DE" sz="1400" b="1" dirty="0">
                <a:solidFill>
                  <a:srgbClr val="494948"/>
                </a:solidFill>
                <a:latin typeface="Arial"/>
                <a:cs typeface="Arial"/>
              </a:rPr>
              <a:t>t</a:t>
            </a:r>
            <a:r>
              <a:rPr sz="1400" b="1" dirty="0">
                <a:solidFill>
                  <a:srgbClr val="494948"/>
                </a:solidFill>
                <a:latin typeface="Arial"/>
                <a:cs typeface="Arial"/>
              </a:rPr>
              <a:t>ion,  </a:t>
            </a:r>
            <a:r>
              <a:rPr lang="de-DE" sz="1400" b="1" dirty="0">
                <a:solidFill>
                  <a:srgbClr val="494948"/>
                </a:solidFill>
                <a:latin typeface="Arial"/>
                <a:cs typeface="Arial"/>
              </a:rPr>
              <a:t>D</a:t>
            </a:r>
            <a:r>
              <a:rPr sz="1400" b="1" dirty="0" err="1">
                <a:solidFill>
                  <a:srgbClr val="494948"/>
                </a:solidFill>
                <a:latin typeface="Arial"/>
                <a:cs typeface="Arial"/>
              </a:rPr>
              <a:t>amage</a:t>
            </a:r>
            <a:r>
              <a:rPr sz="1400" b="1" dirty="0">
                <a:solidFill>
                  <a:srgbClr val="494948"/>
                </a:solidFill>
                <a:latin typeface="Arial"/>
                <a:cs typeface="Arial"/>
              </a:rPr>
              <a:t> analysis</a:t>
            </a:r>
            <a:endParaRPr sz="1400" dirty="0">
              <a:latin typeface="Arial"/>
              <a:cs typeface="Arial"/>
            </a:endParaRPr>
          </a:p>
          <a:p>
            <a:pPr marL="245611" indent="-229610">
              <a:spcBef>
                <a:spcPts val="1613"/>
              </a:spcBef>
              <a:buClr>
                <a:srgbClr val="EE7234"/>
              </a:buClr>
              <a:buFont typeface="Wingdings"/>
              <a:buChar char=""/>
              <a:tabLst>
                <a:tab pos="245611" algn="l"/>
              </a:tabLst>
            </a:pPr>
            <a:r>
              <a:rPr lang="en-US" sz="1400" dirty="0">
                <a:solidFill>
                  <a:srgbClr val="494948"/>
                </a:solidFill>
                <a:latin typeface="Arial"/>
                <a:cs typeface="Arial"/>
              </a:rPr>
              <a:t>Polymer testing, failure analysis</a:t>
            </a:r>
          </a:p>
          <a:p>
            <a:pPr marL="245611" indent="-229610">
              <a:spcBef>
                <a:spcPts val="1613"/>
              </a:spcBef>
              <a:buClr>
                <a:srgbClr val="EE7234"/>
              </a:buClr>
              <a:buFont typeface="Wingdings"/>
              <a:buChar char=""/>
              <a:tabLst>
                <a:tab pos="245611" algn="l"/>
              </a:tabLst>
            </a:pPr>
            <a:r>
              <a:rPr lang="en-US" sz="1400" dirty="0">
                <a:solidFill>
                  <a:srgbClr val="494948"/>
                </a:solidFill>
                <a:latin typeface="Arial"/>
                <a:cs typeface="Arial"/>
              </a:rPr>
              <a:t>Compound development</a:t>
            </a:r>
          </a:p>
        </p:txBody>
      </p:sp>
      <p:grpSp>
        <p:nvGrpSpPr>
          <p:cNvPr id="71" name="Gruppieren 70">
            <a:extLst>
              <a:ext uri="{FF2B5EF4-FFF2-40B4-BE49-F238E27FC236}">
                <a16:creationId xmlns:a16="http://schemas.microsoft.com/office/drawing/2014/main" xmlns="" id="{12B6D406-7949-2D72-B5DB-72F493F60298}"/>
              </a:ext>
            </a:extLst>
          </p:cNvPr>
          <p:cNvGrpSpPr/>
          <p:nvPr/>
        </p:nvGrpSpPr>
        <p:grpSpPr>
          <a:xfrm>
            <a:off x="414647" y="4198189"/>
            <a:ext cx="455832" cy="664021"/>
            <a:chOff x="600352" y="1256847"/>
            <a:chExt cx="455832" cy="664021"/>
          </a:xfrm>
        </p:grpSpPr>
        <p:sp>
          <p:nvSpPr>
            <p:cNvPr id="72" name="object 26">
              <a:extLst>
                <a:ext uri="{FF2B5EF4-FFF2-40B4-BE49-F238E27FC236}">
                  <a16:creationId xmlns:a16="http://schemas.microsoft.com/office/drawing/2014/main" xmlns="" id="{166E6C67-63D1-69F3-E322-25DAA1208E29}"/>
                </a:ext>
              </a:extLst>
            </p:cNvPr>
            <p:cNvSpPr/>
            <p:nvPr/>
          </p:nvSpPr>
          <p:spPr>
            <a:xfrm>
              <a:off x="637980" y="1256847"/>
              <a:ext cx="418204" cy="554820"/>
            </a:xfrm>
            <a:custGeom>
              <a:avLst/>
              <a:gdLst/>
              <a:ahLst/>
              <a:cxnLst/>
              <a:rect l="l" t="t" r="r" b="b"/>
              <a:pathLst>
                <a:path w="394969" h="524510">
                  <a:moveTo>
                    <a:pt x="132448" y="436105"/>
                  </a:moveTo>
                  <a:lnTo>
                    <a:pt x="40386" y="436105"/>
                  </a:lnTo>
                  <a:lnTo>
                    <a:pt x="39561" y="456613"/>
                  </a:lnTo>
                  <a:lnTo>
                    <a:pt x="39573" y="523328"/>
                  </a:lnTo>
                  <a:lnTo>
                    <a:pt x="254393" y="523328"/>
                  </a:lnTo>
                  <a:lnTo>
                    <a:pt x="273465" y="523786"/>
                  </a:lnTo>
                  <a:lnTo>
                    <a:pt x="292927" y="524481"/>
                  </a:lnTo>
                  <a:lnTo>
                    <a:pt x="311495" y="524400"/>
                  </a:lnTo>
                  <a:lnTo>
                    <a:pt x="327888" y="522528"/>
                  </a:lnTo>
                  <a:lnTo>
                    <a:pt x="348919" y="510317"/>
                  </a:lnTo>
                  <a:lnTo>
                    <a:pt x="358502" y="492645"/>
                  </a:lnTo>
                  <a:lnTo>
                    <a:pt x="310121" y="492645"/>
                  </a:lnTo>
                  <a:lnTo>
                    <a:pt x="302477" y="486506"/>
                  </a:lnTo>
                  <a:lnTo>
                    <a:pt x="299780" y="476631"/>
                  </a:lnTo>
                  <a:lnTo>
                    <a:pt x="302859" y="466888"/>
                  </a:lnTo>
                  <a:lnTo>
                    <a:pt x="312547" y="461149"/>
                  </a:lnTo>
                  <a:lnTo>
                    <a:pt x="359929" y="461149"/>
                  </a:lnTo>
                  <a:lnTo>
                    <a:pt x="359351" y="460227"/>
                  </a:lnTo>
                  <a:lnTo>
                    <a:pt x="210718" y="460227"/>
                  </a:lnTo>
                  <a:lnTo>
                    <a:pt x="200612" y="460151"/>
                  </a:lnTo>
                  <a:lnTo>
                    <a:pt x="189939" y="459767"/>
                  </a:lnTo>
                  <a:lnTo>
                    <a:pt x="187544" y="459715"/>
                  </a:lnTo>
                  <a:lnTo>
                    <a:pt x="161762" y="459715"/>
                  </a:lnTo>
                  <a:lnTo>
                    <a:pt x="146094" y="458060"/>
                  </a:lnTo>
                  <a:lnTo>
                    <a:pt x="135312" y="451285"/>
                  </a:lnTo>
                  <a:lnTo>
                    <a:pt x="132448" y="436105"/>
                  </a:lnTo>
                  <a:close/>
                </a:path>
                <a:path w="394969" h="524510">
                  <a:moveTo>
                    <a:pt x="359929" y="461149"/>
                  </a:moveTo>
                  <a:lnTo>
                    <a:pt x="312547" y="461149"/>
                  </a:lnTo>
                  <a:lnTo>
                    <a:pt x="327298" y="464997"/>
                  </a:lnTo>
                  <a:lnTo>
                    <a:pt x="331060" y="477845"/>
                  </a:lnTo>
                  <a:lnTo>
                    <a:pt x="324959" y="490219"/>
                  </a:lnTo>
                  <a:lnTo>
                    <a:pt x="310121" y="492645"/>
                  </a:lnTo>
                  <a:lnTo>
                    <a:pt x="358502" y="492645"/>
                  </a:lnTo>
                  <a:lnTo>
                    <a:pt x="360838" y="488338"/>
                  </a:lnTo>
                  <a:lnTo>
                    <a:pt x="361128" y="463062"/>
                  </a:lnTo>
                  <a:lnTo>
                    <a:pt x="359929" y="461149"/>
                  </a:lnTo>
                  <a:close/>
                </a:path>
                <a:path w="394969" h="524510">
                  <a:moveTo>
                    <a:pt x="342913" y="161531"/>
                  </a:moveTo>
                  <a:lnTo>
                    <a:pt x="251968" y="161531"/>
                  </a:lnTo>
                  <a:lnTo>
                    <a:pt x="288270" y="188760"/>
                  </a:lnTo>
                  <a:lnTo>
                    <a:pt x="316671" y="225094"/>
                  </a:lnTo>
                  <a:lnTo>
                    <a:pt x="333313" y="270630"/>
                  </a:lnTo>
                  <a:lnTo>
                    <a:pt x="334340" y="325462"/>
                  </a:lnTo>
                  <a:lnTo>
                    <a:pt x="325332" y="361837"/>
                  </a:lnTo>
                  <a:lnTo>
                    <a:pt x="288023" y="418456"/>
                  </a:lnTo>
                  <a:lnTo>
                    <a:pt x="251881" y="445595"/>
                  </a:lnTo>
                  <a:lnTo>
                    <a:pt x="210718" y="460227"/>
                  </a:lnTo>
                  <a:lnTo>
                    <a:pt x="359351" y="460227"/>
                  </a:lnTo>
                  <a:lnTo>
                    <a:pt x="347268" y="440956"/>
                  </a:lnTo>
                  <a:lnTo>
                    <a:pt x="365129" y="413792"/>
                  </a:lnTo>
                  <a:lnTo>
                    <a:pt x="379695" y="383333"/>
                  </a:lnTo>
                  <a:lnTo>
                    <a:pt x="389959" y="348573"/>
                  </a:lnTo>
                  <a:lnTo>
                    <a:pt x="394919" y="308508"/>
                  </a:lnTo>
                  <a:lnTo>
                    <a:pt x="394796" y="298018"/>
                  </a:lnTo>
                  <a:lnTo>
                    <a:pt x="387231" y="248567"/>
                  </a:lnTo>
                  <a:lnTo>
                    <a:pt x="370837" y="203951"/>
                  </a:lnTo>
                  <a:lnTo>
                    <a:pt x="346739" y="165482"/>
                  </a:lnTo>
                  <a:lnTo>
                    <a:pt x="342913" y="161531"/>
                  </a:lnTo>
                  <a:close/>
                </a:path>
                <a:path w="394969" h="524510">
                  <a:moveTo>
                    <a:pt x="179285" y="459536"/>
                  </a:moveTo>
                  <a:lnTo>
                    <a:pt x="161762" y="459715"/>
                  </a:lnTo>
                  <a:lnTo>
                    <a:pt x="187544" y="459715"/>
                  </a:lnTo>
                  <a:lnTo>
                    <a:pt x="179285" y="459536"/>
                  </a:lnTo>
                  <a:close/>
                </a:path>
                <a:path w="394969" h="524510">
                  <a:moveTo>
                    <a:pt x="138912" y="0"/>
                  </a:moveTo>
                  <a:lnTo>
                    <a:pt x="132410" y="2735"/>
                  </a:lnTo>
                  <a:lnTo>
                    <a:pt x="126785" y="8208"/>
                  </a:lnTo>
                  <a:lnTo>
                    <a:pt x="121772" y="15232"/>
                  </a:lnTo>
                  <a:lnTo>
                    <a:pt x="117106" y="22618"/>
                  </a:lnTo>
                  <a:lnTo>
                    <a:pt x="91362" y="63004"/>
                  </a:lnTo>
                  <a:lnTo>
                    <a:pt x="66002" y="102917"/>
                  </a:lnTo>
                  <a:lnTo>
                    <a:pt x="40539" y="142876"/>
                  </a:lnTo>
                  <a:lnTo>
                    <a:pt x="14528" y="183337"/>
                  </a:lnTo>
                  <a:lnTo>
                    <a:pt x="9742" y="190110"/>
                  </a:lnTo>
                  <a:lnTo>
                    <a:pt x="4868" y="197153"/>
                  </a:lnTo>
                  <a:lnTo>
                    <a:pt x="1193" y="204555"/>
                  </a:lnTo>
                  <a:lnTo>
                    <a:pt x="0" y="212407"/>
                  </a:lnTo>
                  <a:lnTo>
                    <a:pt x="2673" y="220842"/>
                  </a:lnTo>
                  <a:lnTo>
                    <a:pt x="8345" y="226717"/>
                  </a:lnTo>
                  <a:lnTo>
                    <a:pt x="15296" y="231292"/>
                  </a:lnTo>
                  <a:lnTo>
                    <a:pt x="21805" y="235826"/>
                  </a:lnTo>
                  <a:lnTo>
                    <a:pt x="13096" y="249050"/>
                  </a:lnTo>
                  <a:lnTo>
                    <a:pt x="5949" y="263226"/>
                  </a:lnTo>
                  <a:lnTo>
                    <a:pt x="5118" y="277231"/>
                  </a:lnTo>
                  <a:lnTo>
                    <a:pt x="15354" y="289940"/>
                  </a:lnTo>
                  <a:lnTo>
                    <a:pt x="21640" y="294182"/>
                  </a:lnTo>
                  <a:lnTo>
                    <a:pt x="28257" y="298996"/>
                  </a:lnTo>
                  <a:lnTo>
                    <a:pt x="37160" y="298018"/>
                  </a:lnTo>
                  <a:lnTo>
                    <a:pt x="47633" y="293341"/>
                  </a:lnTo>
                  <a:lnTo>
                    <a:pt x="54756" y="284129"/>
                  </a:lnTo>
                  <a:lnTo>
                    <a:pt x="60345" y="273381"/>
                  </a:lnTo>
                  <a:lnTo>
                    <a:pt x="66217" y="264096"/>
                  </a:lnTo>
                  <a:lnTo>
                    <a:pt x="108441" y="264096"/>
                  </a:lnTo>
                  <a:lnTo>
                    <a:pt x="112995" y="258754"/>
                  </a:lnTo>
                  <a:lnTo>
                    <a:pt x="121221" y="245715"/>
                  </a:lnTo>
                  <a:lnTo>
                    <a:pt x="127609" y="235013"/>
                  </a:lnTo>
                  <a:lnTo>
                    <a:pt x="135748" y="222155"/>
                  </a:lnTo>
                  <a:lnTo>
                    <a:pt x="143086" y="210205"/>
                  </a:lnTo>
                  <a:lnTo>
                    <a:pt x="149949" y="199153"/>
                  </a:lnTo>
                  <a:lnTo>
                    <a:pt x="156667" y="188988"/>
                  </a:lnTo>
                  <a:lnTo>
                    <a:pt x="193748" y="188988"/>
                  </a:lnTo>
                  <a:lnTo>
                    <a:pt x="188737" y="182321"/>
                  </a:lnTo>
                  <a:lnTo>
                    <a:pt x="189414" y="169260"/>
                  </a:lnTo>
                  <a:lnTo>
                    <a:pt x="200279" y="160718"/>
                  </a:lnTo>
                  <a:lnTo>
                    <a:pt x="342126" y="160718"/>
                  </a:lnTo>
                  <a:lnTo>
                    <a:pt x="315935" y="133671"/>
                  </a:lnTo>
                  <a:lnTo>
                    <a:pt x="310548" y="130035"/>
                  </a:lnTo>
                  <a:lnTo>
                    <a:pt x="220472" y="130035"/>
                  </a:lnTo>
                  <a:lnTo>
                    <a:pt x="213338" y="128422"/>
                  </a:lnTo>
                  <a:lnTo>
                    <a:pt x="197053" y="128422"/>
                  </a:lnTo>
                  <a:lnTo>
                    <a:pt x="195795" y="125628"/>
                  </a:lnTo>
                  <a:lnTo>
                    <a:pt x="198932" y="123278"/>
                  </a:lnTo>
                  <a:lnTo>
                    <a:pt x="200279" y="121145"/>
                  </a:lnTo>
                  <a:lnTo>
                    <a:pt x="203947" y="115476"/>
                  </a:lnTo>
                  <a:lnTo>
                    <a:pt x="212269" y="102863"/>
                  </a:lnTo>
                  <a:lnTo>
                    <a:pt x="215633" y="97726"/>
                  </a:lnTo>
                  <a:lnTo>
                    <a:pt x="220879" y="90313"/>
                  </a:lnTo>
                  <a:lnTo>
                    <a:pt x="226625" y="81875"/>
                  </a:lnTo>
                  <a:lnTo>
                    <a:pt x="231113" y="72682"/>
                  </a:lnTo>
                  <a:lnTo>
                    <a:pt x="232587" y="63004"/>
                  </a:lnTo>
                  <a:lnTo>
                    <a:pt x="230538" y="56238"/>
                  </a:lnTo>
                  <a:lnTo>
                    <a:pt x="226052" y="50677"/>
                  </a:lnTo>
                  <a:lnTo>
                    <a:pt x="220191" y="46029"/>
                  </a:lnTo>
                  <a:lnTo>
                    <a:pt x="214020" y="41998"/>
                  </a:lnTo>
                  <a:lnTo>
                    <a:pt x="166357" y="11315"/>
                  </a:lnTo>
                  <a:lnTo>
                    <a:pt x="160065" y="7072"/>
                  </a:lnTo>
                  <a:lnTo>
                    <a:pt x="153568" y="3086"/>
                  </a:lnTo>
                  <a:lnTo>
                    <a:pt x="146604" y="385"/>
                  </a:lnTo>
                  <a:lnTo>
                    <a:pt x="138912" y="0"/>
                  </a:lnTo>
                  <a:close/>
                </a:path>
                <a:path w="394969" h="524510">
                  <a:moveTo>
                    <a:pt x="108441" y="264096"/>
                  </a:moveTo>
                  <a:lnTo>
                    <a:pt x="66217" y="264096"/>
                  </a:lnTo>
                  <a:lnTo>
                    <a:pt x="72538" y="267812"/>
                  </a:lnTo>
                  <a:lnTo>
                    <a:pt x="78170" y="271805"/>
                  </a:lnTo>
                  <a:lnTo>
                    <a:pt x="84489" y="274769"/>
                  </a:lnTo>
                  <a:lnTo>
                    <a:pt x="92875" y="275399"/>
                  </a:lnTo>
                  <a:lnTo>
                    <a:pt x="103392" y="270019"/>
                  </a:lnTo>
                  <a:lnTo>
                    <a:pt x="108441" y="264096"/>
                  </a:lnTo>
                  <a:close/>
                </a:path>
                <a:path w="394969" h="524510">
                  <a:moveTo>
                    <a:pt x="193748" y="188988"/>
                  </a:moveTo>
                  <a:lnTo>
                    <a:pt x="156667" y="188988"/>
                  </a:lnTo>
                  <a:lnTo>
                    <a:pt x="175674" y="216905"/>
                  </a:lnTo>
                  <a:lnTo>
                    <a:pt x="207697" y="225155"/>
                  </a:lnTo>
                  <a:lnTo>
                    <a:pt x="238636" y="213502"/>
                  </a:lnTo>
                  <a:lnTo>
                    <a:pt x="248388" y="193827"/>
                  </a:lnTo>
                  <a:lnTo>
                    <a:pt x="211582" y="193827"/>
                  </a:lnTo>
                  <a:lnTo>
                    <a:pt x="196657" y="192858"/>
                  </a:lnTo>
                  <a:lnTo>
                    <a:pt x="193748" y="188988"/>
                  </a:lnTo>
                  <a:close/>
                </a:path>
                <a:path w="394969" h="524510">
                  <a:moveTo>
                    <a:pt x="342126" y="160718"/>
                  </a:moveTo>
                  <a:lnTo>
                    <a:pt x="200279" y="160718"/>
                  </a:lnTo>
                  <a:lnTo>
                    <a:pt x="214343" y="162680"/>
                  </a:lnTo>
                  <a:lnTo>
                    <a:pt x="221532" y="172815"/>
                  </a:lnTo>
                  <a:lnTo>
                    <a:pt x="220920" y="185178"/>
                  </a:lnTo>
                  <a:lnTo>
                    <a:pt x="211582" y="193827"/>
                  </a:lnTo>
                  <a:lnTo>
                    <a:pt x="248388" y="193827"/>
                  </a:lnTo>
                  <a:lnTo>
                    <a:pt x="254393" y="181711"/>
                  </a:lnTo>
                  <a:lnTo>
                    <a:pt x="254952" y="175082"/>
                  </a:lnTo>
                  <a:lnTo>
                    <a:pt x="254050" y="168859"/>
                  </a:lnTo>
                  <a:lnTo>
                    <a:pt x="251968" y="161531"/>
                  </a:lnTo>
                  <a:lnTo>
                    <a:pt x="342913" y="161531"/>
                  </a:lnTo>
                  <a:lnTo>
                    <a:pt x="342126" y="160718"/>
                  </a:lnTo>
                  <a:close/>
                </a:path>
                <a:path w="394969" h="524510">
                  <a:moveTo>
                    <a:pt x="248742" y="98526"/>
                  </a:moveTo>
                  <a:lnTo>
                    <a:pt x="238836" y="102917"/>
                  </a:lnTo>
                  <a:lnTo>
                    <a:pt x="232306" y="111356"/>
                  </a:lnTo>
                  <a:lnTo>
                    <a:pt x="226926" y="121258"/>
                  </a:lnTo>
                  <a:lnTo>
                    <a:pt x="220472" y="130035"/>
                  </a:lnTo>
                  <a:lnTo>
                    <a:pt x="310548" y="130035"/>
                  </a:lnTo>
                  <a:lnTo>
                    <a:pt x="279425" y="109029"/>
                  </a:lnTo>
                  <a:lnTo>
                    <a:pt x="272434" y="105322"/>
                  </a:lnTo>
                  <a:lnTo>
                    <a:pt x="264531" y="101649"/>
                  </a:lnTo>
                  <a:lnTo>
                    <a:pt x="256404" y="99040"/>
                  </a:lnTo>
                  <a:lnTo>
                    <a:pt x="248742" y="98526"/>
                  </a:lnTo>
                  <a:close/>
                </a:path>
                <a:path w="394969" h="524510">
                  <a:moveTo>
                    <a:pt x="205320" y="126936"/>
                  </a:moveTo>
                  <a:lnTo>
                    <a:pt x="197053" y="128422"/>
                  </a:lnTo>
                  <a:lnTo>
                    <a:pt x="213338" y="128422"/>
                  </a:lnTo>
                  <a:lnTo>
                    <a:pt x="205320" y="126936"/>
                  </a:lnTo>
                  <a:close/>
                </a:path>
              </a:pathLst>
            </a:custGeom>
            <a:solidFill>
              <a:srgbClr val="494948"/>
            </a:solidFill>
          </p:spPr>
          <p:txBody>
            <a:bodyPr wrap="square" lIns="0" tIns="0" rIns="0" bIns="0" rtlCol="0"/>
            <a:lstStyle/>
            <a:p>
              <a:endParaRPr/>
            </a:p>
          </p:txBody>
        </p:sp>
        <p:sp>
          <p:nvSpPr>
            <p:cNvPr id="73" name="object 27">
              <a:extLst>
                <a:ext uri="{FF2B5EF4-FFF2-40B4-BE49-F238E27FC236}">
                  <a16:creationId xmlns:a16="http://schemas.microsoft.com/office/drawing/2014/main" xmlns="" id="{0D03B3B9-11CC-A6CB-5F54-018DFB164D19}"/>
                </a:ext>
              </a:extLst>
            </p:cNvPr>
            <p:cNvSpPr/>
            <p:nvPr/>
          </p:nvSpPr>
          <p:spPr>
            <a:xfrm>
              <a:off x="837823" y="1426853"/>
              <a:ext cx="34962" cy="35600"/>
            </a:xfrm>
            <a:custGeom>
              <a:avLst/>
              <a:gdLst/>
              <a:ahLst/>
              <a:cxnLst/>
              <a:rect l="l" t="t" r="r" b="b"/>
              <a:pathLst>
                <a:path w="33019" h="33655">
                  <a:moveTo>
                    <a:pt x="11541" y="0"/>
                  </a:moveTo>
                  <a:lnTo>
                    <a:pt x="677" y="8541"/>
                  </a:lnTo>
                  <a:lnTo>
                    <a:pt x="0" y="21602"/>
                  </a:lnTo>
                  <a:lnTo>
                    <a:pt x="7919" y="32139"/>
                  </a:lnTo>
                  <a:lnTo>
                    <a:pt x="22844" y="33108"/>
                  </a:lnTo>
                  <a:lnTo>
                    <a:pt x="32177" y="24460"/>
                  </a:lnTo>
                  <a:lnTo>
                    <a:pt x="32789" y="12096"/>
                  </a:lnTo>
                  <a:lnTo>
                    <a:pt x="25603" y="1962"/>
                  </a:lnTo>
                  <a:lnTo>
                    <a:pt x="11541" y="0"/>
                  </a:lnTo>
                  <a:close/>
                </a:path>
              </a:pathLst>
            </a:custGeom>
            <a:solidFill>
              <a:srgbClr val="494948"/>
            </a:solidFill>
          </p:spPr>
          <p:txBody>
            <a:bodyPr wrap="square" lIns="0" tIns="0" rIns="0" bIns="0" rtlCol="0"/>
            <a:lstStyle/>
            <a:p>
              <a:endParaRPr/>
            </a:p>
          </p:txBody>
        </p:sp>
        <p:sp>
          <p:nvSpPr>
            <p:cNvPr id="74" name="object 28">
              <a:extLst>
                <a:ext uri="{FF2B5EF4-FFF2-40B4-BE49-F238E27FC236}">
                  <a16:creationId xmlns:a16="http://schemas.microsoft.com/office/drawing/2014/main" xmlns="" id="{3655C694-ACC8-D02F-517A-0ACDDE31478E}"/>
                </a:ext>
              </a:extLst>
            </p:cNvPr>
            <p:cNvSpPr/>
            <p:nvPr/>
          </p:nvSpPr>
          <p:spPr>
            <a:xfrm>
              <a:off x="600983" y="1659639"/>
              <a:ext cx="256839" cy="36271"/>
            </a:xfrm>
            <a:custGeom>
              <a:avLst/>
              <a:gdLst/>
              <a:ahLst/>
              <a:cxnLst/>
              <a:rect l="l" t="t" r="r" b="b"/>
              <a:pathLst>
                <a:path w="242570" h="34290">
                  <a:moveTo>
                    <a:pt x="224672" y="33526"/>
                  </a:moveTo>
                  <a:lnTo>
                    <a:pt x="181128" y="33526"/>
                  </a:lnTo>
                  <a:lnTo>
                    <a:pt x="196079" y="33941"/>
                  </a:lnTo>
                  <a:lnTo>
                    <a:pt x="213291" y="34293"/>
                  </a:lnTo>
                  <a:lnTo>
                    <a:pt x="224672" y="33526"/>
                  </a:lnTo>
                  <a:close/>
                </a:path>
                <a:path w="242570" h="34290">
                  <a:moveTo>
                    <a:pt x="37437" y="0"/>
                  </a:moveTo>
                  <a:lnTo>
                    <a:pt x="45" y="14049"/>
                  </a:lnTo>
                  <a:lnTo>
                    <a:pt x="0" y="22427"/>
                  </a:lnTo>
                  <a:lnTo>
                    <a:pt x="3455" y="29487"/>
                  </a:lnTo>
                  <a:lnTo>
                    <a:pt x="13202" y="33253"/>
                  </a:lnTo>
                  <a:lnTo>
                    <a:pt x="28937" y="34293"/>
                  </a:lnTo>
                  <a:lnTo>
                    <a:pt x="46064" y="33940"/>
                  </a:lnTo>
                  <a:lnTo>
                    <a:pt x="59982" y="33526"/>
                  </a:lnTo>
                  <a:lnTo>
                    <a:pt x="224672" y="33526"/>
                  </a:lnTo>
                  <a:lnTo>
                    <a:pt x="228662" y="33253"/>
                  </a:lnTo>
                  <a:lnTo>
                    <a:pt x="238455" y="29487"/>
                  </a:lnTo>
                  <a:lnTo>
                    <a:pt x="241627" y="23540"/>
                  </a:lnTo>
                  <a:lnTo>
                    <a:pt x="242332" y="15903"/>
                  </a:lnTo>
                  <a:lnTo>
                    <a:pt x="240899" y="8597"/>
                  </a:lnTo>
                  <a:lnTo>
                    <a:pt x="237655" y="3643"/>
                  </a:lnTo>
                  <a:lnTo>
                    <a:pt x="228701" y="1217"/>
                  </a:lnTo>
                  <a:lnTo>
                    <a:pt x="68047" y="1217"/>
                  </a:lnTo>
                  <a:lnTo>
                    <a:pt x="53717" y="735"/>
                  </a:lnTo>
                  <a:lnTo>
                    <a:pt x="37437" y="0"/>
                  </a:lnTo>
                  <a:close/>
                </a:path>
                <a:path w="242570" h="34290">
                  <a:moveTo>
                    <a:pt x="213008" y="501"/>
                  </a:moveTo>
                  <a:lnTo>
                    <a:pt x="182741" y="1217"/>
                  </a:lnTo>
                  <a:lnTo>
                    <a:pt x="228701" y="1217"/>
                  </a:lnTo>
                  <a:lnTo>
                    <a:pt x="228246" y="1094"/>
                  </a:lnTo>
                  <a:lnTo>
                    <a:pt x="213008" y="501"/>
                  </a:lnTo>
                  <a:close/>
                </a:path>
              </a:pathLst>
            </a:custGeom>
            <a:solidFill>
              <a:srgbClr val="494948"/>
            </a:solidFill>
          </p:spPr>
          <p:txBody>
            <a:bodyPr wrap="square" lIns="0" tIns="0" rIns="0" bIns="0" rtlCol="0"/>
            <a:lstStyle/>
            <a:p>
              <a:endParaRPr/>
            </a:p>
          </p:txBody>
        </p:sp>
        <p:sp>
          <p:nvSpPr>
            <p:cNvPr id="75" name="object 29">
              <a:extLst>
                <a:ext uri="{FF2B5EF4-FFF2-40B4-BE49-F238E27FC236}">
                  <a16:creationId xmlns:a16="http://schemas.microsoft.com/office/drawing/2014/main" xmlns="" id="{F0140C74-C5C9-9D55-AA1F-7F47388C82D4}"/>
                </a:ext>
              </a:extLst>
            </p:cNvPr>
            <p:cNvSpPr/>
            <p:nvPr/>
          </p:nvSpPr>
          <p:spPr>
            <a:xfrm>
              <a:off x="955394" y="1744646"/>
              <a:ext cx="33618" cy="33585"/>
            </a:xfrm>
            <a:custGeom>
              <a:avLst/>
              <a:gdLst/>
              <a:ahLst/>
              <a:cxnLst/>
              <a:rect l="l" t="t" r="r" b="b"/>
              <a:pathLst>
                <a:path w="31750" h="31750">
                  <a:moveTo>
                    <a:pt x="12760" y="0"/>
                  </a:moveTo>
                  <a:lnTo>
                    <a:pt x="3078" y="5739"/>
                  </a:lnTo>
                  <a:lnTo>
                    <a:pt x="0" y="15481"/>
                  </a:lnTo>
                  <a:lnTo>
                    <a:pt x="2698" y="25356"/>
                  </a:lnTo>
                  <a:lnTo>
                    <a:pt x="10347" y="31496"/>
                  </a:lnTo>
                  <a:lnTo>
                    <a:pt x="25177" y="29071"/>
                  </a:lnTo>
                  <a:lnTo>
                    <a:pt x="31275" y="16700"/>
                  </a:lnTo>
                  <a:lnTo>
                    <a:pt x="27511" y="3853"/>
                  </a:lnTo>
                  <a:lnTo>
                    <a:pt x="12760" y="0"/>
                  </a:lnTo>
                  <a:close/>
                </a:path>
              </a:pathLst>
            </a:custGeom>
            <a:solidFill>
              <a:srgbClr val="494948"/>
            </a:solidFill>
          </p:spPr>
          <p:txBody>
            <a:bodyPr wrap="square" lIns="0" tIns="0" rIns="0" bIns="0" rtlCol="0"/>
            <a:lstStyle/>
            <a:p>
              <a:endParaRPr/>
            </a:p>
          </p:txBody>
        </p:sp>
        <p:sp>
          <p:nvSpPr>
            <p:cNvPr id="76" name="object 30">
              <a:extLst>
                <a:ext uri="{FF2B5EF4-FFF2-40B4-BE49-F238E27FC236}">
                  <a16:creationId xmlns:a16="http://schemas.microsoft.com/office/drawing/2014/main" xmlns="" id="{B0E4DC20-2AE7-DED5-14D6-63106F7B497B}"/>
                </a:ext>
              </a:extLst>
            </p:cNvPr>
            <p:cNvSpPr/>
            <p:nvPr/>
          </p:nvSpPr>
          <p:spPr>
            <a:xfrm>
              <a:off x="600352" y="1832876"/>
              <a:ext cx="380552" cy="87992"/>
            </a:xfrm>
            <a:custGeom>
              <a:avLst/>
              <a:gdLst/>
              <a:ahLst/>
              <a:cxnLst/>
              <a:rect l="l" t="t" r="r" b="b"/>
              <a:pathLst>
                <a:path w="359409" h="83185">
                  <a:moveTo>
                    <a:pt x="107125" y="0"/>
                  </a:moveTo>
                  <a:lnTo>
                    <a:pt x="45825" y="8870"/>
                  </a:lnTo>
                  <a:lnTo>
                    <a:pt x="8145" y="47363"/>
                  </a:lnTo>
                  <a:lnTo>
                    <a:pt x="0" y="73269"/>
                  </a:lnTo>
                  <a:lnTo>
                    <a:pt x="0" y="82959"/>
                  </a:lnTo>
                  <a:lnTo>
                    <a:pt x="343230" y="82959"/>
                  </a:lnTo>
                  <a:lnTo>
                    <a:pt x="355908" y="71412"/>
                  </a:lnTo>
                  <a:lnTo>
                    <a:pt x="359182" y="50455"/>
                  </a:lnTo>
                  <a:lnTo>
                    <a:pt x="358316" y="25357"/>
                  </a:lnTo>
                  <a:lnTo>
                    <a:pt x="358571" y="1387"/>
                  </a:lnTo>
                  <a:lnTo>
                    <a:pt x="215633" y="1387"/>
                  </a:lnTo>
                  <a:lnTo>
                    <a:pt x="142482" y="154"/>
                  </a:lnTo>
                  <a:lnTo>
                    <a:pt x="107125" y="0"/>
                  </a:lnTo>
                  <a:close/>
                </a:path>
              </a:pathLst>
            </a:custGeom>
            <a:solidFill>
              <a:srgbClr val="494948"/>
            </a:solidFill>
          </p:spPr>
          <p:txBody>
            <a:bodyPr wrap="square" lIns="0" tIns="0" rIns="0" bIns="0" rtlCol="0"/>
            <a:lstStyle/>
            <a:p>
              <a:endParaRPr/>
            </a:p>
          </p:txBody>
        </p:sp>
      </p:grpSp>
      <p:sp>
        <p:nvSpPr>
          <p:cNvPr id="78" name="object 8">
            <a:extLst>
              <a:ext uri="{FF2B5EF4-FFF2-40B4-BE49-F238E27FC236}">
                <a16:creationId xmlns:a16="http://schemas.microsoft.com/office/drawing/2014/main" xmlns="" id="{404BADD5-8ECE-DEB2-ADFD-65810A0D4E61}"/>
              </a:ext>
            </a:extLst>
          </p:cNvPr>
          <p:cNvSpPr txBox="1"/>
          <p:nvPr/>
        </p:nvSpPr>
        <p:spPr>
          <a:xfrm>
            <a:off x="9232808" y="4229826"/>
            <a:ext cx="3042315" cy="1273187"/>
          </a:xfrm>
          <a:prstGeom prst="rect">
            <a:avLst/>
          </a:prstGeom>
        </p:spPr>
        <p:txBody>
          <a:bodyPr vert="horz" wrap="square" lIns="0" tIns="95204" rIns="0" bIns="0" rtlCol="0">
            <a:spAutoFit/>
          </a:bodyPr>
          <a:lstStyle/>
          <a:p>
            <a:pPr marL="16001" marR="302413">
              <a:spcBef>
                <a:spcPts val="750"/>
              </a:spcBef>
            </a:pPr>
            <a:r>
              <a:rPr lang="de-DE" sz="1400" b="1" dirty="0">
                <a:solidFill>
                  <a:srgbClr val="494948"/>
                </a:solidFill>
                <a:latin typeface="Arial"/>
                <a:cs typeface="Arial"/>
              </a:rPr>
              <a:t>Onlineservice</a:t>
            </a:r>
            <a:endParaRPr sz="1400" dirty="0">
              <a:latin typeface="Arial"/>
              <a:cs typeface="Arial"/>
            </a:endParaRPr>
          </a:p>
          <a:p>
            <a:pPr>
              <a:spcBef>
                <a:spcPts val="13"/>
              </a:spcBef>
            </a:pPr>
            <a:endParaRPr sz="1400" dirty="0">
              <a:latin typeface="Times New Roman"/>
              <a:cs typeface="Times New Roman"/>
            </a:endParaRPr>
          </a:p>
          <a:p>
            <a:pPr marL="245611" marR="1015246" indent="-245611">
              <a:lnSpc>
                <a:spcPts val="2016"/>
              </a:lnSpc>
              <a:buClr>
                <a:srgbClr val="EE7234"/>
              </a:buClr>
              <a:buFont typeface="Wingdings"/>
              <a:buChar char=""/>
              <a:tabLst>
                <a:tab pos="245611" algn="l"/>
              </a:tabLst>
            </a:pPr>
            <a:r>
              <a:rPr lang="en-US" sz="1400" dirty="0">
                <a:solidFill>
                  <a:srgbClr val="494948"/>
                </a:solidFill>
                <a:latin typeface="Arial"/>
                <a:cs typeface="Arial"/>
              </a:rPr>
              <a:t>Calculation-tools</a:t>
            </a:r>
          </a:p>
          <a:p>
            <a:pPr marL="245611" marR="1015246" indent="-245611">
              <a:lnSpc>
                <a:spcPts val="2016"/>
              </a:lnSpc>
              <a:buClr>
                <a:srgbClr val="EE7234"/>
              </a:buClr>
              <a:buFont typeface="Wingdings"/>
              <a:buChar char=""/>
              <a:tabLst>
                <a:tab pos="245611" algn="l"/>
              </a:tabLst>
            </a:pPr>
            <a:r>
              <a:rPr lang="en-US" sz="1400" dirty="0">
                <a:solidFill>
                  <a:srgbClr val="494948"/>
                </a:solidFill>
                <a:latin typeface="Arial"/>
                <a:cs typeface="Arial"/>
              </a:rPr>
              <a:t>Online Warehouse</a:t>
            </a:r>
          </a:p>
          <a:p>
            <a:pPr marL="245611" marR="1015246" indent="-245611">
              <a:lnSpc>
                <a:spcPts val="2016"/>
              </a:lnSpc>
              <a:buClr>
                <a:srgbClr val="EE7234"/>
              </a:buClr>
              <a:buFont typeface="Wingdings"/>
              <a:buChar char=""/>
              <a:tabLst>
                <a:tab pos="245611" algn="l"/>
              </a:tabLst>
            </a:pPr>
            <a:r>
              <a:rPr lang="en-US" sz="1400" dirty="0">
                <a:solidFill>
                  <a:srgbClr val="494948"/>
                </a:solidFill>
                <a:latin typeface="Arial"/>
                <a:cs typeface="Arial"/>
              </a:rPr>
              <a:t>Online Shop</a:t>
            </a:r>
          </a:p>
        </p:txBody>
      </p:sp>
      <p:sp>
        <p:nvSpPr>
          <p:cNvPr id="50" name="object 7">
            <a:extLst>
              <a:ext uri="{FF2B5EF4-FFF2-40B4-BE49-F238E27FC236}">
                <a16:creationId xmlns:a16="http://schemas.microsoft.com/office/drawing/2014/main" xmlns="" id="{8EA27806-515C-69CB-05AC-3F456961B4F8}"/>
              </a:ext>
            </a:extLst>
          </p:cNvPr>
          <p:cNvSpPr txBox="1"/>
          <p:nvPr/>
        </p:nvSpPr>
        <p:spPr>
          <a:xfrm>
            <a:off x="9232809" y="2116569"/>
            <a:ext cx="2548890" cy="1072857"/>
          </a:xfrm>
          <a:prstGeom prst="rect">
            <a:avLst/>
          </a:prstGeom>
        </p:spPr>
        <p:txBody>
          <a:bodyPr vert="horz" wrap="square" lIns="0" tIns="16001" rIns="0" bIns="0" rtlCol="0">
            <a:spAutoFit/>
          </a:bodyPr>
          <a:lstStyle/>
          <a:p>
            <a:pPr marL="16001">
              <a:spcBef>
                <a:spcPts val="126"/>
              </a:spcBef>
            </a:pPr>
            <a:r>
              <a:rPr sz="1400" b="1" dirty="0">
                <a:solidFill>
                  <a:srgbClr val="494948"/>
                </a:solidFill>
                <a:latin typeface="Arial"/>
                <a:cs typeface="Arial"/>
              </a:rPr>
              <a:t>Polymer Par</a:t>
            </a:r>
            <a:r>
              <a:rPr lang="de-DE" sz="1400" b="1" dirty="0">
                <a:solidFill>
                  <a:srgbClr val="494948"/>
                </a:solidFill>
                <a:latin typeface="Arial"/>
                <a:cs typeface="Arial"/>
              </a:rPr>
              <a:t>t</a:t>
            </a:r>
            <a:r>
              <a:rPr sz="1400" b="1" dirty="0">
                <a:solidFill>
                  <a:srgbClr val="494948"/>
                </a:solidFill>
                <a:latin typeface="Arial"/>
                <a:cs typeface="Arial"/>
              </a:rPr>
              <a:t>s </a:t>
            </a:r>
            <a:r>
              <a:rPr lang="de-DE" sz="1400" b="1" dirty="0">
                <a:solidFill>
                  <a:srgbClr val="494948"/>
                </a:solidFill>
                <a:latin typeface="Arial"/>
                <a:cs typeface="Arial"/>
              </a:rPr>
              <a:t>D</a:t>
            </a:r>
            <a:r>
              <a:rPr sz="1400" b="1" dirty="0" err="1">
                <a:solidFill>
                  <a:srgbClr val="494948"/>
                </a:solidFill>
                <a:latin typeface="Arial"/>
                <a:cs typeface="Arial"/>
              </a:rPr>
              <a:t>esign</a:t>
            </a:r>
            <a:endParaRPr sz="1400" dirty="0">
              <a:latin typeface="Arial"/>
              <a:cs typeface="Arial"/>
            </a:endParaRPr>
          </a:p>
          <a:p>
            <a:pPr marL="245611" indent="-229610">
              <a:spcBef>
                <a:spcPts val="1613"/>
              </a:spcBef>
              <a:buClr>
                <a:srgbClr val="EE7234"/>
              </a:buClr>
              <a:buFont typeface="Wingdings"/>
              <a:buChar char=""/>
              <a:tabLst>
                <a:tab pos="245611" algn="l"/>
              </a:tabLst>
            </a:pPr>
            <a:r>
              <a:rPr lang="de-DE" sz="1400" dirty="0">
                <a:solidFill>
                  <a:srgbClr val="494948"/>
                </a:solidFill>
                <a:latin typeface="Arial"/>
                <a:cs typeface="Arial"/>
              </a:rPr>
              <a:t>Consulting, </a:t>
            </a:r>
            <a:r>
              <a:rPr lang="de-DE" sz="1400" dirty="0" err="1">
                <a:solidFill>
                  <a:srgbClr val="494948"/>
                </a:solidFill>
                <a:latin typeface="Arial"/>
                <a:cs typeface="Arial"/>
              </a:rPr>
              <a:t>calculation</a:t>
            </a:r>
            <a:endParaRPr lang="de-DE" sz="1400" dirty="0">
              <a:solidFill>
                <a:srgbClr val="494948"/>
              </a:solidFill>
              <a:latin typeface="Arial"/>
              <a:cs typeface="Arial"/>
            </a:endParaRPr>
          </a:p>
          <a:p>
            <a:pPr marL="245611" indent="-229610">
              <a:spcBef>
                <a:spcPts val="1613"/>
              </a:spcBef>
              <a:buClr>
                <a:srgbClr val="EE7234"/>
              </a:buClr>
              <a:buFont typeface="Wingdings"/>
              <a:buChar char=""/>
              <a:tabLst>
                <a:tab pos="245611" algn="l"/>
              </a:tabLst>
            </a:pPr>
            <a:r>
              <a:rPr lang="de-DE" sz="1400" dirty="0">
                <a:solidFill>
                  <a:srgbClr val="494948"/>
                </a:solidFill>
                <a:latin typeface="Arial"/>
                <a:cs typeface="Arial"/>
              </a:rPr>
              <a:t>Design</a:t>
            </a:r>
          </a:p>
        </p:txBody>
      </p:sp>
      <p:grpSp>
        <p:nvGrpSpPr>
          <p:cNvPr id="139" name="Gruppieren 138">
            <a:extLst>
              <a:ext uri="{FF2B5EF4-FFF2-40B4-BE49-F238E27FC236}">
                <a16:creationId xmlns:a16="http://schemas.microsoft.com/office/drawing/2014/main" xmlns="" id="{D3A07286-E321-CC11-CC73-A44375309AAD}"/>
              </a:ext>
            </a:extLst>
          </p:cNvPr>
          <p:cNvGrpSpPr/>
          <p:nvPr/>
        </p:nvGrpSpPr>
        <p:grpSpPr>
          <a:xfrm>
            <a:off x="8395217" y="2027491"/>
            <a:ext cx="423582" cy="573627"/>
            <a:chOff x="8823642" y="3430034"/>
            <a:chExt cx="423582" cy="573627"/>
          </a:xfrm>
        </p:grpSpPr>
        <p:sp>
          <p:nvSpPr>
            <p:cNvPr id="80" name="object 31">
              <a:extLst>
                <a:ext uri="{FF2B5EF4-FFF2-40B4-BE49-F238E27FC236}">
                  <a16:creationId xmlns:a16="http://schemas.microsoft.com/office/drawing/2014/main" xmlns="" id="{3DA3F5BC-27A9-87D1-DB73-07454FB916ED}"/>
                </a:ext>
              </a:extLst>
            </p:cNvPr>
            <p:cNvSpPr/>
            <p:nvPr/>
          </p:nvSpPr>
          <p:spPr>
            <a:xfrm>
              <a:off x="8823642" y="3430034"/>
              <a:ext cx="423582" cy="573627"/>
            </a:xfrm>
            <a:custGeom>
              <a:avLst/>
              <a:gdLst/>
              <a:ahLst/>
              <a:cxnLst/>
              <a:rect l="l" t="t" r="r" b="b"/>
              <a:pathLst>
                <a:path w="400050" h="542289">
                  <a:moveTo>
                    <a:pt x="345338" y="0"/>
                  </a:moveTo>
                  <a:lnTo>
                    <a:pt x="54140" y="0"/>
                  </a:lnTo>
                  <a:lnTo>
                    <a:pt x="22840" y="845"/>
                  </a:lnTo>
                  <a:lnTo>
                    <a:pt x="6767" y="6767"/>
                  </a:lnTo>
                  <a:lnTo>
                    <a:pt x="845" y="22840"/>
                  </a:lnTo>
                  <a:lnTo>
                    <a:pt x="0" y="54140"/>
                  </a:lnTo>
                  <a:lnTo>
                    <a:pt x="0" y="488060"/>
                  </a:lnTo>
                  <a:lnTo>
                    <a:pt x="845" y="519360"/>
                  </a:lnTo>
                  <a:lnTo>
                    <a:pt x="6767" y="535433"/>
                  </a:lnTo>
                  <a:lnTo>
                    <a:pt x="22840" y="541355"/>
                  </a:lnTo>
                  <a:lnTo>
                    <a:pt x="54140" y="542201"/>
                  </a:lnTo>
                  <a:lnTo>
                    <a:pt x="345338" y="542201"/>
                  </a:lnTo>
                  <a:lnTo>
                    <a:pt x="376630" y="541355"/>
                  </a:lnTo>
                  <a:lnTo>
                    <a:pt x="392699" y="535433"/>
                  </a:lnTo>
                  <a:lnTo>
                    <a:pt x="398620" y="519360"/>
                  </a:lnTo>
                  <a:lnTo>
                    <a:pt x="399465" y="488060"/>
                  </a:lnTo>
                  <a:lnTo>
                    <a:pt x="399465" y="54140"/>
                  </a:lnTo>
                  <a:lnTo>
                    <a:pt x="398620" y="22840"/>
                  </a:lnTo>
                  <a:lnTo>
                    <a:pt x="392699" y="6767"/>
                  </a:lnTo>
                  <a:lnTo>
                    <a:pt x="376630" y="845"/>
                  </a:lnTo>
                  <a:lnTo>
                    <a:pt x="345338" y="0"/>
                  </a:lnTo>
                  <a:close/>
                </a:path>
              </a:pathLst>
            </a:custGeom>
            <a:solidFill>
              <a:srgbClr val="494948"/>
            </a:solidFill>
          </p:spPr>
          <p:txBody>
            <a:bodyPr wrap="square" lIns="0" tIns="0" rIns="0" bIns="0" rtlCol="0"/>
            <a:lstStyle/>
            <a:p>
              <a:endParaRPr/>
            </a:p>
          </p:txBody>
        </p:sp>
        <p:sp>
          <p:nvSpPr>
            <p:cNvPr id="81" name="object 32">
              <a:extLst>
                <a:ext uri="{FF2B5EF4-FFF2-40B4-BE49-F238E27FC236}">
                  <a16:creationId xmlns:a16="http://schemas.microsoft.com/office/drawing/2014/main" xmlns="" id="{08653524-E566-3B3A-B059-D30521ED354D}"/>
                </a:ext>
              </a:extLst>
            </p:cNvPr>
            <p:cNvSpPr/>
            <p:nvPr/>
          </p:nvSpPr>
          <p:spPr>
            <a:xfrm>
              <a:off x="8860107" y="3518085"/>
              <a:ext cx="350296" cy="0"/>
            </a:xfrm>
            <a:custGeom>
              <a:avLst/>
              <a:gdLst/>
              <a:ahLst/>
              <a:cxnLst/>
              <a:rect l="l" t="t" r="r" b="b"/>
              <a:pathLst>
                <a:path w="330834">
                  <a:moveTo>
                    <a:pt x="0" y="0"/>
                  </a:moveTo>
                  <a:lnTo>
                    <a:pt x="330606" y="0"/>
                  </a:lnTo>
                </a:path>
              </a:pathLst>
            </a:custGeom>
            <a:ln w="79057">
              <a:solidFill>
                <a:srgbClr val="FFFFFF"/>
              </a:solidFill>
            </a:ln>
          </p:spPr>
          <p:txBody>
            <a:bodyPr wrap="square" lIns="0" tIns="0" rIns="0" bIns="0" rtlCol="0"/>
            <a:lstStyle/>
            <a:p>
              <a:endParaRPr/>
            </a:p>
          </p:txBody>
        </p:sp>
        <p:sp>
          <p:nvSpPr>
            <p:cNvPr id="82" name="object 33">
              <a:extLst>
                <a:ext uri="{FF2B5EF4-FFF2-40B4-BE49-F238E27FC236}">
                  <a16:creationId xmlns:a16="http://schemas.microsoft.com/office/drawing/2014/main" xmlns="" id="{CC945448-395B-49C9-2A5A-CEF9274536EA}"/>
                </a:ext>
              </a:extLst>
            </p:cNvPr>
            <p:cNvSpPr/>
            <p:nvPr/>
          </p:nvSpPr>
          <p:spPr>
            <a:xfrm>
              <a:off x="8875934" y="3623482"/>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3" name="object 34">
              <a:extLst>
                <a:ext uri="{FF2B5EF4-FFF2-40B4-BE49-F238E27FC236}">
                  <a16:creationId xmlns:a16="http://schemas.microsoft.com/office/drawing/2014/main" xmlns="" id="{2967339D-3830-51D2-355B-447B4AA9EDD8}"/>
                </a:ext>
              </a:extLst>
            </p:cNvPr>
            <p:cNvSpPr/>
            <p:nvPr/>
          </p:nvSpPr>
          <p:spPr>
            <a:xfrm>
              <a:off x="9161227" y="3623482"/>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4" name="object 35">
              <a:extLst>
                <a:ext uri="{FF2B5EF4-FFF2-40B4-BE49-F238E27FC236}">
                  <a16:creationId xmlns:a16="http://schemas.microsoft.com/office/drawing/2014/main" xmlns="" id="{24EA1BFC-F1DF-D41F-1840-E68BCB23AC67}"/>
                </a:ext>
              </a:extLst>
            </p:cNvPr>
            <p:cNvSpPr/>
            <p:nvPr/>
          </p:nvSpPr>
          <p:spPr>
            <a:xfrm>
              <a:off x="8965975" y="3623482"/>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5" name="object 36">
              <a:extLst>
                <a:ext uri="{FF2B5EF4-FFF2-40B4-BE49-F238E27FC236}">
                  <a16:creationId xmlns:a16="http://schemas.microsoft.com/office/drawing/2014/main" xmlns="" id="{C5991870-3A6A-8B2F-BD38-3DC8B3B20EC8}"/>
                </a:ext>
              </a:extLst>
            </p:cNvPr>
            <p:cNvSpPr/>
            <p:nvPr/>
          </p:nvSpPr>
          <p:spPr>
            <a:xfrm>
              <a:off x="9061974" y="3623482"/>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6" name="object 37">
              <a:extLst>
                <a:ext uri="{FF2B5EF4-FFF2-40B4-BE49-F238E27FC236}">
                  <a16:creationId xmlns:a16="http://schemas.microsoft.com/office/drawing/2014/main" xmlns="" id="{BF2B7588-2955-2281-6B5E-54F00A14E704}"/>
                </a:ext>
              </a:extLst>
            </p:cNvPr>
            <p:cNvSpPr/>
            <p:nvPr/>
          </p:nvSpPr>
          <p:spPr>
            <a:xfrm>
              <a:off x="8875934" y="3709660"/>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7" name="object 38">
              <a:extLst>
                <a:ext uri="{FF2B5EF4-FFF2-40B4-BE49-F238E27FC236}">
                  <a16:creationId xmlns:a16="http://schemas.microsoft.com/office/drawing/2014/main" xmlns="" id="{D7D0D50D-EE96-324A-9A2D-E277532FDA1A}"/>
                </a:ext>
              </a:extLst>
            </p:cNvPr>
            <p:cNvSpPr/>
            <p:nvPr/>
          </p:nvSpPr>
          <p:spPr>
            <a:xfrm>
              <a:off x="9161227" y="3709660"/>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8" name="object 39">
              <a:extLst>
                <a:ext uri="{FF2B5EF4-FFF2-40B4-BE49-F238E27FC236}">
                  <a16:creationId xmlns:a16="http://schemas.microsoft.com/office/drawing/2014/main" xmlns="" id="{E60503AE-1929-C1F9-B601-55429963547A}"/>
                </a:ext>
              </a:extLst>
            </p:cNvPr>
            <p:cNvSpPr/>
            <p:nvPr/>
          </p:nvSpPr>
          <p:spPr>
            <a:xfrm>
              <a:off x="8965975" y="3709660"/>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89" name="object 40">
              <a:extLst>
                <a:ext uri="{FF2B5EF4-FFF2-40B4-BE49-F238E27FC236}">
                  <a16:creationId xmlns:a16="http://schemas.microsoft.com/office/drawing/2014/main" xmlns="" id="{CABB862F-4F92-60C7-239E-BE78BC7F02E7}"/>
                </a:ext>
              </a:extLst>
            </p:cNvPr>
            <p:cNvSpPr/>
            <p:nvPr/>
          </p:nvSpPr>
          <p:spPr>
            <a:xfrm>
              <a:off x="9061974" y="3709660"/>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90" name="object 41">
              <a:extLst>
                <a:ext uri="{FF2B5EF4-FFF2-40B4-BE49-F238E27FC236}">
                  <a16:creationId xmlns:a16="http://schemas.microsoft.com/office/drawing/2014/main" xmlns="" id="{965E4F12-CF6E-F053-BBEB-6AE718C133A7}"/>
                </a:ext>
              </a:extLst>
            </p:cNvPr>
            <p:cNvSpPr/>
            <p:nvPr/>
          </p:nvSpPr>
          <p:spPr>
            <a:xfrm>
              <a:off x="8875934" y="3795838"/>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91" name="object 42">
              <a:extLst>
                <a:ext uri="{FF2B5EF4-FFF2-40B4-BE49-F238E27FC236}">
                  <a16:creationId xmlns:a16="http://schemas.microsoft.com/office/drawing/2014/main" xmlns="" id="{8E602E47-B701-CBF4-5504-9A702153DA47}"/>
                </a:ext>
              </a:extLst>
            </p:cNvPr>
            <p:cNvSpPr/>
            <p:nvPr/>
          </p:nvSpPr>
          <p:spPr>
            <a:xfrm>
              <a:off x="8965975" y="3795838"/>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92" name="object 43">
              <a:extLst>
                <a:ext uri="{FF2B5EF4-FFF2-40B4-BE49-F238E27FC236}">
                  <a16:creationId xmlns:a16="http://schemas.microsoft.com/office/drawing/2014/main" xmlns="" id="{874F9073-EB60-3634-422A-B6D024896771}"/>
                </a:ext>
              </a:extLst>
            </p:cNvPr>
            <p:cNvSpPr/>
            <p:nvPr/>
          </p:nvSpPr>
          <p:spPr>
            <a:xfrm>
              <a:off x="9061974" y="3795838"/>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93" name="object 44">
              <a:extLst>
                <a:ext uri="{FF2B5EF4-FFF2-40B4-BE49-F238E27FC236}">
                  <a16:creationId xmlns:a16="http://schemas.microsoft.com/office/drawing/2014/main" xmlns="" id="{8AA63750-5443-591B-31FC-C0F83A285CCF}"/>
                </a:ext>
              </a:extLst>
            </p:cNvPr>
            <p:cNvSpPr/>
            <p:nvPr/>
          </p:nvSpPr>
          <p:spPr>
            <a:xfrm>
              <a:off x="8875934" y="3882016"/>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94" name="object 45">
              <a:extLst>
                <a:ext uri="{FF2B5EF4-FFF2-40B4-BE49-F238E27FC236}">
                  <a16:creationId xmlns:a16="http://schemas.microsoft.com/office/drawing/2014/main" xmlns="" id="{2C9F5D35-21E2-A7A0-3833-73C3811C4D03}"/>
                </a:ext>
              </a:extLst>
            </p:cNvPr>
            <p:cNvSpPr/>
            <p:nvPr/>
          </p:nvSpPr>
          <p:spPr>
            <a:xfrm>
              <a:off x="9185048" y="3795838"/>
              <a:ext cx="0" cy="134339"/>
            </a:xfrm>
            <a:custGeom>
              <a:avLst/>
              <a:gdLst/>
              <a:ahLst/>
              <a:cxnLst/>
              <a:rect l="l" t="t" r="r" b="b"/>
              <a:pathLst>
                <a:path h="127000">
                  <a:moveTo>
                    <a:pt x="0" y="0"/>
                  </a:moveTo>
                  <a:lnTo>
                    <a:pt x="0" y="126466"/>
                  </a:lnTo>
                </a:path>
              </a:pathLst>
            </a:custGeom>
            <a:ln w="44996">
              <a:solidFill>
                <a:srgbClr val="FFFFFF"/>
              </a:solidFill>
            </a:ln>
          </p:spPr>
          <p:txBody>
            <a:bodyPr wrap="square" lIns="0" tIns="0" rIns="0" bIns="0" rtlCol="0"/>
            <a:lstStyle/>
            <a:p>
              <a:endParaRPr/>
            </a:p>
          </p:txBody>
        </p:sp>
        <p:sp>
          <p:nvSpPr>
            <p:cNvPr id="95" name="object 46">
              <a:extLst>
                <a:ext uri="{FF2B5EF4-FFF2-40B4-BE49-F238E27FC236}">
                  <a16:creationId xmlns:a16="http://schemas.microsoft.com/office/drawing/2014/main" xmlns="" id="{B0FB1279-0A88-93B6-0484-F884384A9747}"/>
                </a:ext>
              </a:extLst>
            </p:cNvPr>
            <p:cNvSpPr/>
            <p:nvPr/>
          </p:nvSpPr>
          <p:spPr>
            <a:xfrm>
              <a:off x="8965975" y="3882016"/>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sp>
          <p:nvSpPr>
            <p:cNvPr id="96" name="object 47">
              <a:extLst>
                <a:ext uri="{FF2B5EF4-FFF2-40B4-BE49-F238E27FC236}">
                  <a16:creationId xmlns:a16="http://schemas.microsoft.com/office/drawing/2014/main" xmlns="" id="{448B970F-5577-1BB4-75FF-DED84262B0FE}"/>
                </a:ext>
              </a:extLst>
            </p:cNvPr>
            <p:cNvSpPr/>
            <p:nvPr/>
          </p:nvSpPr>
          <p:spPr>
            <a:xfrm>
              <a:off x="9061974" y="3882016"/>
              <a:ext cx="47737" cy="47690"/>
            </a:xfrm>
            <a:custGeom>
              <a:avLst/>
              <a:gdLst/>
              <a:ahLst/>
              <a:cxnLst/>
              <a:rect l="l" t="t" r="r" b="b"/>
              <a:pathLst>
                <a:path w="45084" h="45085">
                  <a:moveTo>
                    <a:pt x="0" y="44996"/>
                  </a:moveTo>
                  <a:lnTo>
                    <a:pt x="44996" y="44996"/>
                  </a:lnTo>
                  <a:lnTo>
                    <a:pt x="44996" y="0"/>
                  </a:lnTo>
                  <a:lnTo>
                    <a:pt x="0" y="0"/>
                  </a:lnTo>
                  <a:lnTo>
                    <a:pt x="0" y="44996"/>
                  </a:lnTo>
                  <a:close/>
                </a:path>
              </a:pathLst>
            </a:custGeom>
            <a:solidFill>
              <a:srgbClr val="FFFFFF"/>
            </a:solidFill>
          </p:spPr>
          <p:txBody>
            <a:bodyPr wrap="square" lIns="0" tIns="0" rIns="0" bIns="0" rtlCol="0"/>
            <a:lstStyle/>
            <a:p>
              <a:endParaRPr/>
            </a:p>
          </p:txBody>
        </p:sp>
      </p:grpSp>
      <p:sp>
        <p:nvSpPr>
          <p:cNvPr id="133" name="Textfeld 132">
            <a:extLst>
              <a:ext uri="{FF2B5EF4-FFF2-40B4-BE49-F238E27FC236}">
                <a16:creationId xmlns:a16="http://schemas.microsoft.com/office/drawing/2014/main" xmlns="" id="{0C5315DB-262D-F273-B6B9-0B92DCA01CCB}"/>
              </a:ext>
            </a:extLst>
          </p:cNvPr>
          <p:cNvSpPr txBox="1"/>
          <p:nvPr/>
        </p:nvSpPr>
        <p:spPr>
          <a:xfrm>
            <a:off x="3931049" y="1032077"/>
            <a:ext cx="4329903"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IF U WANT TO KNOW MORE</a:t>
            </a:r>
          </a:p>
        </p:txBody>
      </p:sp>
      <p:pic>
        <p:nvPicPr>
          <p:cNvPr id="142" name="Grafik 141" descr="Computer mit einfarbiger Füllung">
            <a:extLst>
              <a:ext uri="{FF2B5EF4-FFF2-40B4-BE49-F238E27FC236}">
                <a16:creationId xmlns:a16="http://schemas.microsoft.com/office/drawing/2014/main" xmlns="" id="{BAA7B252-31CB-CFC2-096D-6F449CDD093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260952" y="4053428"/>
            <a:ext cx="692112" cy="692112"/>
          </a:xfrm>
          <a:prstGeom prst="rect">
            <a:avLst/>
          </a:prstGeom>
        </p:spPr>
      </p:pic>
    </p:spTree>
    <p:extLst>
      <p:ext uri="{BB962C8B-B14F-4D97-AF65-F5344CB8AC3E}">
        <p14:creationId xmlns:p14="http://schemas.microsoft.com/office/powerpoint/2010/main" val="393731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xmlns="" id="{41908FA3-3682-4F13-A96D-3B2DEBFE02F5}"/>
              </a:ext>
            </a:extLst>
          </p:cNvPr>
          <p:cNvSpPr/>
          <p:nvPr/>
        </p:nvSpPr>
        <p:spPr>
          <a:xfrm>
            <a:off x="158620" y="5299788"/>
            <a:ext cx="11877870" cy="1440791"/>
          </a:xfrm>
          <a:prstGeom prst="rect">
            <a:avLst/>
          </a:prstGeom>
          <a:solidFill>
            <a:schemeClr val="bg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xmlns="" id="{8146A1E8-5C08-0023-CD0C-C31BE60C3F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5472" y="764568"/>
            <a:ext cx="5401056" cy="5401056"/>
          </a:xfrm>
          <a:prstGeom prst="rect">
            <a:avLst/>
          </a:prstGeom>
        </p:spPr>
      </p:pic>
      <p:sp>
        <p:nvSpPr>
          <p:cNvPr id="2" name="Inhaltsplatzhalter 2">
            <a:extLst>
              <a:ext uri="{FF2B5EF4-FFF2-40B4-BE49-F238E27FC236}">
                <a16:creationId xmlns:a16="http://schemas.microsoft.com/office/drawing/2014/main" xmlns="" id="{FA403F6B-55FA-1E09-1EFA-028D7561CCDE}"/>
              </a:ext>
            </a:extLst>
          </p:cNvPr>
          <p:cNvSpPr txBox="1">
            <a:spLocks/>
          </p:cNvSpPr>
          <p:nvPr/>
        </p:nvSpPr>
        <p:spPr>
          <a:xfrm>
            <a:off x="343782" y="1992640"/>
            <a:ext cx="3060000" cy="720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60000">
              <a:lnSpc>
                <a:spcPct val="120000"/>
              </a:lnSpc>
              <a:tabLst>
                <a:tab pos="360000" algn="l"/>
              </a:tabLst>
            </a:pPr>
            <a:r>
              <a:rPr lang="de-DE" sz="1000" b="1" dirty="0">
                <a:solidFill>
                  <a:schemeClr val="bg2">
                    <a:lumMod val="25000"/>
                  </a:schemeClr>
                </a:solidFill>
                <a:latin typeface="Arial" panose="020B0604020202020204" pitchFamily="34" charset="0"/>
                <a:cs typeface="Arial" panose="020B0604020202020204" pitchFamily="34" charset="0"/>
              </a:rPr>
              <a:t>1968</a:t>
            </a:r>
            <a:r>
              <a:rPr lang="de-DE" sz="1000" dirty="0">
                <a:solidFill>
                  <a:schemeClr val="bg2">
                    <a:lumMod val="25000"/>
                  </a:schemeClr>
                </a:solidFill>
                <a:latin typeface="Arial" panose="020B0604020202020204" pitchFamily="34" charset="0"/>
                <a:cs typeface="Arial" panose="020B0604020202020204" pitchFamily="34" charset="0"/>
              </a:rPr>
              <a:t>	</a:t>
            </a:r>
            <a:r>
              <a:rPr lang="en-US" sz="1000" dirty="0">
                <a:solidFill>
                  <a:schemeClr val="bg2">
                    <a:lumMod val="25000"/>
                  </a:schemeClr>
                </a:solidFill>
                <a:latin typeface="Arial" panose="020B0604020202020204" pitchFamily="34" charset="0"/>
                <a:cs typeface="Arial" panose="020B0604020202020204" pitchFamily="34" charset="0"/>
              </a:rPr>
              <a:t>Founded as a technical distributor </a:t>
            </a:r>
            <a:br>
              <a:rPr lang="en-US" sz="1000" dirty="0">
                <a:solidFill>
                  <a:schemeClr val="bg2">
                    <a:lumMod val="25000"/>
                  </a:schemeClr>
                </a:solidFill>
                <a:latin typeface="Arial" panose="020B0604020202020204" pitchFamily="34" charset="0"/>
                <a:cs typeface="Arial" panose="020B0604020202020204" pitchFamily="34" charset="0"/>
              </a:rPr>
            </a:br>
            <a:r>
              <a:rPr lang="en-US" sz="1000" dirty="0">
                <a:solidFill>
                  <a:schemeClr val="bg2">
                    <a:lumMod val="25000"/>
                  </a:schemeClr>
                </a:solidFill>
                <a:latin typeface="Arial" panose="020B0604020202020204" pitchFamily="34" charset="0"/>
                <a:cs typeface="Arial" panose="020B0604020202020204" pitchFamily="34" charset="0"/>
              </a:rPr>
              <a:t>	of plastic parts</a:t>
            </a:r>
            <a:endParaRPr lang="de-DE" sz="1000" dirty="0">
              <a:solidFill>
                <a:schemeClr val="bg2">
                  <a:lumMod val="25000"/>
                </a:schemeClr>
              </a:solidFill>
              <a:latin typeface="Arial" panose="020B0604020202020204" pitchFamily="34" charset="0"/>
              <a:cs typeface="Arial" panose="020B0604020202020204" pitchFamily="34" charset="0"/>
            </a:endParaRPr>
          </a:p>
        </p:txBody>
      </p:sp>
      <p:pic>
        <p:nvPicPr>
          <p:cNvPr id="37" name="Grafik 36">
            <a:extLst>
              <a:ext uri="{FF2B5EF4-FFF2-40B4-BE49-F238E27FC236}">
                <a16:creationId xmlns:a16="http://schemas.microsoft.com/office/drawing/2014/main" xmlns="" id="{7BE494D8-E538-DBC1-820C-02CF4471CC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5472" y="766836"/>
            <a:ext cx="5401056" cy="5401056"/>
          </a:xfrm>
          <a:prstGeom prst="rect">
            <a:avLst/>
          </a:prstGeom>
        </p:spPr>
      </p:pic>
      <p:pic>
        <p:nvPicPr>
          <p:cNvPr id="39" name="Grafik 38">
            <a:extLst>
              <a:ext uri="{FF2B5EF4-FFF2-40B4-BE49-F238E27FC236}">
                <a16:creationId xmlns:a16="http://schemas.microsoft.com/office/drawing/2014/main" xmlns="" id="{DF85D012-7235-21C8-53FE-216A5F764F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5472" y="766836"/>
            <a:ext cx="5401056" cy="5401056"/>
          </a:xfrm>
          <a:prstGeom prst="rect">
            <a:avLst/>
          </a:prstGeom>
        </p:spPr>
      </p:pic>
      <p:pic>
        <p:nvPicPr>
          <p:cNvPr id="41" name="Grafik 40">
            <a:extLst>
              <a:ext uri="{FF2B5EF4-FFF2-40B4-BE49-F238E27FC236}">
                <a16:creationId xmlns:a16="http://schemas.microsoft.com/office/drawing/2014/main" xmlns="" id="{C24F940C-06D4-4A67-7B08-8C3C0ABA00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5472" y="766836"/>
            <a:ext cx="5401056" cy="5401056"/>
          </a:xfrm>
          <a:prstGeom prst="rect">
            <a:avLst/>
          </a:prstGeom>
        </p:spPr>
      </p:pic>
      <p:pic>
        <p:nvPicPr>
          <p:cNvPr id="45" name="Grafik 44">
            <a:extLst>
              <a:ext uri="{FF2B5EF4-FFF2-40B4-BE49-F238E27FC236}">
                <a16:creationId xmlns:a16="http://schemas.microsoft.com/office/drawing/2014/main" xmlns="" id="{5EF92859-E0C9-5497-EAA4-C3E381E271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89"/>
          <a:stretch/>
        </p:blipFill>
        <p:spPr>
          <a:xfrm>
            <a:off x="3395472" y="804084"/>
            <a:ext cx="5401056" cy="5363807"/>
          </a:xfrm>
          <a:prstGeom prst="rect">
            <a:avLst/>
          </a:prstGeom>
        </p:spPr>
      </p:pic>
      <p:pic>
        <p:nvPicPr>
          <p:cNvPr id="51" name="Grafik 50">
            <a:extLst>
              <a:ext uri="{FF2B5EF4-FFF2-40B4-BE49-F238E27FC236}">
                <a16:creationId xmlns:a16="http://schemas.microsoft.com/office/drawing/2014/main" xmlns="" id="{AFB65429-C1BD-D630-7655-85465756CA9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1"/>
          <a:stretch/>
        </p:blipFill>
        <p:spPr>
          <a:xfrm>
            <a:off x="3395472" y="808462"/>
            <a:ext cx="5401056" cy="5359430"/>
          </a:xfrm>
          <a:prstGeom prst="rect">
            <a:avLst/>
          </a:prstGeom>
        </p:spPr>
      </p:pic>
      <p:pic>
        <p:nvPicPr>
          <p:cNvPr id="53" name="Grafik 52">
            <a:extLst>
              <a:ext uri="{FF2B5EF4-FFF2-40B4-BE49-F238E27FC236}">
                <a16:creationId xmlns:a16="http://schemas.microsoft.com/office/drawing/2014/main" xmlns="" id="{270CE848-155C-0003-8FC1-2DAC95C86D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7" t="485" r="147" b="-485"/>
          <a:stretch/>
        </p:blipFill>
        <p:spPr>
          <a:xfrm>
            <a:off x="3387512" y="793057"/>
            <a:ext cx="5401056" cy="5401056"/>
          </a:xfrm>
          <a:prstGeom prst="rect">
            <a:avLst/>
          </a:prstGeom>
        </p:spPr>
      </p:pic>
      <p:pic>
        <p:nvPicPr>
          <p:cNvPr id="55" name="Grafik 54">
            <a:extLst>
              <a:ext uri="{FF2B5EF4-FFF2-40B4-BE49-F238E27FC236}">
                <a16:creationId xmlns:a16="http://schemas.microsoft.com/office/drawing/2014/main" xmlns="" id="{2726079E-6A96-877F-4AD1-6F4B75576A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971"/>
          <a:stretch/>
        </p:blipFill>
        <p:spPr>
          <a:xfrm>
            <a:off x="3395472" y="819280"/>
            <a:ext cx="5401056" cy="5348612"/>
          </a:xfrm>
          <a:prstGeom prst="rect">
            <a:avLst/>
          </a:prstGeom>
        </p:spPr>
      </p:pic>
      <p:pic>
        <p:nvPicPr>
          <p:cNvPr id="57" name="Grafik 56">
            <a:extLst>
              <a:ext uri="{FF2B5EF4-FFF2-40B4-BE49-F238E27FC236}">
                <a16:creationId xmlns:a16="http://schemas.microsoft.com/office/drawing/2014/main" xmlns="" id="{294E7124-6321-244A-9EC4-5384B2B02D8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971"/>
          <a:stretch/>
        </p:blipFill>
        <p:spPr>
          <a:xfrm>
            <a:off x="3395472" y="819280"/>
            <a:ext cx="5401056" cy="5348611"/>
          </a:xfrm>
          <a:prstGeom prst="rect">
            <a:avLst/>
          </a:prstGeom>
        </p:spPr>
      </p:pic>
      <p:pic>
        <p:nvPicPr>
          <p:cNvPr id="59" name="Grafik 58">
            <a:extLst>
              <a:ext uri="{FF2B5EF4-FFF2-40B4-BE49-F238E27FC236}">
                <a16:creationId xmlns:a16="http://schemas.microsoft.com/office/drawing/2014/main" xmlns="" id="{5A33D608-55B4-F253-E8C4-430585EE40A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052"/>
          <a:stretch/>
        </p:blipFill>
        <p:spPr>
          <a:xfrm>
            <a:off x="3395472" y="823658"/>
            <a:ext cx="5401056" cy="5344234"/>
          </a:xfrm>
          <a:prstGeom prst="rect">
            <a:avLst/>
          </a:prstGeom>
        </p:spPr>
      </p:pic>
      <p:pic>
        <p:nvPicPr>
          <p:cNvPr id="63" name="Grafik 62">
            <a:extLst>
              <a:ext uri="{FF2B5EF4-FFF2-40B4-BE49-F238E27FC236}">
                <a16:creationId xmlns:a16="http://schemas.microsoft.com/office/drawing/2014/main" xmlns="" id="{9AE7467F-36E7-2BD5-2E63-79D8DCAB4DD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052"/>
          <a:stretch/>
        </p:blipFill>
        <p:spPr>
          <a:xfrm>
            <a:off x="3395472" y="823658"/>
            <a:ext cx="5401056" cy="5344234"/>
          </a:xfrm>
          <a:prstGeom prst="rect">
            <a:avLst/>
          </a:prstGeom>
        </p:spPr>
      </p:pic>
      <p:sp>
        <p:nvSpPr>
          <p:cNvPr id="4" name="Titel 1">
            <a:extLst>
              <a:ext uri="{FF2B5EF4-FFF2-40B4-BE49-F238E27FC236}">
                <a16:creationId xmlns:a16="http://schemas.microsoft.com/office/drawing/2014/main" xmlns="" id="{A10FE9EF-4295-7122-5E76-8C1A38302C7B}"/>
              </a:ext>
            </a:extLst>
          </p:cNvPr>
          <p:cNvSpPr txBox="1">
            <a:spLocks/>
          </p:cNvSpPr>
          <p:nvPr/>
        </p:nvSpPr>
        <p:spPr>
          <a:xfrm>
            <a:off x="4881329" y="2610517"/>
            <a:ext cx="2429341" cy="1636967"/>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1400" b="1" dirty="0" err="1">
                <a:solidFill>
                  <a:schemeClr val="bg1">
                    <a:lumMod val="65000"/>
                  </a:schemeClr>
                </a:solidFill>
                <a:latin typeface="Arial" panose="020B0604020202020204" pitchFamily="34" charset="0"/>
                <a:cs typeface="Arial" panose="020B0604020202020204" pitchFamily="34" charset="0"/>
              </a:rPr>
              <a:t>founded</a:t>
            </a:r>
            <a:endParaRPr lang="de-DE" sz="1400" b="1" dirty="0">
              <a:solidFill>
                <a:schemeClr val="bg1">
                  <a:lumMod val="65000"/>
                </a:schemeClr>
              </a:solidFill>
              <a:latin typeface="Arial" panose="020B0604020202020204" pitchFamily="34" charset="0"/>
              <a:cs typeface="Arial" panose="020B0604020202020204" pitchFamily="34" charset="0"/>
            </a:endParaRPr>
          </a:p>
          <a:p>
            <a:pPr>
              <a:lnSpc>
                <a:spcPct val="120000"/>
              </a:lnSpc>
            </a:pPr>
            <a:r>
              <a:rPr lang="de-DE" sz="3600" b="1" dirty="0">
                <a:solidFill>
                  <a:schemeClr val="bg1">
                    <a:lumMod val="65000"/>
                  </a:schemeClr>
                </a:solidFill>
                <a:latin typeface="Arial" panose="020B0604020202020204" pitchFamily="34" charset="0"/>
                <a:cs typeface="Arial" panose="020B0604020202020204" pitchFamily="34" charset="0"/>
              </a:rPr>
              <a:t>1968</a:t>
            </a:r>
          </a:p>
          <a:p>
            <a:endParaRPr lang="de-DE" sz="1400" b="1" dirty="0">
              <a:solidFill>
                <a:schemeClr val="bg1">
                  <a:lumMod val="65000"/>
                </a:schemeClr>
              </a:solidFill>
              <a:latin typeface="Arial" panose="020B0604020202020204" pitchFamily="34" charset="0"/>
              <a:cs typeface="Arial" panose="020B0604020202020204" pitchFamily="34" charset="0"/>
            </a:endParaRPr>
          </a:p>
          <a:p>
            <a:endParaRPr lang="de-DE" sz="2400" b="1" dirty="0">
              <a:solidFill>
                <a:schemeClr val="bg1">
                  <a:lumMod val="65000"/>
                </a:schemeClr>
              </a:solidFill>
              <a:latin typeface="Arial" panose="020B0604020202020204" pitchFamily="34" charset="0"/>
              <a:cs typeface="Arial" panose="020B0604020202020204" pitchFamily="34" charset="0"/>
            </a:endParaRPr>
          </a:p>
          <a:p>
            <a:r>
              <a:rPr lang="de-DE" sz="3600" b="1" dirty="0">
                <a:solidFill>
                  <a:schemeClr val="bg1">
                    <a:lumMod val="65000"/>
                  </a:schemeClr>
                </a:solidFill>
                <a:latin typeface="Arial" panose="020B0604020202020204" pitchFamily="34" charset="0"/>
                <a:cs typeface="Arial" panose="020B0604020202020204" pitchFamily="34" charset="0"/>
              </a:rPr>
              <a:t>50+ </a:t>
            </a:r>
            <a:r>
              <a:rPr lang="de-DE" sz="2400" b="1" dirty="0">
                <a:solidFill>
                  <a:schemeClr val="bg1">
                    <a:lumMod val="65000"/>
                  </a:schemeClr>
                </a:solidFill>
                <a:latin typeface="Arial" panose="020B0604020202020204" pitchFamily="34" charset="0"/>
                <a:cs typeface="Arial" panose="020B0604020202020204" pitchFamily="34" charset="0"/>
              </a:rPr>
              <a:t/>
            </a:r>
            <a:br>
              <a:rPr lang="de-DE" sz="2400" b="1" dirty="0">
                <a:solidFill>
                  <a:schemeClr val="bg1">
                    <a:lumMod val="65000"/>
                  </a:schemeClr>
                </a:solidFill>
                <a:latin typeface="Arial" panose="020B0604020202020204" pitchFamily="34" charset="0"/>
                <a:cs typeface="Arial" panose="020B0604020202020204" pitchFamily="34" charset="0"/>
              </a:rPr>
            </a:br>
            <a:r>
              <a:rPr lang="de-DE" sz="1400" b="1" dirty="0" err="1">
                <a:solidFill>
                  <a:schemeClr val="bg1">
                    <a:lumMod val="65000"/>
                  </a:schemeClr>
                </a:solidFill>
                <a:latin typeface="Arial" panose="020B0604020202020204" pitchFamily="34" charset="0"/>
                <a:cs typeface="Arial" panose="020B0604020202020204" pitchFamily="34" charset="0"/>
              </a:rPr>
              <a:t>years</a:t>
            </a:r>
            <a:r>
              <a:rPr lang="de-DE" sz="1400" b="1" dirty="0">
                <a:solidFill>
                  <a:schemeClr val="bg1">
                    <a:lumMod val="65000"/>
                  </a:schemeClr>
                </a:solidFill>
                <a:latin typeface="Arial" panose="020B0604020202020204" pitchFamily="34" charset="0"/>
                <a:cs typeface="Arial" panose="020B0604020202020204" pitchFamily="34" charset="0"/>
              </a:rPr>
              <a:t> </a:t>
            </a:r>
            <a:r>
              <a:rPr lang="de-DE" sz="1400" b="1" dirty="0" err="1">
                <a:solidFill>
                  <a:schemeClr val="bg1">
                    <a:lumMod val="65000"/>
                  </a:schemeClr>
                </a:solidFill>
                <a:latin typeface="Arial" panose="020B0604020202020204" pitchFamily="34" charset="0"/>
                <a:cs typeface="Arial" panose="020B0604020202020204" pitchFamily="34" charset="0"/>
              </a:rPr>
              <a:t>experience</a:t>
            </a:r>
            <a:endParaRPr lang="de-DE" sz="2400" b="1" dirty="0">
              <a:solidFill>
                <a:schemeClr val="bg1">
                  <a:lumMod val="65000"/>
                </a:schemeClr>
              </a:solidFill>
              <a:latin typeface="Arial" panose="020B0604020202020204" pitchFamily="34" charset="0"/>
              <a:cs typeface="Arial" panose="020B0604020202020204" pitchFamily="34" charset="0"/>
            </a:endParaRPr>
          </a:p>
        </p:txBody>
      </p:sp>
      <p:sp>
        <p:nvSpPr>
          <p:cNvPr id="64" name="Inhaltsplatzhalter 2">
            <a:extLst>
              <a:ext uri="{FF2B5EF4-FFF2-40B4-BE49-F238E27FC236}">
                <a16:creationId xmlns:a16="http://schemas.microsoft.com/office/drawing/2014/main" xmlns="" id="{DFDB1046-7E15-AC3F-C95D-42FB23E0AA6B}"/>
              </a:ext>
            </a:extLst>
          </p:cNvPr>
          <p:cNvSpPr txBox="1">
            <a:spLocks/>
          </p:cNvSpPr>
          <p:nvPr/>
        </p:nvSpPr>
        <p:spPr>
          <a:xfrm>
            <a:off x="343781" y="2722495"/>
            <a:ext cx="3060000" cy="720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360000">
              <a:lnSpc>
                <a:spcPct val="120000"/>
              </a:lnSpc>
              <a:tabLst>
                <a:tab pos="360000" algn="l"/>
              </a:tabLst>
            </a:pPr>
            <a:r>
              <a:rPr lang="de-DE" sz="1000" b="1" dirty="0">
                <a:solidFill>
                  <a:schemeClr val="bg2">
                    <a:lumMod val="25000"/>
                  </a:schemeClr>
                </a:solidFill>
                <a:latin typeface="Arial" panose="020B0604020202020204" pitchFamily="34" charset="0"/>
                <a:cs typeface="Arial" panose="020B0604020202020204" pitchFamily="34" charset="0"/>
              </a:rPr>
              <a:t>1970</a:t>
            </a:r>
            <a:r>
              <a:rPr lang="de-DE" sz="1000" dirty="0">
                <a:solidFill>
                  <a:schemeClr val="bg2">
                    <a:lumMod val="25000"/>
                  </a:schemeClr>
                </a:solidFill>
                <a:latin typeface="Arial" panose="020B0604020202020204" pitchFamily="34" charset="0"/>
                <a:cs typeface="Arial" panose="020B0604020202020204" pitchFamily="34" charset="0"/>
              </a:rPr>
              <a:t>	</a:t>
            </a:r>
            <a:r>
              <a:rPr lang="en-US" sz="1000" dirty="0">
                <a:solidFill>
                  <a:schemeClr val="bg2">
                    <a:lumMod val="25000"/>
                  </a:schemeClr>
                </a:solidFill>
                <a:latin typeface="Arial" panose="020B0604020202020204" pitchFamily="34" charset="0"/>
                <a:cs typeface="Arial" panose="020B0604020202020204" pitchFamily="34" charset="0"/>
              </a:rPr>
              <a:t>Experienced machinists had problems</a:t>
            </a:r>
            <a:br>
              <a:rPr lang="en-US" sz="1000" dirty="0">
                <a:solidFill>
                  <a:schemeClr val="bg2">
                    <a:lumMod val="25000"/>
                  </a:schemeClr>
                </a:solidFill>
                <a:latin typeface="Arial" panose="020B0604020202020204" pitchFamily="34" charset="0"/>
                <a:cs typeface="Arial" panose="020B0604020202020204" pitchFamily="34" charset="0"/>
              </a:rPr>
            </a:br>
            <a:r>
              <a:rPr lang="en-US" sz="1000" dirty="0">
                <a:solidFill>
                  <a:schemeClr val="bg2">
                    <a:lumMod val="25000"/>
                  </a:schemeClr>
                </a:solidFill>
                <a:latin typeface="Arial" panose="020B0604020202020204" pitchFamily="34" charset="0"/>
                <a:cs typeface="Arial" panose="020B0604020202020204" pitchFamily="34" charset="0"/>
              </a:rPr>
              <a:t>	with the "new" plastics</a:t>
            </a:r>
            <a:endParaRPr lang="de-DE" sz="1000" dirty="0">
              <a:solidFill>
                <a:schemeClr val="bg2">
                  <a:lumMod val="25000"/>
                </a:schemeClr>
              </a:solidFill>
              <a:latin typeface="Arial" panose="020B0604020202020204" pitchFamily="34" charset="0"/>
              <a:cs typeface="Arial" panose="020B0604020202020204" pitchFamily="34" charset="0"/>
            </a:endParaRPr>
          </a:p>
        </p:txBody>
      </p:sp>
      <p:sp>
        <p:nvSpPr>
          <p:cNvPr id="65" name="Inhaltsplatzhalter 2">
            <a:extLst>
              <a:ext uri="{FF2B5EF4-FFF2-40B4-BE49-F238E27FC236}">
                <a16:creationId xmlns:a16="http://schemas.microsoft.com/office/drawing/2014/main" xmlns="" id="{A85FAEB0-CCD4-9FDF-1E2D-022A00E0CA3A}"/>
              </a:ext>
            </a:extLst>
          </p:cNvPr>
          <p:cNvSpPr txBox="1">
            <a:spLocks/>
          </p:cNvSpPr>
          <p:nvPr/>
        </p:nvSpPr>
        <p:spPr>
          <a:xfrm>
            <a:off x="343780" y="3452350"/>
            <a:ext cx="3060000" cy="720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tabLst>
                <a:tab pos="360000" algn="l"/>
              </a:tabLst>
            </a:pPr>
            <a:r>
              <a:rPr lang="de-DE" sz="1000" b="1" dirty="0">
                <a:solidFill>
                  <a:schemeClr val="bg2">
                    <a:lumMod val="25000"/>
                  </a:schemeClr>
                </a:solidFill>
                <a:latin typeface="Arial" panose="020B0604020202020204" pitchFamily="34" charset="0"/>
                <a:cs typeface="Arial" panose="020B0604020202020204" pitchFamily="34" charset="0"/>
              </a:rPr>
              <a:t>1972</a:t>
            </a:r>
            <a:r>
              <a:rPr lang="de-DE" sz="1000" dirty="0">
                <a:solidFill>
                  <a:schemeClr val="bg2">
                    <a:lumMod val="25000"/>
                  </a:schemeClr>
                </a:solidFill>
                <a:latin typeface="Arial" panose="020B0604020202020204" pitchFamily="34" charset="0"/>
                <a:cs typeface="Arial" panose="020B0604020202020204" pitchFamily="34" charset="0"/>
              </a:rPr>
              <a:t>	</a:t>
            </a:r>
            <a:r>
              <a:rPr lang="en-US" sz="1000" dirty="0">
                <a:solidFill>
                  <a:schemeClr val="bg2">
                    <a:lumMod val="25000"/>
                  </a:schemeClr>
                </a:solidFill>
                <a:latin typeface="Arial" panose="020B0604020202020204" pitchFamily="34" charset="0"/>
                <a:cs typeface="Arial" panose="020B0604020202020204" pitchFamily="34" charset="0"/>
              </a:rPr>
              <a:t>The use of plastic as a wear component 	required wear values for material selection</a:t>
            </a:r>
            <a:endParaRPr lang="de-DE" sz="1000" dirty="0">
              <a:solidFill>
                <a:schemeClr val="bg2">
                  <a:lumMod val="25000"/>
                </a:schemeClr>
              </a:solidFill>
              <a:latin typeface="Arial" panose="020B0604020202020204" pitchFamily="34" charset="0"/>
              <a:cs typeface="Arial" panose="020B0604020202020204" pitchFamily="34" charset="0"/>
            </a:endParaRPr>
          </a:p>
        </p:txBody>
      </p:sp>
      <p:sp>
        <p:nvSpPr>
          <p:cNvPr id="66" name="Inhaltsplatzhalter 2">
            <a:extLst>
              <a:ext uri="{FF2B5EF4-FFF2-40B4-BE49-F238E27FC236}">
                <a16:creationId xmlns:a16="http://schemas.microsoft.com/office/drawing/2014/main" xmlns="" id="{FB4FB400-3F59-7A6C-46F3-85B4C9BE0229}"/>
              </a:ext>
            </a:extLst>
          </p:cNvPr>
          <p:cNvSpPr txBox="1">
            <a:spLocks/>
          </p:cNvSpPr>
          <p:nvPr/>
        </p:nvSpPr>
        <p:spPr>
          <a:xfrm>
            <a:off x="343780" y="4182205"/>
            <a:ext cx="3060000" cy="720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tabLst>
                <a:tab pos="360000" algn="l"/>
              </a:tabLst>
            </a:pPr>
            <a:r>
              <a:rPr lang="de-DE" sz="1000" b="1" dirty="0">
                <a:solidFill>
                  <a:schemeClr val="bg2">
                    <a:lumMod val="25000"/>
                  </a:schemeClr>
                </a:solidFill>
                <a:latin typeface="Arial" panose="020B0604020202020204" pitchFamily="34" charset="0"/>
                <a:cs typeface="Arial" panose="020B0604020202020204" pitchFamily="34" charset="0"/>
              </a:rPr>
              <a:t>1978</a:t>
            </a:r>
            <a:r>
              <a:rPr lang="de-DE" sz="1000" dirty="0">
                <a:solidFill>
                  <a:schemeClr val="bg2">
                    <a:lumMod val="25000"/>
                  </a:schemeClr>
                </a:solidFill>
                <a:latin typeface="Arial" panose="020B0604020202020204" pitchFamily="34" charset="0"/>
                <a:cs typeface="Arial" panose="020B0604020202020204" pitchFamily="34" charset="0"/>
              </a:rPr>
              <a:t>	</a:t>
            </a:r>
            <a:r>
              <a:rPr lang="en-US" sz="1000" dirty="0">
                <a:solidFill>
                  <a:schemeClr val="bg2">
                    <a:lumMod val="25000"/>
                  </a:schemeClr>
                </a:solidFill>
                <a:latin typeface="Arial" panose="020B0604020202020204" pitchFamily="34" charset="0"/>
                <a:cs typeface="Arial" panose="020B0604020202020204" pitchFamily="34" charset="0"/>
              </a:rPr>
              <a:t>The first "old" materials such as bronze were</a:t>
            </a:r>
            <a:br>
              <a:rPr lang="en-US" sz="1000" dirty="0">
                <a:solidFill>
                  <a:schemeClr val="bg2">
                    <a:lumMod val="25000"/>
                  </a:schemeClr>
                </a:solidFill>
                <a:latin typeface="Arial" panose="020B0604020202020204" pitchFamily="34" charset="0"/>
                <a:cs typeface="Arial" panose="020B0604020202020204" pitchFamily="34" charset="0"/>
              </a:rPr>
            </a:br>
            <a:r>
              <a:rPr lang="en-US" sz="1000" dirty="0">
                <a:solidFill>
                  <a:schemeClr val="bg2">
                    <a:lumMod val="25000"/>
                  </a:schemeClr>
                </a:solidFill>
                <a:latin typeface="Arial" panose="020B0604020202020204" pitchFamily="34" charset="0"/>
                <a:cs typeface="Arial" panose="020B0604020202020204" pitchFamily="34" charset="0"/>
              </a:rPr>
              <a:t>           replaced by injection-molded plastic </a:t>
            </a:r>
            <a:br>
              <a:rPr lang="en-US" sz="1000" dirty="0">
                <a:solidFill>
                  <a:schemeClr val="bg2">
                    <a:lumMod val="25000"/>
                  </a:schemeClr>
                </a:solidFill>
                <a:latin typeface="Arial" panose="020B0604020202020204" pitchFamily="34" charset="0"/>
                <a:cs typeface="Arial" panose="020B0604020202020204" pitchFamily="34" charset="0"/>
              </a:rPr>
            </a:br>
            <a:r>
              <a:rPr lang="en-US" sz="1000" dirty="0">
                <a:solidFill>
                  <a:schemeClr val="bg2">
                    <a:lumMod val="25000"/>
                  </a:schemeClr>
                </a:solidFill>
                <a:latin typeface="Arial" panose="020B0604020202020204" pitchFamily="34" charset="0"/>
                <a:cs typeface="Arial" panose="020B0604020202020204" pitchFamily="34" charset="0"/>
              </a:rPr>
              <a:t>	bushings in series production</a:t>
            </a:r>
            <a:endParaRPr lang="de-DE" sz="1000" dirty="0">
              <a:solidFill>
                <a:schemeClr val="bg2">
                  <a:lumMod val="25000"/>
                </a:schemeClr>
              </a:solidFill>
              <a:latin typeface="Arial" panose="020B0604020202020204" pitchFamily="34" charset="0"/>
              <a:cs typeface="Arial" panose="020B0604020202020204" pitchFamily="34" charset="0"/>
            </a:endParaRPr>
          </a:p>
        </p:txBody>
      </p:sp>
      <p:sp>
        <p:nvSpPr>
          <p:cNvPr id="67" name="Inhaltsplatzhalter 2">
            <a:extLst>
              <a:ext uri="{FF2B5EF4-FFF2-40B4-BE49-F238E27FC236}">
                <a16:creationId xmlns:a16="http://schemas.microsoft.com/office/drawing/2014/main" xmlns="" id="{31852AC0-EE00-D70F-25E9-4135DB4A5852}"/>
              </a:ext>
            </a:extLst>
          </p:cNvPr>
          <p:cNvSpPr txBox="1">
            <a:spLocks/>
          </p:cNvSpPr>
          <p:nvPr/>
        </p:nvSpPr>
        <p:spPr>
          <a:xfrm>
            <a:off x="350174" y="4912060"/>
            <a:ext cx="3060000" cy="720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tabLst>
                <a:tab pos="360000" algn="l"/>
              </a:tabLst>
            </a:pPr>
            <a:r>
              <a:rPr lang="de-DE" sz="1000" b="1" dirty="0">
                <a:solidFill>
                  <a:schemeClr val="bg2">
                    <a:lumMod val="25000"/>
                  </a:schemeClr>
                </a:solidFill>
                <a:latin typeface="Arial" panose="020B0604020202020204" pitchFamily="34" charset="0"/>
                <a:cs typeface="Arial" panose="020B0604020202020204" pitchFamily="34" charset="0"/>
              </a:rPr>
              <a:t>1985</a:t>
            </a:r>
            <a:r>
              <a:rPr lang="de-DE" sz="1000" dirty="0">
                <a:solidFill>
                  <a:schemeClr val="bg2">
                    <a:lumMod val="25000"/>
                  </a:schemeClr>
                </a:solidFill>
                <a:latin typeface="Arial" panose="020B0604020202020204" pitchFamily="34" charset="0"/>
                <a:cs typeface="Arial" panose="020B0604020202020204" pitchFamily="34" charset="0"/>
              </a:rPr>
              <a:t>	</a:t>
            </a:r>
            <a:r>
              <a:rPr lang="en-US" sz="1000" dirty="0">
                <a:solidFill>
                  <a:schemeClr val="bg2">
                    <a:lumMod val="25000"/>
                  </a:schemeClr>
                </a:solidFill>
                <a:latin typeface="Arial" panose="020B0604020202020204" pitchFamily="34" charset="0"/>
                <a:cs typeface="Arial" panose="020B0604020202020204" pitchFamily="34" charset="0"/>
              </a:rPr>
              <a:t>Economically optimal shapes of semi-</a:t>
            </a:r>
            <a:br>
              <a:rPr lang="en-US" sz="1000" dirty="0">
                <a:solidFill>
                  <a:schemeClr val="bg2">
                    <a:lumMod val="25000"/>
                  </a:schemeClr>
                </a:solidFill>
                <a:latin typeface="Arial" panose="020B0604020202020204" pitchFamily="34" charset="0"/>
                <a:cs typeface="Arial" panose="020B0604020202020204" pitchFamily="34" charset="0"/>
              </a:rPr>
            </a:br>
            <a:r>
              <a:rPr lang="en-US" sz="1000" dirty="0">
                <a:solidFill>
                  <a:schemeClr val="bg2">
                    <a:lumMod val="25000"/>
                  </a:schemeClr>
                </a:solidFill>
                <a:latin typeface="Arial" panose="020B0604020202020204" pitchFamily="34" charset="0"/>
                <a:cs typeface="Arial" panose="020B0604020202020204" pitchFamily="34" charset="0"/>
              </a:rPr>
              <a:t>	finished products for machining (tubes) </a:t>
            </a:r>
            <a:br>
              <a:rPr lang="en-US" sz="1000" dirty="0">
                <a:solidFill>
                  <a:schemeClr val="bg2">
                    <a:lumMod val="25000"/>
                  </a:schemeClr>
                </a:solidFill>
                <a:latin typeface="Arial" panose="020B0604020202020204" pitchFamily="34" charset="0"/>
                <a:cs typeface="Arial" panose="020B0604020202020204" pitchFamily="34" charset="0"/>
              </a:rPr>
            </a:br>
            <a:r>
              <a:rPr lang="en-US" sz="1000" dirty="0">
                <a:solidFill>
                  <a:schemeClr val="bg2">
                    <a:lumMod val="25000"/>
                  </a:schemeClr>
                </a:solidFill>
                <a:latin typeface="Arial" panose="020B0604020202020204" pitchFamily="34" charset="0"/>
                <a:cs typeface="Arial" panose="020B0604020202020204" pitchFamily="34" charset="0"/>
              </a:rPr>
              <a:t>	were rare</a:t>
            </a:r>
            <a:endParaRPr lang="de-DE" sz="1000" dirty="0">
              <a:solidFill>
                <a:schemeClr val="bg2">
                  <a:lumMod val="25000"/>
                </a:schemeClr>
              </a:solidFill>
              <a:latin typeface="Arial" panose="020B0604020202020204" pitchFamily="34" charset="0"/>
              <a:cs typeface="Arial" panose="020B0604020202020204" pitchFamily="34" charset="0"/>
            </a:endParaRPr>
          </a:p>
        </p:txBody>
      </p:sp>
      <p:sp>
        <p:nvSpPr>
          <p:cNvPr id="68" name="Inhaltsplatzhalter 2">
            <a:extLst>
              <a:ext uri="{FF2B5EF4-FFF2-40B4-BE49-F238E27FC236}">
                <a16:creationId xmlns:a16="http://schemas.microsoft.com/office/drawing/2014/main" xmlns="" id="{63FBCCEC-96A4-0B90-6E8C-FF8AAAFCC14D}"/>
              </a:ext>
            </a:extLst>
          </p:cNvPr>
          <p:cNvSpPr txBox="1">
            <a:spLocks/>
          </p:cNvSpPr>
          <p:nvPr/>
        </p:nvSpPr>
        <p:spPr>
          <a:xfrm>
            <a:off x="8913046" y="2007704"/>
            <a:ext cx="3060000" cy="720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tabLst>
                <a:tab pos="360000" algn="l"/>
              </a:tabLst>
            </a:pPr>
            <a:r>
              <a:rPr lang="de-DE" sz="1000" b="1" dirty="0">
                <a:solidFill>
                  <a:schemeClr val="bg2">
                    <a:lumMod val="25000"/>
                  </a:schemeClr>
                </a:solidFill>
                <a:latin typeface="Arial" panose="020B0604020202020204" pitchFamily="34" charset="0"/>
                <a:cs typeface="Arial" panose="020B0604020202020204" pitchFamily="34" charset="0"/>
              </a:rPr>
              <a:t>1987	</a:t>
            </a:r>
            <a:r>
              <a:rPr lang="en-US" sz="1000" dirty="0">
                <a:solidFill>
                  <a:schemeClr val="bg2">
                    <a:lumMod val="25000"/>
                  </a:schemeClr>
                </a:solidFill>
                <a:latin typeface="Arial" panose="020B0604020202020204" pitchFamily="34" charset="0"/>
                <a:cs typeface="Arial" panose="020B0604020202020204" pitchFamily="34" charset="0"/>
              </a:rPr>
              <a:t>Formulations had to be adapted to the </a:t>
            </a:r>
            <a:br>
              <a:rPr lang="en-US" sz="1000" dirty="0">
                <a:solidFill>
                  <a:schemeClr val="bg2">
                    <a:lumMod val="25000"/>
                  </a:schemeClr>
                </a:solidFill>
                <a:latin typeface="Arial" panose="020B0604020202020204" pitchFamily="34" charset="0"/>
                <a:cs typeface="Arial" panose="020B0604020202020204" pitchFamily="34" charset="0"/>
              </a:rPr>
            </a:br>
            <a:r>
              <a:rPr lang="en-US" sz="1000" dirty="0">
                <a:solidFill>
                  <a:schemeClr val="bg2">
                    <a:lumMod val="25000"/>
                  </a:schemeClr>
                </a:solidFill>
                <a:latin typeface="Arial" panose="020B0604020202020204" pitchFamily="34" charset="0"/>
                <a:cs typeface="Arial" panose="020B0604020202020204" pitchFamily="34" charset="0"/>
              </a:rPr>
              <a:t>	friction and wear requirements</a:t>
            </a:r>
            <a:endParaRPr lang="de-DE" sz="1000" dirty="0">
              <a:solidFill>
                <a:schemeClr val="bg2">
                  <a:lumMod val="25000"/>
                </a:schemeClr>
              </a:solidFill>
              <a:latin typeface="Arial" panose="020B0604020202020204" pitchFamily="34" charset="0"/>
              <a:cs typeface="Arial" panose="020B0604020202020204" pitchFamily="34" charset="0"/>
            </a:endParaRPr>
          </a:p>
        </p:txBody>
      </p:sp>
      <p:sp>
        <p:nvSpPr>
          <p:cNvPr id="69" name="Inhaltsplatzhalter 2">
            <a:extLst>
              <a:ext uri="{FF2B5EF4-FFF2-40B4-BE49-F238E27FC236}">
                <a16:creationId xmlns:a16="http://schemas.microsoft.com/office/drawing/2014/main" xmlns="" id="{8B1CD9EB-86D0-CCB5-537A-175C2E771F1D}"/>
              </a:ext>
            </a:extLst>
          </p:cNvPr>
          <p:cNvSpPr txBox="1">
            <a:spLocks/>
          </p:cNvSpPr>
          <p:nvPr/>
        </p:nvSpPr>
        <p:spPr>
          <a:xfrm>
            <a:off x="8913045" y="2975823"/>
            <a:ext cx="3060000" cy="720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tabLst>
                <a:tab pos="360000" algn="l"/>
              </a:tabLst>
            </a:pPr>
            <a:r>
              <a:rPr lang="de-DE" sz="1000" b="1" dirty="0">
                <a:solidFill>
                  <a:schemeClr val="bg2">
                    <a:lumMod val="25000"/>
                  </a:schemeClr>
                </a:solidFill>
                <a:latin typeface="Arial" panose="020B0604020202020204" pitchFamily="34" charset="0"/>
                <a:cs typeface="Arial" panose="020B0604020202020204" pitchFamily="34" charset="0"/>
              </a:rPr>
              <a:t>2000</a:t>
            </a:r>
            <a:r>
              <a:rPr lang="de-DE" sz="1000" dirty="0">
                <a:solidFill>
                  <a:schemeClr val="bg2">
                    <a:lumMod val="25000"/>
                  </a:schemeClr>
                </a:solidFill>
                <a:latin typeface="Arial" panose="020B0604020202020204" pitchFamily="34" charset="0"/>
                <a:cs typeface="Arial" panose="020B0604020202020204" pitchFamily="34" charset="0"/>
              </a:rPr>
              <a:t>	</a:t>
            </a:r>
            <a:r>
              <a:rPr lang="en-US" sz="1000" dirty="0">
                <a:solidFill>
                  <a:schemeClr val="bg2">
                    <a:lumMod val="25000"/>
                  </a:schemeClr>
                </a:solidFill>
                <a:latin typeface="Arial" panose="020B0604020202020204" pitchFamily="34" charset="0"/>
                <a:cs typeface="Arial" panose="020B0604020202020204" pitchFamily="34" charset="0"/>
              </a:rPr>
              <a:t>In order for service life predictions to </a:t>
            </a:r>
            <a:br>
              <a:rPr lang="en-US" sz="1000" dirty="0">
                <a:solidFill>
                  <a:schemeClr val="bg2">
                    <a:lumMod val="25000"/>
                  </a:schemeClr>
                </a:solidFill>
                <a:latin typeface="Arial" panose="020B0604020202020204" pitchFamily="34" charset="0"/>
                <a:cs typeface="Arial" panose="020B0604020202020204" pitchFamily="34" charset="0"/>
              </a:rPr>
            </a:br>
            <a:r>
              <a:rPr lang="en-US" sz="1000" dirty="0">
                <a:solidFill>
                  <a:schemeClr val="bg2">
                    <a:lumMod val="25000"/>
                  </a:schemeClr>
                </a:solidFill>
                <a:latin typeface="Arial" panose="020B0604020202020204" pitchFamily="34" charset="0"/>
                <a:cs typeface="Arial" panose="020B0604020202020204" pitchFamily="34" charset="0"/>
              </a:rPr>
              <a:t>	become more accurate and reliable, </a:t>
            </a:r>
            <a:br>
              <a:rPr lang="en-US" sz="1000" dirty="0">
                <a:solidFill>
                  <a:schemeClr val="bg2">
                    <a:lumMod val="25000"/>
                  </a:schemeClr>
                </a:solidFill>
                <a:latin typeface="Arial" panose="020B0604020202020204" pitchFamily="34" charset="0"/>
                <a:cs typeface="Arial" panose="020B0604020202020204" pitchFamily="34" charset="0"/>
              </a:rPr>
            </a:br>
            <a:r>
              <a:rPr lang="en-US" sz="1000" dirty="0">
                <a:solidFill>
                  <a:schemeClr val="bg2">
                    <a:lumMod val="25000"/>
                  </a:schemeClr>
                </a:solidFill>
                <a:latin typeface="Arial" panose="020B0604020202020204" pitchFamily="34" charset="0"/>
                <a:cs typeface="Arial" panose="020B0604020202020204" pitchFamily="34" charset="0"/>
              </a:rPr>
              <a:t>	Wolf compounds had to be studied in </a:t>
            </a:r>
            <a:br>
              <a:rPr lang="en-US" sz="1000" dirty="0">
                <a:solidFill>
                  <a:schemeClr val="bg2">
                    <a:lumMod val="25000"/>
                  </a:schemeClr>
                </a:solidFill>
                <a:latin typeface="Arial" panose="020B0604020202020204" pitchFamily="34" charset="0"/>
                <a:cs typeface="Arial" panose="020B0604020202020204" pitchFamily="34" charset="0"/>
              </a:rPr>
            </a:br>
            <a:r>
              <a:rPr lang="en-US" sz="1000" dirty="0">
                <a:solidFill>
                  <a:schemeClr val="bg2">
                    <a:lumMod val="25000"/>
                  </a:schemeClr>
                </a:solidFill>
                <a:latin typeface="Arial" panose="020B0604020202020204" pitchFamily="34" charset="0"/>
                <a:cs typeface="Arial" panose="020B0604020202020204" pitchFamily="34" charset="0"/>
              </a:rPr>
              <a:t>	more detail</a:t>
            </a:r>
            <a:endParaRPr lang="de-DE" sz="1000" dirty="0">
              <a:solidFill>
                <a:schemeClr val="bg2">
                  <a:lumMod val="25000"/>
                </a:schemeClr>
              </a:solidFill>
              <a:latin typeface="Arial" panose="020B0604020202020204" pitchFamily="34" charset="0"/>
              <a:cs typeface="Arial" panose="020B0604020202020204" pitchFamily="34" charset="0"/>
            </a:endParaRPr>
          </a:p>
        </p:txBody>
      </p:sp>
      <p:sp>
        <p:nvSpPr>
          <p:cNvPr id="70" name="Inhaltsplatzhalter 2">
            <a:extLst>
              <a:ext uri="{FF2B5EF4-FFF2-40B4-BE49-F238E27FC236}">
                <a16:creationId xmlns:a16="http://schemas.microsoft.com/office/drawing/2014/main" xmlns="" id="{E84FAF6E-50E8-10FD-A97A-522366F1A654}"/>
              </a:ext>
            </a:extLst>
          </p:cNvPr>
          <p:cNvSpPr txBox="1">
            <a:spLocks/>
          </p:cNvSpPr>
          <p:nvPr/>
        </p:nvSpPr>
        <p:spPr>
          <a:xfrm>
            <a:off x="8913044" y="3943942"/>
            <a:ext cx="3060000" cy="720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tabLst>
                <a:tab pos="360000" algn="l"/>
              </a:tabLst>
            </a:pPr>
            <a:r>
              <a:rPr lang="de-DE" sz="1000" b="1" dirty="0">
                <a:solidFill>
                  <a:schemeClr val="bg2">
                    <a:lumMod val="25000"/>
                  </a:schemeClr>
                </a:solidFill>
                <a:latin typeface="Arial" panose="020B0604020202020204" pitchFamily="34" charset="0"/>
                <a:cs typeface="Arial" panose="020B0604020202020204" pitchFamily="34" charset="0"/>
              </a:rPr>
              <a:t>2002	</a:t>
            </a:r>
            <a:r>
              <a:rPr lang="en-US" sz="1000" dirty="0">
                <a:solidFill>
                  <a:schemeClr val="bg2">
                    <a:lumMod val="25000"/>
                  </a:schemeClr>
                </a:solidFill>
                <a:latin typeface="Arial" panose="020B0604020202020204" pitchFamily="34" charset="0"/>
                <a:cs typeface="Arial" panose="020B0604020202020204" pitchFamily="34" charset="0"/>
              </a:rPr>
              <a:t>To enable customers to solve problems </a:t>
            </a:r>
            <a:br>
              <a:rPr lang="en-US" sz="1000" dirty="0">
                <a:solidFill>
                  <a:schemeClr val="bg2">
                    <a:lumMod val="25000"/>
                  </a:schemeClr>
                </a:solidFill>
                <a:latin typeface="Arial" panose="020B0604020202020204" pitchFamily="34" charset="0"/>
                <a:cs typeface="Arial" panose="020B0604020202020204" pitchFamily="34" charset="0"/>
              </a:rPr>
            </a:br>
            <a:r>
              <a:rPr lang="en-US" sz="1000" dirty="0">
                <a:solidFill>
                  <a:schemeClr val="bg2">
                    <a:lumMod val="25000"/>
                  </a:schemeClr>
                </a:solidFill>
                <a:latin typeface="Arial" panose="020B0604020202020204" pitchFamily="34" charset="0"/>
                <a:cs typeface="Arial" panose="020B0604020202020204" pitchFamily="34" charset="0"/>
              </a:rPr>
              <a:t>	based only on a failure part, procedures </a:t>
            </a:r>
            <a:br>
              <a:rPr lang="en-US" sz="1000" dirty="0">
                <a:solidFill>
                  <a:schemeClr val="bg2">
                    <a:lumMod val="25000"/>
                  </a:schemeClr>
                </a:solidFill>
                <a:latin typeface="Arial" panose="020B0604020202020204" pitchFamily="34" charset="0"/>
                <a:cs typeface="Arial" panose="020B0604020202020204" pitchFamily="34" charset="0"/>
              </a:rPr>
            </a:br>
            <a:r>
              <a:rPr lang="en-US" sz="1000" dirty="0">
                <a:solidFill>
                  <a:schemeClr val="bg2">
                    <a:lumMod val="25000"/>
                  </a:schemeClr>
                </a:solidFill>
                <a:latin typeface="Arial" panose="020B0604020202020204" pitchFamily="34" charset="0"/>
                <a:cs typeface="Arial" panose="020B0604020202020204" pitchFamily="34" charset="0"/>
              </a:rPr>
              <a:t>	have been developed for root cause </a:t>
            </a:r>
            <a:br>
              <a:rPr lang="en-US" sz="1000" dirty="0">
                <a:solidFill>
                  <a:schemeClr val="bg2">
                    <a:lumMod val="25000"/>
                  </a:schemeClr>
                </a:solidFill>
                <a:latin typeface="Arial" panose="020B0604020202020204" pitchFamily="34" charset="0"/>
                <a:cs typeface="Arial" panose="020B0604020202020204" pitchFamily="34" charset="0"/>
              </a:rPr>
            </a:br>
            <a:r>
              <a:rPr lang="en-US" sz="1000" dirty="0">
                <a:solidFill>
                  <a:schemeClr val="bg2">
                    <a:lumMod val="25000"/>
                  </a:schemeClr>
                </a:solidFill>
                <a:latin typeface="Arial" panose="020B0604020202020204" pitchFamily="34" charset="0"/>
                <a:cs typeface="Arial" panose="020B0604020202020204" pitchFamily="34" charset="0"/>
              </a:rPr>
              <a:t>	identification</a:t>
            </a:r>
            <a:endParaRPr lang="de-DE" sz="1000" dirty="0">
              <a:solidFill>
                <a:schemeClr val="bg2">
                  <a:lumMod val="25000"/>
                </a:schemeClr>
              </a:solidFill>
              <a:latin typeface="Arial" panose="020B0604020202020204" pitchFamily="34" charset="0"/>
              <a:cs typeface="Arial" panose="020B0604020202020204" pitchFamily="34" charset="0"/>
            </a:endParaRPr>
          </a:p>
        </p:txBody>
      </p:sp>
      <p:sp>
        <p:nvSpPr>
          <p:cNvPr id="71" name="Inhaltsplatzhalter 2">
            <a:extLst>
              <a:ext uri="{FF2B5EF4-FFF2-40B4-BE49-F238E27FC236}">
                <a16:creationId xmlns:a16="http://schemas.microsoft.com/office/drawing/2014/main" xmlns="" id="{197BF18F-3F59-CC17-1941-0487DCC56181}"/>
              </a:ext>
            </a:extLst>
          </p:cNvPr>
          <p:cNvSpPr txBox="1">
            <a:spLocks/>
          </p:cNvSpPr>
          <p:nvPr/>
        </p:nvSpPr>
        <p:spPr>
          <a:xfrm>
            <a:off x="8913043" y="4912060"/>
            <a:ext cx="3060000" cy="7200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tabLst>
                <a:tab pos="360000" algn="l"/>
              </a:tabLst>
            </a:pPr>
            <a:r>
              <a:rPr lang="de-DE" sz="1000" b="1" dirty="0">
                <a:solidFill>
                  <a:schemeClr val="bg2">
                    <a:lumMod val="25000"/>
                  </a:schemeClr>
                </a:solidFill>
                <a:latin typeface="Arial" panose="020B0604020202020204" pitchFamily="34" charset="0"/>
                <a:cs typeface="Arial" panose="020B0604020202020204" pitchFamily="34" charset="0"/>
              </a:rPr>
              <a:t>2017	</a:t>
            </a:r>
            <a:r>
              <a:rPr lang="en-US" sz="1000" dirty="0">
                <a:solidFill>
                  <a:schemeClr val="bg2">
                    <a:lumMod val="25000"/>
                  </a:schemeClr>
                </a:solidFill>
                <a:latin typeface="Arial" panose="020B0604020202020204" pitchFamily="34" charset="0"/>
                <a:cs typeface="Arial" panose="020B0604020202020204" pitchFamily="34" charset="0"/>
              </a:rPr>
              <a:t>Development of customized ZEDEX </a:t>
            </a:r>
            <a:br>
              <a:rPr lang="en-US" sz="1000" dirty="0">
                <a:solidFill>
                  <a:schemeClr val="bg2">
                    <a:lumMod val="25000"/>
                  </a:schemeClr>
                </a:solidFill>
                <a:latin typeface="Arial" panose="020B0604020202020204" pitchFamily="34" charset="0"/>
                <a:cs typeface="Arial" panose="020B0604020202020204" pitchFamily="34" charset="0"/>
              </a:rPr>
            </a:br>
            <a:r>
              <a:rPr lang="en-US" sz="1000" dirty="0">
                <a:solidFill>
                  <a:schemeClr val="bg2">
                    <a:lumMod val="25000"/>
                  </a:schemeClr>
                </a:solidFill>
                <a:latin typeface="Arial" panose="020B0604020202020204" pitchFamily="34" charset="0"/>
                <a:cs typeface="Arial" panose="020B0604020202020204" pitchFamily="34" charset="0"/>
              </a:rPr>
              <a:t>	materials for FDM/FFF printing with near-</a:t>
            </a:r>
            <a:br>
              <a:rPr lang="en-US" sz="1000" dirty="0">
                <a:solidFill>
                  <a:schemeClr val="bg2">
                    <a:lumMod val="25000"/>
                  </a:schemeClr>
                </a:solidFill>
                <a:latin typeface="Arial" panose="020B0604020202020204" pitchFamily="34" charset="0"/>
                <a:cs typeface="Arial" panose="020B0604020202020204" pitchFamily="34" charset="0"/>
              </a:rPr>
            </a:br>
            <a:r>
              <a:rPr lang="en-US" sz="1000" dirty="0">
                <a:solidFill>
                  <a:schemeClr val="bg2">
                    <a:lumMod val="25000"/>
                  </a:schemeClr>
                </a:solidFill>
                <a:latin typeface="Arial" panose="020B0604020202020204" pitchFamily="34" charset="0"/>
                <a:cs typeface="Arial" panose="020B0604020202020204" pitchFamily="34" charset="0"/>
              </a:rPr>
              <a:t>	semi-finished properties</a:t>
            </a:r>
            <a:endParaRPr lang="de-DE" sz="1000" dirty="0">
              <a:solidFill>
                <a:schemeClr val="bg2">
                  <a:lumMod val="25000"/>
                </a:schemeClr>
              </a:solidFill>
              <a:latin typeface="Arial" panose="020B0604020202020204" pitchFamily="34" charset="0"/>
              <a:cs typeface="Arial" panose="020B0604020202020204" pitchFamily="34" charset="0"/>
            </a:endParaRPr>
          </a:p>
        </p:txBody>
      </p:sp>
      <p:sp>
        <p:nvSpPr>
          <p:cNvPr id="5" name="Rechteck: diagonal liegende Ecken abgerundet 4">
            <a:extLst>
              <a:ext uri="{FF2B5EF4-FFF2-40B4-BE49-F238E27FC236}">
                <a16:creationId xmlns:a16="http://schemas.microsoft.com/office/drawing/2014/main" xmlns="" id="{F8ECC6C8-59AB-3D92-9D0E-3F65795F65A5}"/>
              </a:ext>
            </a:extLst>
          </p:cNvPr>
          <p:cNvSpPr/>
          <p:nvPr/>
        </p:nvSpPr>
        <p:spPr>
          <a:xfrm>
            <a:off x="252608" y="6031397"/>
            <a:ext cx="2088000" cy="720000"/>
          </a:xfrm>
          <a:prstGeom prst="round2DiagRect">
            <a:avLst/>
          </a:prstGeom>
          <a:solidFill>
            <a:schemeClr val="accent2"/>
          </a:solid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200" b="1" dirty="0">
                <a:solidFill>
                  <a:schemeClr val="bg1"/>
                </a:solidFill>
                <a:latin typeface="Arial" panose="020B0604020202020204" pitchFamily="34" charset="0"/>
                <a:cs typeface="Arial" panose="020B0604020202020204" pitchFamily="34" charset="0"/>
              </a:rPr>
              <a:t>50 </a:t>
            </a:r>
            <a:r>
              <a:rPr lang="de-DE" sz="1200" b="1" dirty="0" err="1">
                <a:solidFill>
                  <a:schemeClr val="bg1"/>
                </a:solidFill>
                <a:latin typeface="Arial" panose="020B0604020202020204" pitchFamily="34" charset="0"/>
                <a:cs typeface="Arial" panose="020B0604020202020204" pitchFamily="34" charset="0"/>
              </a:rPr>
              <a:t>years</a:t>
            </a:r>
            <a:r>
              <a:rPr lang="de-DE" sz="1200" b="1" dirty="0">
                <a:solidFill>
                  <a:schemeClr val="bg1"/>
                </a:solidFill>
                <a:latin typeface="Arial" panose="020B0604020202020204" pitchFamily="34" charset="0"/>
                <a:cs typeface="Arial" panose="020B0604020202020204" pitchFamily="34" charset="0"/>
              </a:rPr>
              <a:t>  </a:t>
            </a:r>
            <a:r>
              <a:rPr lang="de-DE" sz="1200" dirty="0">
                <a:solidFill>
                  <a:schemeClr val="bg1"/>
                </a:solidFill>
                <a:latin typeface="Arial" panose="020B0604020202020204" pitchFamily="34" charset="0"/>
                <a:cs typeface="Arial" panose="020B0604020202020204" pitchFamily="34" charset="0"/>
              </a:rPr>
              <a:t/>
            </a:r>
            <a:br>
              <a:rPr lang="de-DE" sz="1200" dirty="0">
                <a:solidFill>
                  <a:schemeClr val="bg1"/>
                </a:solidFill>
                <a:latin typeface="Arial" panose="020B0604020202020204" pitchFamily="34" charset="0"/>
                <a:cs typeface="Arial" panose="020B0604020202020204" pitchFamily="34" charset="0"/>
              </a:rPr>
            </a:br>
            <a:r>
              <a:rPr lang="en-US" sz="1000" dirty="0">
                <a:solidFill>
                  <a:schemeClr val="bg1"/>
                </a:solidFill>
                <a:latin typeface="Arial" panose="020B0604020202020204" pitchFamily="34" charset="0"/>
                <a:cs typeface="Arial" panose="020B0604020202020204" pitchFamily="34" charset="0"/>
              </a:rPr>
              <a:t>of tribology testing and plastic engineering</a:t>
            </a:r>
            <a:endParaRPr lang="de-DE" sz="1200" dirty="0">
              <a:solidFill>
                <a:schemeClr val="bg1"/>
              </a:solidFill>
              <a:latin typeface="Arial" panose="020B0604020202020204" pitchFamily="34" charset="0"/>
              <a:cs typeface="Arial" panose="020B0604020202020204" pitchFamily="34" charset="0"/>
            </a:endParaRPr>
          </a:p>
        </p:txBody>
      </p:sp>
      <p:sp>
        <p:nvSpPr>
          <p:cNvPr id="6" name="Rechteck: diagonal liegende Ecken abgerundet 5">
            <a:extLst>
              <a:ext uri="{FF2B5EF4-FFF2-40B4-BE49-F238E27FC236}">
                <a16:creationId xmlns:a16="http://schemas.microsoft.com/office/drawing/2014/main" xmlns="" id="{F08ADBF4-BAC1-67C0-0B2D-B3C1C1CC113D}"/>
              </a:ext>
            </a:extLst>
          </p:cNvPr>
          <p:cNvSpPr/>
          <p:nvPr/>
        </p:nvSpPr>
        <p:spPr>
          <a:xfrm>
            <a:off x="2542901" y="6031396"/>
            <a:ext cx="2088000" cy="720000"/>
          </a:xfrm>
          <a:prstGeom prst="round2DiagRect">
            <a:avLst/>
          </a:prstGeom>
          <a:solidFill>
            <a:schemeClr val="accent2"/>
          </a:solid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200" b="1" dirty="0">
                <a:solidFill>
                  <a:schemeClr val="bg1"/>
                </a:solidFill>
                <a:latin typeface="Arial" panose="020B0604020202020204" pitchFamily="34" charset="0"/>
                <a:cs typeface="Arial" panose="020B0604020202020204" pitchFamily="34" charset="0"/>
              </a:rPr>
              <a:t>45 </a:t>
            </a:r>
            <a:r>
              <a:rPr lang="de-DE" sz="1200" b="1" dirty="0" err="1">
                <a:solidFill>
                  <a:schemeClr val="bg1"/>
                </a:solidFill>
                <a:latin typeface="Arial" panose="020B0604020202020204" pitchFamily="34" charset="0"/>
                <a:cs typeface="Arial" panose="020B0604020202020204" pitchFamily="34" charset="0"/>
              </a:rPr>
              <a:t>years</a:t>
            </a:r>
            <a:r>
              <a:rPr lang="de-DE" sz="1200" b="1" dirty="0">
                <a:solidFill>
                  <a:schemeClr val="bg1"/>
                </a:solidFill>
                <a:latin typeface="Arial" panose="020B0604020202020204" pitchFamily="34" charset="0"/>
                <a:cs typeface="Arial" panose="020B0604020202020204" pitchFamily="34" charset="0"/>
              </a:rPr>
              <a:t>   </a:t>
            </a:r>
            <a:r>
              <a:rPr lang="de-DE" sz="1200" dirty="0">
                <a:solidFill>
                  <a:schemeClr val="bg1"/>
                </a:solidFill>
                <a:latin typeface="Arial" panose="020B0604020202020204" pitchFamily="34" charset="0"/>
                <a:cs typeface="Arial" panose="020B0604020202020204" pitchFamily="34" charset="0"/>
              </a:rPr>
              <a:t/>
            </a:r>
            <a:br>
              <a:rPr lang="de-DE" sz="1200" dirty="0">
                <a:solidFill>
                  <a:schemeClr val="bg1"/>
                </a:solidFill>
                <a:latin typeface="Arial" panose="020B0604020202020204" pitchFamily="34" charset="0"/>
                <a:cs typeface="Arial" panose="020B0604020202020204" pitchFamily="34" charset="0"/>
              </a:rPr>
            </a:br>
            <a:r>
              <a:rPr lang="en-US" sz="1000" dirty="0">
                <a:solidFill>
                  <a:schemeClr val="bg1"/>
                </a:solidFill>
                <a:latin typeface="Arial" panose="020B0604020202020204" pitchFamily="34" charset="0"/>
                <a:cs typeface="Arial" panose="020B0604020202020204" pitchFamily="34" charset="0"/>
              </a:rPr>
              <a:t>Component production in injection molding and machined</a:t>
            </a:r>
            <a:endParaRPr lang="de-DE" sz="1200" dirty="0">
              <a:solidFill>
                <a:schemeClr val="bg1"/>
              </a:solidFill>
              <a:latin typeface="Arial" panose="020B0604020202020204" pitchFamily="34" charset="0"/>
              <a:cs typeface="Arial" panose="020B0604020202020204" pitchFamily="34" charset="0"/>
            </a:endParaRPr>
          </a:p>
        </p:txBody>
      </p:sp>
      <p:sp>
        <p:nvSpPr>
          <p:cNvPr id="7" name="Rechteck: diagonal liegende Ecken abgerundet 6">
            <a:extLst>
              <a:ext uri="{FF2B5EF4-FFF2-40B4-BE49-F238E27FC236}">
                <a16:creationId xmlns:a16="http://schemas.microsoft.com/office/drawing/2014/main" xmlns="" id="{D4D489F5-9979-6835-7677-25488BFC6DA2}"/>
              </a:ext>
            </a:extLst>
          </p:cNvPr>
          <p:cNvSpPr/>
          <p:nvPr/>
        </p:nvSpPr>
        <p:spPr>
          <a:xfrm>
            <a:off x="4833194" y="6031396"/>
            <a:ext cx="2088000" cy="720000"/>
          </a:xfrm>
          <a:prstGeom prst="round2DiagRect">
            <a:avLst/>
          </a:prstGeom>
          <a:solidFill>
            <a:schemeClr val="accent2"/>
          </a:solid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200" b="1" dirty="0">
                <a:solidFill>
                  <a:schemeClr val="bg1"/>
                </a:solidFill>
                <a:latin typeface="Arial" panose="020B0604020202020204" pitchFamily="34" charset="0"/>
                <a:cs typeface="Arial" panose="020B0604020202020204" pitchFamily="34" charset="0"/>
              </a:rPr>
              <a:t>37 </a:t>
            </a:r>
            <a:r>
              <a:rPr lang="de-DE" sz="1200" b="1" dirty="0" err="1">
                <a:solidFill>
                  <a:schemeClr val="bg1"/>
                </a:solidFill>
                <a:latin typeface="Arial" panose="020B0604020202020204" pitchFamily="34" charset="0"/>
                <a:cs typeface="Arial" panose="020B0604020202020204" pitchFamily="34" charset="0"/>
              </a:rPr>
              <a:t>years</a:t>
            </a:r>
            <a:r>
              <a:rPr lang="de-DE" sz="1200" b="1" dirty="0">
                <a:solidFill>
                  <a:schemeClr val="bg1"/>
                </a:solidFill>
                <a:latin typeface="Arial" panose="020B0604020202020204" pitchFamily="34" charset="0"/>
                <a:cs typeface="Arial" panose="020B0604020202020204" pitchFamily="34" charset="0"/>
              </a:rPr>
              <a:t>   </a:t>
            </a:r>
            <a:r>
              <a:rPr lang="de-DE" sz="1200" dirty="0">
                <a:solidFill>
                  <a:schemeClr val="bg1"/>
                </a:solidFill>
                <a:latin typeface="Arial" panose="020B0604020202020204" pitchFamily="34" charset="0"/>
                <a:cs typeface="Arial" panose="020B0604020202020204" pitchFamily="34" charset="0"/>
              </a:rPr>
              <a:t/>
            </a:r>
            <a:br>
              <a:rPr lang="de-DE" sz="1200" dirty="0">
                <a:solidFill>
                  <a:schemeClr val="bg1"/>
                </a:solidFill>
                <a:latin typeface="Arial" panose="020B0604020202020204" pitchFamily="34" charset="0"/>
                <a:cs typeface="Arial" panose="020B0604020202020204" pitchFamily="34" charset="0"/>
              </a:rPr>
            </a:br>
            <a:r>
              <a:rPr lang="de-DE" sz="1000" dirty="0">
                <a:solidFill>
                  <a:schemeClr val="bg1"/>
                </a:solidFill>
                <a:latin typeface="Arial" panose="020B0604020202020204" pitchFamily="34" charset="0"/>
                <a:cs typeface="Arial" panose="020B0604020202020204" pitchFamily="34" charset="0"/>
              </a:rPr>
              <a:t>Extrusion</a:t>
            </a:r>
            <a:endParaRPr lang="de-DE" sz="1200" dirty="0">
              <a:solidFill>
                <a:schemeClr val="bg1"/>
              </a:solidFill>
              <a:latin typeface="Arial" panose="020B0604020202020204" pitchFamily="34" charset="0"/>
              <a:cs typeface="Arial" panose="020B0604020202020204" pitchFamily="34" charset="0"/>
            </a:endParaRPr>
          </a:p>
        </p:txBody>
      </p:sp>
      <p:sp>
        <p:nvSpPr>
          <p:cNvPr id="8" name="Rechteck: diagonal liegende Ecken abgerundet 7">
            <a:extLst>
              <a:ext uri="{FF2B5EF4-FFF2-40B4-BE49-F238E27FC236}">
                <a16:creationId xmlns:a16="http://schemas.microsoft.com/office/drawing/2014/main" xmlns="" id="{EDD5E4B1-7707-FA9D-492D-A5C35B2A66C8}"/>
              </a:ext>
            </a:extLst>
          </p:cNvPr>
          <p:cNvSpPr/>
          <p:nvPr/>
        </p:nvSpPr>
        <p:spPr>
          <a:xfrm>
            <a:off x="7123487" y="6028229"/>
            <a:ext cx="2088000" cy="720000"/>
          </a:xfrm>
          <a:prstGeom prst="round2DiagRect">
            <a:avLst/>
          </a:prstGeom>
          <a:solidFill>
            <a:schemeClr val="accent2"/>
          </a:solid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200" b="1" dirty="0">
                <a:solidFill>
                  <a:schemeClr val="bg1"/>
                </a:solidFill>
                <a:latin typeface="Arial" panose="020B0604020202020204" pitchFamily="34" charset="0"/>
                <a:cs typeface="Arial" panose="020B0604020202020204" pitchFamily="34" charset="0"/>
              </a:rPr>
              <a:t>35 </a:t>
            </a:r>
            <a:r>
              <a:rPr lang="de-DE" sz="1200" b="1" dirty="0" err="1">
                <a:solidFill>
                  <a:schemeClr val="bg1"/>
                </a:solidFill>
                <a:latin typeface="Arial" panose="020B0604020202020204" pitchFamily="34" charset="0"/>
                <a:cs typeface="Arial" panose="020B0604020202020204" pitchFamily="34" charset="0"/>
              </a:rPr>
              <a:t>Years</a:t>
            </a:r>
            <a:r>
              <a:rPr lang="de-DE" sz="1200" b="1" dirty="0">
                <a:solidFill>
                  <a:schemeClr val="bg1"/>
                </a:solidFill>
                <a:latin typeface="Arial" panose="020B0604020202020204" pitchFamily="34" charset="0"/>
                <a:cs typeface="Arial" panose="020B0604020202020204" pitchFamily="34" charset="0"/>
              </a:rPr>
              <a:t>   </a:t>
            </a:r>
            <a:r>
              <a:rPr lang="de-DE" sz="1200" dirty="0">
                <a:solidFill>
                  <a:schemeClr val="bg1"/>
                </a:solidFill>
                <a:latin typeface="Arial" panose="020B0604020202020204" pitchFamily="34" charset="0"/>
                <a:cs typeface="Arial" panose="020B0604020202020204" pitchFamily="34" charset="0"/>
              </a:rPr>
              <a:t/>
            </a:r>
            <a:br>
              <a:rPr lang="de-DE" sz="1200" dirty="0">
                <a:solidFill>
                  <a:schemeClr val="bg1"/>
                </a:solidFill>
                <a:latin typeface="Arial" panose="020B0604020202020204" pitchFamily="34" charset="0"/>
                <a:cs typeface="Arial" panose="020B0604020202020204" pitchFamily="34" charset="0"/>
              </a:rPr>
            </a:br>
            <a:r>
              <a:rPr lang="de-DE" sz="1000" dirty="0" err="1">
                <a:solidFill>
                  <a:schemeClr val="bg1"/>
                </a:solidFill>
                <a:latin typeface="Arial" panose="020B0604020202020204" pitchFamily="34" charset="0"/>
                <a:cs typeface="Arial" panose="020B0604020202020204" pitchFamily="34" charset="0"/>
              </a:rPr>
              <a:t>Compounding</a:t>
            </a:r>
            <a:endParaRPr lang="de-DE" sz="1200" dirty="0">
              <a:solidFill>
                <a:schemeClr val="bg1"/>
              </a:solidFill>
              <a:latin typeface="Arial" panose="020B0604020202020204" pitchFamily="34" charset="0"/>
              <a:cs typeface="Arial" panose="020B0604020202020204" pitchFamily="34" charset="0"/>
            </a:endParaRPr>
          </a:p>
        </p:txBody>
      </p:sp>
      <p:sp>
        <p:nvSpPr>
          <p:cNvPr id="10" name="Rechteck: diagonal liegende Ecken abgerundet 9">
            <a:extLst>
              <a:ext uri="{FF2B5EF4-FFF2-40B4-BE49-F238E27FC236}">
                <a16:creationId xmlns:a16="http://schemas.microsoft.com/office/drawing/2014/main" xmlns="" id="{9826E748-D130-7B5E-B9D1-32C77FBA6EFB}"/>
              </a:ext>
            </a:extLst>
          </p:cNvPr>
          <p:cNvSpPr/>
          <p:nvPr/>
        </p:nvSpPr>
        <p:spPr>
          <a:xfrm>
            <a:off x="9413780" y="6024956"/>
            <a:ext cx="2088000" cy="720000"/>
          </a:xfrm>
          <a:prstGeom prst="round2DiagRect">
            <a:avLst/>
          </a:prstGeom>
          <a:solidFill>
            <a:schemeClr val="accent2"/>
          </a:solid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1200" b="1" dirty="0">
                <a:solidFill>
                  <a:schemeClr val="bg1"/>
                </a:solidFill>
                <a:latin typeface="Arial" panose="020B0604020202020204" pitchFamily="34" charset="0"/>
                <a:cs typeface="Arial" panose="020B0604020202020204" pitchFamily="34" charset="0"/>
              </a:rPr>
              <a:t>20 </a:t>
            </a:r>
            <a:r>
              <a:rPr lang="de-DE" sz="1200" b="1" dirty="0" err="1">
                <a:solidFill>
                  <a:schemeClr val="bg1"/>
                </a:solidFill>
                <a:latin typeface="Arial" panose="020B0604020202020204" pitchFamily="34" charset="0"/>
                <a:cs typeface="Arial" panose="020B0604020202020204" pitchFamily="34" charset="0"/>
              </a:rPr>
              <a:t>years</a:t>
            </a:r>
            <a:r>
              <a:rPr lang="de-DE" sz="1200" b="1" dirty="0">
                <a:solidFill>
                  <a:schemeClr val="bg1"/>
                </a:solidFill>
                <a:latin typeface="Arial" panose="020B0604020202020204" pitchFamily="34" charset="0"/>
                <a:cs typeface="Arial" panose="020B0604020202020204" pitchFamily="34" charset="0"/>
              </a:rPr>
              <a:t>   </a:t>
            </a:r>
            <a:r>
              <a:rPr lang="de-DE" sz="1200" dirty="0">
                <a:solidFill>
                  <a:schemeClr val="bg1"/>
                </a:solidFill>
                <a:latin typeface="Arial" panose="020B0604020202020204" pitchFamily="34" charset="0"/>
                <a:cs typeface="Arial" panose="020B0604020202020204" pitchFamily="34" charset="0"/>
              </a:rPr>
              <a:t/>
            </a:r>
            <a:br>
              <a:rPr lang="de-DE" sz="1200" dirty="0">
                <a:solidFill>
                  <a:schemeClr val="bg1"/>
                </a:solidFill>
                <a:latin typeface="Arial" panose="020B0604020202020204" pitchFamily="34" charset="0"/>
                <a:cs typeface="Arial" panose="020B0604020202020204" pitchFamily="34" charset="0"/>
              </a:rPr>
            </a:br>
            <a:r>
              <a:rPr lang="en-US" sz="1050" dirty="0">
                <a:solidFill>
                  <a:schemeClr val="bg1"/>
                </a:solidFill>
                <a:latin typeface="Arial" panose="020B0604020202020204" pitchFamily="34" charset="0"/>
                <a:cs typeface="Arial" panose="020B0604020202020204" pitchFamily="34" charset="0"/>
              </a:rPr>
              <a:t>Plastics Lab </a:t>
            </a:r>
            <a:br>
              <a:rPr lang="en-US" sz="1050" dirty="0">
                <a:solidFill>
                  <a:schemeClr val="bg1"/>
                </a:solidFill>
                <a:latin typeface="Arial" panose="020B0604020202020204" pitchFamily="34" charset="0"/>
                <a:cs typeface="Arial" panose="020B0604020202020204" pitchFamily="34" charset="0"/>
              </a:rPr>
            </a:br>
            <a:r>
              <a:rPr lang="en-US" sz="1050" dirty="0">
                <a:solidFill>
                  <a:schemeClr val="bg1"/>
                </a:solidFill>
                <a:latin typeface="Arial" panose="020B0604020202020204" pitchFamily="34" charset="0"/>
                <a:cs typeface="Arial" panose="020B0604020202020204" pitchFamily="34" charset="0"/>
              </a:rPr>
              <a:t>at University Level</a:t>
            </a:r>
            <a:endParaRPr lang="de-DE" sz="1200" dirty="0">
              <a:solidFill>
                <a:schemeClr val="bg1"/>
              </a:solidFill>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xmlns="" id="{0E906CED-00D7-B4BA-2F17-D76031D6D069}"/>
              </a:ext>
            </a:extLst>
          </p:cNvPr>
          <p:cNvSpPr txBox="1"/>
          <p:nvPr/>
        </p:nvSpPr>
        <p:spPr>
          <a:xfrm>
            <a:off x="343780" y="1044293"/>
            <a:ext cx="2874908" cy="461665"/>
          </a:xfrm>
          <a:prstGeom prst="rect">
            <a:avLst/>
          </a:prstGeom>
          <a:solidFill>
            <a:schemeClr val="bg1">
              <a:lumMod val="75000"/>
              <a:alpha val="60000"/>
            </a:schemeClr>
          </a:solidFill>
        </p:spPr>
        <p:txBody>
          <a:bodyPr wrap="square" rtlCol="0">
            <a:spAutoFit/>
          </a:bodyPr>
          <a:lstStyle/>
          <a:p>
            <a:pPr algn="ctr"/>
            <a:r>
              <a:rPr lang="en-US" sz="2400" b="1" i="0" u="none" strike="noStrike" dirty="0">
                <a:solidFill>
                  <a:schemeClr val="tx1">
                    <a:lumMod val="65000"/>
                    <a:lumOff val="35000"/>
                  </a:schemeClr>
                </a:solidFill>
                <a:latin typeface="Arial" panose="020B0604020202020204" pitchFamily="34" charset="0"/>
                <a:cs typeface="Arial" panose="020B0604020202020204" pitchFamily="34" charset="0"/>
              </a:rPr>
              <a:t>HISTORY</a:t>
            </a:r>
            <a:endParaRPr lang="en-US" sz="2400" b="0" i="0" u="none" strike="noStrike" baseline="30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864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childTnLst>
                                </p:cTn>
                              </p:par>
                            </p:childTnLst>
                          </p:cTn>
                        </p:par>
                        <p:par>
                          <p:cTn id="16" fill="hold">
                            <p:stCondLst>
                              <p:cond delay="0"/>
                            </p:stCondLst>
                            <p:childTnLst>
                              <p:par>
                                <p:cTn id="17" presetID="22" presetClass="entr" presetSubtype="4" fill="hold" grpId="0"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down)">
                                      <p:cBhvr>
                                        <p:cTn id="19" dur="5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childTnLst>
                          </p:cTn>
                        </p:par>
                        <p:par>
                          <p:cTn id="24" fill="hold">
                            <p:stCondLst>
                              <p:cond delay="0"/>
                            </p:stCondLst>
                            <p:childTnLst>
                              <p:par>
                                <p:cTn id="25" presetID="22" presetClass="entr" presetSubtype="4"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down)">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childTnLst>
                                </p:cTn>
                              </p:par>
                            </p:childTnLst>
                          </p:cTn>
                        </p:par>
                        <p:par>
                          <p:cTn id="32" fill="hold">
                            <p:stCondLst>
                              <p:cond delay="0"/>
                            </p:stCondLst>
                            <p:childTnLst>
                              <p:par>
                                <p:cTn id="33" presetID="22" presetClass="entr" presetSubtype="4" fill="hold" grpId="0" nodeType="after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down)">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childTnLst>
                                </p:cTn>
                              </p:par>
                            </p:childTnLst>
                          </p:cTn>
                        </p:par>
                        <p:par>
                          <p:cTn id="40" fill="hold">
                            <p:stCondLst>
                              <p:cond delay="0"/>
                            </p:stCondLst>
                            <p:childTnLst>
                              <p:par>
                                <p:cTn id="41" presetID="22" presetClass="entr" presetSubtype="4" fill="hold" grpId="0" nodeType="after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wipe(down)">
                                      <p:cBhvr>
                                        <p:cTn id="43" dur="500"/>
                                        <p:tgtEl>
                                          <p:spTgt spid="6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par>
                          <p:cTn id="48" fill="hold">
                            <p:stCondLst>
                              <p:cond delay="0"/>
                            </p:stCondLst>
                            <p:childTnLst>
                              <p:par>
                                <p:cTn id="49" presetID="22" presetClass="entr" presetSubtype="4" fill="hold" grpId="0" nodeType="after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wipe(down)">
                                      <p:cBhvr>
                                        <p:cTn id="51" dur="500"/>
                                        <p:tgtEl>
                                          <p:spTgt spid="68"/>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childTnLst>
                                </p:cTn>
                              </p:par>
                            </p:childTnLst>
                          </p:cTn>
                        </p:par>
                        <p:par>
                          <p:cTn id="56" fill="hold">
                            <p:stCondLst>
                              <p:cond delay="0"/>
                            </p:stCondLst>
                            <p:childTnLst>
                              <p:par>
                                <p:cTn id="57" presetID="22" presetClass="entr" presetSubtype="4" fill="hold" grpId="0" nodeType="after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wipe(down)">
                                      <p:cBhvr>
                                        <p:cTn id="59" dur="500"/>
                                        <p:tgtEl>
                                          <p:spTgt spid="6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55"/>
                                        </p:tgtEl>
                                        <p:attrNameLst>
                                          <p:attrName>style.visibility</p:attrName>
                                        </p:attrNameLst>
                                      </p:cBhvr>
                                      <p:to>
                                        <p:strVal val="visible"/>
                                      </p:to>
                                    </p:set>
                                  </p:childTnLst>
                                </p:cTn>
                              </p:par>
                            </p:childTnLst>
                          </p:cTn>
                        </p:par>
                        <p:par>
                          <p:cTn id="64" fill="hold">
                            <p:stCondLst>
                              <p:cond delay="0"/>
                            </p:stCondLst>
                            <p:childTnLst>
                              <p:par>
                                <p:cTn id="65" presetID="22" presetClass="entr" presetSubtype="4" fill="hold" grpId="0" nodeType="after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wipe(down)">
                                      <p:cBhvr>
                                        <p:cTn id="67" dur="500"/>
                                        <p:tgtEl>
                                          <p:spTgt spid="70"/>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7"/>
                                        </p:tgtEl>
                                        <p:attrNameLst>
                                          <p:attrName>style.visibility</p:attrName>
                                        </p:attrNameLst>
                                      </p:cBhvr>
                                      <p:to>
                                        <p:strVal val="visible"/>
                                      </p:to>
                                    </p:set>
                                  </p:childTnLst>
                                </p:cTn>
                              </p:par>
                            </p:childTnLst>
                          </p:cTn>
                        </p:par>
                        <p:par>
                          <p:cTn id="72" fill="hold">
                            <p:stCondLst>
                              <p:cond delay="0"/>
                            </p:stCondLst>
                            <p:childTnLst>
                              <p:par>
                                <p:cTn id="73" presetID="22" presetClass="entr" presetSubtype="4" fill="hold" grpId="0" nodeType="after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wipe(down)">
                                      <p:cBhvr>
                                        <p:cTn id="75" dur="500"/>
                                        <p:tgtEl>
                                          <p:spTgt spid="71"/>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5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63"/>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5"/>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6"/>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4" grpId="0"/>
      <p:bldP spid="65" grpId="0"/>
      <p:bldP spid="66" grpId="0"/>
      <p:bldP spid="67" grpId="0"/>
      <p:bldP spid="68" grpId="0"/>
      <p:bldP spid="69" grpId="0"/>
      <p:bldP spid="70" grpId="0"/>
      <p:bldP spid="71" grpId="0"/>
      <p:bldP spid="5" grpId="0" animBg="1"/>
      <p:bldP spid="6" grpId="0" animBg="1"/>
      <p:bldP spid="7"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04E3A1DC-7AE7-5595-94B1-66EEFBD389EF}"/>
              </a:ext>
            </a:extLst>
          </p:cNvPr>
          <p:cNvSpPr>
            <a:spLocks noChangeArrowheads="1"/>
          </p:cNvSpPr>
          <p:nvPr/>
        </p:nvSpPr>
        <p:spPr bwMode="auto">
          <a:xfrm>
            <a:off x="6822308" y="2879539"/>
            <a:ext cx="4320000" cy="254435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en-US" altLang="de-DE" sz="1800" b="1" dirty="0">
                <a:solidFill>
                  <a:schemeClr val="bg2">
                    <a:lumMod val="25000"/>
                  </a:schemeClr>
                </a:solidFill>
                <a:latin typeface="Arial" panose="020B0604020202020204" pitchFamily="34" charset="0"/>
                <a:cs typeface="Arial" panose="020B0604020202020204" pitchFamily="34" charset="0"/>
              </a:rPr>
              <a:t>A product goes through several phases in its development. </a:t>
            </a:r>
          </a:p>
          <a:p>
            <a:pPr>
              <a:lnSpc>
                <a:spcPct val="120000"/>
              </a:lnSpc>
              <a:spcBef>
                <a:spcPct val="50000"/>
              </a:spcBef>
            </a:pPr>
            <a:r>
              <a:rPr lang="en-US" altLang="de-DE" sz="1800" dirty="0">
                <a:solidFill>
                  <a:schemeClr val="bg2">
                    <a:lumMod val="25000"/>
                  </a:schemeClr>
                </a:solidFill>
                <a:latin typeface="Arial" panose="020B0604020202020204" pitchFamily="34" charset="0"/>
                <a:cs typeface="Arial" panose="020B0604020202020204" pitchFamily="34" charset="0"/>
              </a:rPr>
              <a:t>From the idea to the finished product, we map all process steps of product development and can react flexibly and creatively at any time to realize a successful product.</a:t>
            </a:r>
          </a:p>
        </p:txBody>
      </p:sp>
      <p:sp>
        <p:nvSpPr>
          <p:cNvPr id="7" name="Rectangle 3">
            <a:extLst>
              <a:ext uri="{FF2B5EF4-FFF2-40B4-BE49-F238E27FC236}">
                <a16:creationId xmlns:a16="http://schemas.microsoft.com/office/drawing/2014/main" xmlns="" id="{751613DE-BCF5-8054-73E4-B9BBD3AA1A96}"/>
              </a:ext>
            </a:extLst>
          </p:cNvPr>
          <p:cNvSpPr>
            <a:spLocks noChangeArrowheads="1"/>
          </p:cNvSpPr>
          <p:nvPr/>
        </p:nvSpPr>
        <p:spPr bwMode="auto">
          <a:xfrm>
            <a:off x="1057905" y="1973948"/>
            <a:ext cx="4319638" cy="663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gn="ctr"/>
            <a:r>
              <a:rPr lang="de-DE" altLang="de-DE" sz="1800" b="1" dirty="0">
                <a:solidFill>
                  <a:srgbClr val="ED7634"/>
                </a:solidFill>
                <a:latin typeface="Arial" panose="020B0604020202020204" pitchFamily="34" charset="0"/>
                <a:cs typeface="Arial" panose="020B0604020202020204" pitchFamily="34" charset="0"/>
              </a:rPr>
              <a:t>„</a:t>
            </a:r>
            <a:r>
              <a:rPr lang="en-US" altLang="de-DE" sz="1800" dirty="0">
                <a:solidFill>
                  <a:schemeClr val="bg2">
                    <a:lumMod val="25000"/>
                  </a:schemeClr>
                </a:solidFill>
                <a:latin typeface="Arial" panose="020B0604020202020204" pitchFamily="34" charset="0"/>
                <a:cs typeface="Arial" panose="020B0604020202020204" pitchFamily="34" charset="0"/>
              </a:rPr>
              <a:t>From the idea to the finished product - everything from a single source</a:t>
            </a:r>
            <a:r>
              <a:rPr lang="de-DE" altLang="de-DE" sz="1800" dirty="0">
                <a:solidFill>
                  <a:srgbClr val="000000"/>
                </a:solidFill>
                <a:latin typeface="Arial" panose="020B0604020202020204" pitchFamily="34" charset="0"/>
                <a:cs typeface="Arial" panose="020B0604020202020204" pitchFamily="34" charset="0"/>
              </a:rPr>
              <a:t>.</a:t>
            </a:r>
            <a:r>
              <a:rPr lang="de-DE" altLang="de-DE" sz="1800" b="1" dirty="0">
                <a:solidFill>
                  <a:srgbClr val="ED7634"/>
                </a:solidFill>
                <a:latin typeface="Arial" panose="020B0604020202020204" pitchFamily="34" charset="0"/>
                <a:cs typeface="Arial" panose="020B0604020202020204" pitchFamily="34" charset="0"/>
              </a:rPr>
              <a:t>“</a:t>
            </a:r>
            <a:endParaRPr lang="de-DE" altLang="de-DE" sz="1800" dirty="0">
              <a:solidFill>
                <a:srgbClr val="ED7634"/>
              </a:solidFill>
              <a:latin typeface="Arial" panose="020B0604020202020204" pitchFamily="34" charset="0"/>
              <a:cs typeface="Arial" panose="020B0604020202020204" pitchFamily="34" charset="0"/>
            </a:endParaRPr>
          </a:p>
        </p:txBody>
      </p:sp>
      <p:pic>
        <p:nvPicPr>
          <p:cNvPr id="8" name="Picture 9" descr="C:\Dokumente und Einstellungen\MartinOtten\Desktop\Krones Präsentation\Bilder\IMG_7413.tif">
            <a:extLst>
              <a:ext uri="{FF2B5EF4-FFF2-40B4-BE49-F238E27FC236}">
                <a16:creationId xmlns:a16="http://schemas.microsoft.com/office/drawing/2014/main" xmlns="" id="{D03BA278-2D47-1E3A-53A8-1AC09BF4E4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30548" b="4808"/>
          <a:stretch>
            <a:fillRect/>
          </a:stretch>
        </p:blipFill>
        <p:spPr bwMode="auto">
          <a:xfrm>
            <a:off x="911604" y="3109089"/>
            <a:ext cx="4046685" cy="256899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xmlns="" id="{D3DA4D87-7485-C289-A94F-915C0EDEF821}"/>
              </a:ext>
            </a:extLst>
          </p:cNvPr>
          <p:cNvSpPr txBox="1"/>
          <p:nvPr/>
        </p:nvSpPr>
        <p:spPr>
          <a:xfrm>
            <a:off x="902266" y="4736310"/>
            <a:ext cx="1326004" cy="369332"/>
          </a:xfrm>
          <a:prstGeom prst="rect">
            <a:avLst/>
          </a:prstGeom>
          <a:solidFill>
            <a:schemeClr val="bg1">
              <a:lumMod val="95000"/>
            </a:schemeClr>
          </a:solidFill>
        </p:spPr>
        <p:txBody>
          <a:bodyPr wrap="none" rtlCol="0">
            <a:spAutoFit/>
          </a:bodyPr>
          <a:lstStyle/>
          <a:p>
            <a:r>
              <a:rPr lang="de-DE" dirty="0">
                <a:solidFill>
                  <a:schemeClr val="bg2">
                    <a:lumMod val="25000"/>
                  </a:schemeClr>
                </a:solidFill>
                <a:latin typeface="Arial" panose="020B0604020202020204" pitchFamily="34" charset="0"/>
                <a:cs typeface="Arial" panose="020B0604020202020204" pitchFamily="34" charset="0"/>
              </a:rPr>
              <a:t>PRODUCT</a:t>
            </a:r>
          </a:p>
        </p:txBody>
      </p:sp>
      <p:sp>
        <p:nvSpPr>
          <p:cNvPr id="4" name="Textfeld 3">
            <a:extLst>
              <a:ext uri="{FF2B5EF4-FFF2-40B4-BE49-F238E27FC236}">
                <a16:creationId xmlns:a16="http://schemas.microsoft.com/office/drawing/2014/main" xmlns="" id="{26605D6D-B98D-16A9-74C0-5D8825144747}"/>
              </a:ext>
            </a:extLst>
          </p:cNvPr>
          <p:cNvSpPr txBox="1"/>
          <p:nvPr/>
        </p:nvSpPr>
        <p:spPr>
          <a:xfrm>
            <a:off x="3127599" y="1040731"/>
            <a:ext cx="5936802" cy="461665"/>
          </a:xfrm>
          <a:prstGeom prst="rect">
            <a:avLst/>
          </a:prstGeom>
          <a:solidFill>
            <a:srgbClr val="FFFFFF">
              <a:alpha val="60000"/>
            </a:srgbClr>
          </a:solidFill>
        </p:spPr>
        <p:txBody>
          <a:bodyPr wrap="square" rtlCol="0">
            <a:spAutoFit/>
          </a:bodyPr>
          <a:lstStyle/>
          <a:p>
            <a:pPr algn="ctr"/>
            <a:r>
              <a:rPr lang="en-US" sz="2400" b="1" dirty="0">
                <a:solidFill>
                  <a:schemeClr val="tx1">
                    <a:lumMod val="65000"/>
                    <a:lumOff val="35000"/>
                  </a:schemeClr>
                </a:solidFill>
                <a:latin typeface="Arial" panose="020B0604020202020204" pitchFamily="34" charset="0"/>
                <a:cs typeface="Arial" panose="020B0604020202020204" pitchFamily="34" charset="0"/>
              </a:rPr>
              <a:t>OUR EXPERIENCE IS YOUR PRODUCT</a:t>
            </a:r>
            <a:endParaRPr lang="en-US" sz="2400" b="0" i="0" u="none" strike="noStrike" baseline="300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443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A4AC28A-877E-1D3E-C542-7527D576BECF}"/>
              </a:ext>
            </a:extLst>
          </p:cNvPr>
          <p:cNvPicPr>
            <a:picLocks noChangeArrowheads="1"/>
          </p:cNvPicPr>
          <p:nvPr/>
        </p:nvPicPr>
        <p:blipFill>
          <a:blip r:embed="rId2" cstate="print">
            <a:extLst>
              <a:ext uri="{28A0092B-C50C-407E-A947-70E740481C1C}">
                <a14:useLocalDpi xmlns:a14="http://schemas.microsoft.com/office/drawing/2010/main" val="0"/>
              </a:ext>
            </a:extLst>
          </a:blip>
          <a:srcRect l="3392" t="3371" r="534" b="14925"/>
          <a:stretch>
            <a:fillRect/>
          </a:stretch>
        </p:blipFill>
        <p:spPr bwMode="auto">
          <a:xfrm>
            <a:off x="0" y="850624"/>
            <a:ext cx="12192000" cy="600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xmlns="" id="{45068CD9-35A9-3052-9697-7159EDE2B208}"/>
              </a:ext>
            </a:extLst>
          </p:cNvPr>
          <p:cNvSpPr>
            <a:spLocks noChangeArrowheads="1"/>
          </p:cNvSpPr>
          <p:nvPr/>
        </p:nvSpPr>
        <p:spPr bwMode="auto">
          <a:xfrm>
            <a:off x="6821990" y="3045774"/>
            <a:ext cx="4320000" cy="22119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en-US" altLang="de-DE" sz="1800" dirty="0">
                <a:solidFill>
                  <a:schemeClr val="bg2">
                    <a:lumMod val="25000"/>
                  </a:schemeClr>
                </a:solidFill>
                <a:latin typeface="Arial" panose="020B0604020202020204" pitchFamily="34" charset="0"/>
                <a:cs typeface="Arial" panose="020B0604020202020204" pitchFamily="34" charset="0"/>
              </a:rPr>
              <a:t>A machine element made of plastic should be designed in such a way that it meets the requirements but does not have any unnecessary safety features. </a:t>
            </a:r>
          </a:p>
          <a:p>
            <a:pPr>
              <a:lnSpc>
                <a:spcPct val="120000"/>
              </a:lnSpc>
              <a:spcBef>
                <a:spcPct val="50000"/>
              </a:spcBef>
            </a:pPr>
            <a:r>
              <a:rPr lang="en-US" altLang="de-DE" sz="1800" b="1" dirty="0">
                <a:solidFill>
                  <a:schemeClr val="bg2">
                    <a:lumMod val="25000"/>
                  </a:schemeClr>
                </a:solidFill>
                <a:latin typeface="Arial" panose="020B0604020202020204" pitchFamily="34" charset="0"/>
                <a:cs typeface="Arial" panose="020B0604020202020204" pitchFamily="34" charset="0"/>
              </a:rPr>
              <a:t>Only experience, knowledge and creativity can achieve this goal.</a:t>
            </a:r>
            <a:endParaRPr lang="de-DE" altLang="de-DE" sz="1800" b="1" dirty="0">
              <a:solidFill>
                <a:schemeClr val="bg2">
                  <a:lumMod val="25000"/>
                </a:schemeClr>
              </a:solidFill>
              <a:latin typeface="Arial" panose="020B0604020202020204" pitchFamily="34" charset="0"/>
              <a:cs typeface="Arial" panose="020B0604020202020204" pitchFamily="34" charset="0"/>
            </a:endParaRPr>
          </a:p>
        </p:txBody>
      </p:sp>
      <p:sp>
        <p:nvSpPr>
          <p:cNvPr id="6" name="Rectangle 4">
            <a:extLst>
              <a:ext uri="{FF2B5EF4-FFF2-40B4-BE49-F238E27FC236}">
                <a16:creationId xmlns:a16="http://schemas.microsoft.com/office/drawing/2014/main" xmlns="" id="{A3CF83C2-5E7F-335D-33AF-19FE186AA10F}"/>
              </a:ext>
            </a:extLst>
          </p:cNvPr>
          <p:cNvSpPr>
            <a:spLocks noChangeArrowheads="1"/>
          </p:cNvSpPr>
          <p:nvPr/>
        </p:nvSpPr>
        <p:spPr bwMode="auto">
          <a:xfrm>
            <a:off x="1052285" y="2713980"/>
            <a:ext cx="4310743" cy="663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gn="ctr"/>
            <a:r>
              <a:rPr lang="de-DE" altLang="de-DE" sz="1800" b="1" dirty="0">
                <a:solidFill>
                  <a:srgbClr val="ED7634"/>
                </a:solidFill>
                <a:latin typeface="Arial" panose="020B0604020202020204" pitchFamily="34" charset="0"/>
                <a:cs typeface="Arial" panose="020B0604020202020204" pitchFamily="34" charset="0"/>
              </a:rPr>
              <a:t>„</a:t>
            </a:r>
            <a:r>
              <a:rPr lang="en-US" altLang="de-DE" sz="1800" dirty="0">
                <a:solidFill>
                  <a:schemeClr val="bg2">
                    <a:lumMod val="25000"/>
                  </a:schemeClr>
                </a:solidFill>
                <a:latin typeface="Arial" panose="020B0604020202020204" pitchFamily="34" charset="0"/>
                <a:cs typeface="Arial" panose="020B0604020202020204" pitchFamily="34" charset="0"/>
              </a:rPr>
              <a:t> Meeting requirements no more, but also no less</a:t>
            </a:r>
            <a:r>
              <a:rPr lang="de-DE" altLang="de-DE" sz="1800" dirty="0">
                <a:solidFill>
                  <a:srgbClr val="000000"/>
                </a:solidFill>
                <a:latin typeface="Arial" panose="020B0604020202020204" pitchFamily="34" charset="0"/>
                <a:cs typeface="Arial" panose="020B0604020202020204" pitchFamily="34" charset="0"/>
              </a:rPr>
              <a:t>.</a:t>
            </a:r>
            <a:r>
              <a:rPr lang="de-DE" altLang="de-DE" sz="1800" b="1" dirty="0">
                <a:solidFill>
                  <a:srgbClr val="ED7634"/>
                </a:solidFill>
                <a:latin typeface="Arial" panose="020B0604020202020204" pitchFamily="34" charset="0"/>
                <a:cs typeface="Arial" panose="020B0604020202020204" pitchFamily="34" charset="0"/>
              </a:rPr>
              <a:t>“</a:t>
            </a:r>
          </a:p>
        </p:txBody>
      </p:sp>
      <p:sp>
        <p:nvSpPr>
          <p:cNvPr id="2" name="Textfeld 1">
            <a:extLst>
              <a:ext uri="{FF2B5EF4-FFF2-40B4-BE49-F238E27FC236}">
                <a16:creationId xmlns:a16="http://schemas.microsoft.com/office/drawing/2014/main" xmlns="" id="{ACD4407B-6164-92EB-5984-1780B942EFED}"/>
              </a:ext>
            </a:extLst>
          </p:cNvPr>
          <p:cNvSpPr txBox="1"/>
          <p:nvPr/>
        </p:nvSpPr>
        <p:spPr>
          <a:xfrm>
            <a:off x="3203799" y="1042616"/>
            <a:ext cx="5784402" cy="461665"/>
          </a:xfrm>
          <a:prstGeom prst="rect">
            <a:avLst/>
          </a:prstGeom>
          <a:solidFill>
            <a:srgbClr val="FFFFFF">
              <a:alpha val="60000"/>
            </a:srgbClr>
          </a:solidFill>
        </p:spPr>
        <p:txBody>
          <a:bodyPr wrap="square" rtlCol="0">
            <a:spAutoFit/>
          </a:bodyPr>
          <a:lstStyle/>
          <a:p>
            <a:pPr algn="ctr"/>
            <a:r>
              <a:rPr lang="en-US" sz="2400" b="1" dirty="0">
                <a:solidFill>
                  <a:schemeClr val="tx1">
                    <a:lumMod val="65000"/>
                    <a:lumOff val="35000"/>
                  </a:schemeClr>
                </a:solidFill>
                <a:latin typeface="Arial" panose="020B0604020202020204" pitchFamily="34" charset="0"/>
                <a:cs typeface="Arial" panose="020B0604020202020204" pitchFamily="34" charset="0"/>
              </a:rPr>
              <a:t>OUR EXPERIENCE IS YOUR PROFIT</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951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CAD99F55-8201-7EE4-A4DE-7A0565F7F843}"/>
              </a:ext>
            </a:extLst>
          </p:cNvPr>
          <p:cNvSpPr>
            <a:spLocks noChangeArrowheads="1"/>
          </p:cNvSpPr>
          <p:nvPr/>
        </p:nvSpPr>
        <p:spPr bwMode="auto">
          <a:xfrm>
            <a:off x="1066800" y="1972944"/>
            <a:ext cx="4310743" cy="9405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gn="ctr"/>
            <a:r>
              <a:rPr lang="de-DE" altLang="de-DE" sz="1800" b="1" dirty="0">
                <a:solidFill>
                  <a:srgbClr val="ED7634"/>
                </a:solidFill>
                <a:latin typeface="Arial" panose="020B0604020202020204" pitchFamily="34" charset="0"/>
                <a:cs typeface="Arial" panose="020B0604020202020204" pitchFamily="34" charset="0"/>
              </a:rPr>
              <a:t>„</a:t>
            </a:r>
            <a:r>
              <a:rPr lang="en-US" altLang="de-DE" sz="1800" dirty="0">
                <a:solidFill>
                  <a:schemeClr val="bg2">
                    <a:lumMod val="25000"/>
                  </a:schemeClr>
                </a:solidFill>
                <a:latin typeface="Arial" panose="020B0604020202020204" pitchFamily="34" charset="0"/>
                <a:cs typeface="Arial" panose="020B0604020202020204" pitchFamily="34" charset="0"/>
              </a:rPr>
              <a:t>We offer 50 years of experience in the processing and dimensioning of high-performance plastics</a:t>
            </a:r>
            <a:r>
              <a:rPr lang="de-DE" altLang="de-DE" sz="1800" dirty="0">
                <a:solidFill>
                  <a:srgbClr val="000000"/>
                </a:solidFill>
                <a:latin typeface="Arial" panose="020B0604020202020204" pitchFamily="34" charset="0"/>
                <a:cs typeface="Arial" panose="020B0604020202020204" pitchFamily="34" charset="0"/>
              </a:rPr>
              <a:t>.</a:t>
            </a:r>
            <a:r>
              <a:rPr lang="de-DE" altLang="de-DE" sz="1800" b="1" dirty="0">
                <a:solidFill>
                  <a:srgbClr val="ED7634"/>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xmlns="" id="{A790AD5D-1C6B-8F22-275B-8488196237AA}"/>
              </a:ext>
            </a:extLst>
          </p:cNvPr>
          <p:cNvSpPr>
            <a:spLocks noChangeArrowheads="1"/>
          </p:cNvSpPr>
          <p:nvPr/>
        </p:nvSpPr>
        <p:spPr bwMode="auto">
          <a:xfrm>
            <a:off x="6821437" y="2891760"/>
            <a:ext cx="4320000" cy="254435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en-US" altLang="de-DE" sz="1800" dirty="0">
                <a:solidFill>
                  <a:srgbClr val="575656"/>
                </a:solidFill>
                <a:latin typeface="Arial" panose="020B0604020202020204" pitchFamily="34" charset="0"/>
                <a:cs typeface="Arial" panose="020B0604020202020204" pitchFamily="34" charset="0"/>
              </a:rPr>
              <a:t>Always one step ahead through experience. Our greatest source of knowledge is the characteristic values from over 50 years of materials and component testing.</a:t>
            </a:r>
          </a:p>
          <a:p>
            <a:pPr>
              <a:lnSpc>
                <a:spcPct val="120000"/>
              </a:lnSpc>
              <a:spcBef>
                <a:spcPct val="50000"/>
              </a:spcBef>
            </a:pPr>
            <a:r>
              <a:rPr lang="en-US" altLang="de-DE" sz="1800" b="1" dirty="0">
                <a:solidFill>
                  <a:srgbClr val="575656"/>
                </a:solidFill>
                <a:latin typeface="Arial" panose="020B0604020202020204" pitchFamily="34" charset="0"/>
                <a:cs typeface="Arial" panose="020B0604020202020204" pitchFamily="34" charset="0"/>
              </a:rPr>
              <a:t>You can benefit from our many </a:t>
            </a:r>
            <a:br>
              <a:rPr lang="en-US" altLang="de-DE" sz="1800" b="1" dirty="0">
                <a:solidFill>
                  <a:srgbClr val="575656"/>
                </a:solidFill>
                <a:latin typeface="Arial" panose="020B0604020202020204" pitchFamily="34" charset="0"/>
                <a:cs typeface="Arial" panose="020B0604020202020204" pitchFamily="34" charset="0"/>
              </a:rPr>
            </a:br>
            <a:r>
              <a:rPr lang="en-US" altLang="de-DE" sz="1800" b="1" dirty="0">
                <a:solidFill>
                  <a:srgbClr val="575656"/>
                </a:solidFill>
                <a:latin typeface="Arial" panose="020B0604020202020204" pitchFamily="34" charset="0"/>
                <a:cs typeface="Arial" panose="020B0604020202020204" pitchFamily="34" charset="0"/>
              </a:rPr>
              <a:t>years of success.</a:t>
            </a:r>
            <a:endParaRPr lang="de-DE" altLang="de-DE" sz="1800" b="1" dirty="0">
              <a:solidFill>
                <a:srgbClr val="575656"/>
              </a:solidFill>
              <a:latin typeface="Arial" panose="020B0604020202020204" pitchFamily="34" charset="0"/>
              <a:cs typeface="Arial" panose="020B0604020202020204" pitchFamily="34" charset="0"/>
            </a:endParaRPr>
          </a:p>
        </p:txBody>
      </p:sp>
      <p:pic>
        <p:nvPicPr>
          <p:cNvPr id="6" name="Picture 21">
            <a:extLst>
              <a:ext uri="{FF2B5EF4-FFF2-40B4-BE49-F238E27FC236}">
                <a16:creationId xmlns:a16="http://schemas.microsoft.com/office/drawing/2014/main" xmlns="" id="{2E2A6B57-B2D5-460E-7F0F-73CD35E28E78}"/>
              </a:ext>
            </a:extLst>
          </p:cNvPr>
          <p:cNvPicPr>
            <a:picLocks noChangeAspect="1" noChangeArrowheads="1"/>
          </p:cNvPicPr>
          <p:nvPr/>
        </p:nvPicPr>
        <p:blipFill>
          <a:blip r:embed="rId2" cstate="print">
            <a:lum bright="-10000" contrast="18000"/>
            <a:extLst>
              <a:ext uri="{28A0092B-C50C-407E-A947-70E740481C1C}">
                <a14:useLocalDpi xmlns:a14="http://schemas.microsoft.com/office/drawing/2010/main" val="0"/>
              </a:ext>
            </a:extLst>
          </a:blip>
          <a:srcRect t="13107"/>
          <a:stretch>
            <a:fillRect/>
          </a:stretch>
        </p:blipFill>
        <p:spPr bwMode="auto">
          <a:xfrm>
            <a:off x="816992" y="3382195"/>
            <a:ext cx="5279008" cy="2785311"/>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xmlns="" id="{66B71DAD-1C39-0B78-B3C8-156392154528}"/>
              </a:ext>
            </a:extLst>
          </p:cNvPr>
          <p:cNvSpPr txBox="1"/>
          <p:nvPr/>
        </p:nvSpPr>
        <p:spPr>
          <a:xfrm>
            <a:off x="3136743" y="1042616"/>
            <a:ext cx="5918514" cy="461665"/>
          </a:xfrm>
          <a:prstGeom prst="rect">
            <a:avLst/>
          </a:prstGeom>
          <a:solidFill>
            <a:srgbClr val="FFFFFF">
              <a:alpha val="60000"/>
            </a:srgbClr>
          </a:solidFill>
        </p:spPr>
        <p:txBody>
          <a:bodyPr wrap="square" rtlCol="0">
            <a:spAutoFit/>
          </a:bodyPr>
          <a:lstStyle/>
          <a:p>
            <a:pPr algn="ctr"/>
            <a:r>
              <a:rPr lang="en-US" sz="2400" b="1" dirty="0">
                <a:solidFill>
                  <a:schemeClr val="tx1">
                    <a:lumMod val="65000"/>
                    <a:lumOff val="35000"/>
                  </a:schemeClr>
                </a:solidFill>
                <a:latin typeface="Arial" panose="020B0604020202020204" pitchFamily="34" charset="0"/>
                <a:cs typeface="Arial" panose="020B0604020202020204" pitchFamily="34" charset="0"/>
              </a:rPr>
              <a:t>OUR EXPERIENCE IS YOUR SAFETY</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685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5">
            <a:extLst>
              <a:ext uri="{FF2B5EF4-FFF2-40B4-BE49-F238E27FC236}">
                <a16:creationId xmlns:a16="http://schemas.microsoft.com/office/drawing/2014/main" xmlns="" id="{82D641BF-B29C-7042-53F8-F62711F3DB61}"/>
              </a:ext>
            </a:extLst>
          </p:cNvPr>
          <p:cNvSpPr>
            <a:spLocks noChangeArrowheads="1"/>
          </p:cNvSpPr>
          <p:nvPr/>
        </p:nvSpPr>
        <p:spPr bwMode="auto">
          <a:xfrm>
            <a:off x="6820512" y="2966048"/>
            <a:ext cx="4320000" cy="24058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en-US" altLang="de-DE" sz="1800" dirty="0">
                <a:solidFill>
                  <a:schemeClr val="bg2">
                    <a:lumMod val="25000"/>
                  </a:schemeClr>
                </a:solidFill>
                <a:latin typeface="Arial" panose="020B0604020202020204" pitchFamily="34" charset="0"/>
                <a:cs typeface="Arial" panose="020B0604020202020204" pitchFamily="34" charset="0"/>
              </a:rPr>
              <a:t>We constantly monitor new developments and trends on the market. We carry out basic research in order to understand plastics even better and to integrate the findings into our products so that our </a:t>
            </a:r>
            <a:r>
              <a:rPr lang="en-US" sz="1800" dirty="0">
                <a:solidFill>
                  <a:schemeClr val="bg2">
                    <a:lumMod val="25000"/>
                  </a:schemeClr>
                </a:solidFill>
                <a:latin typeface="Arial" panose="020B0604020202020204" pitchFamily="34" charset="0"/>
                <a:cs typeface="Arial" panose="020B0604020202020204" pitchFamily="34" charset="0"/>
              </a:rPr>
              <a:t>ZEDEX</a:t>
            </a:r>
            <a:r>
              <a:rPr lang="en-US" sz="1800" baseline="30000" dirty="0">
                <a:solidFill>
                  <a:schemeClr val="bg2">
                    <a:lumMod val="25000"/>
                  </a:schemeClr>
                </a:solidFill>
                <a:latin typeface="Arial" panose="020B0604020202020204" pitchFamily="34" charset="0"/>
                <a:cs typeface="Arial" panose="020B0604020202020204" pitchFamily="34" charset="0"/>
              </a:rPr>
              <a:t>®</a:t>
            </a:r>
            <a:r>
              <a:rPr lang="en-US" sz="1800" dirty="0">
                <a:solidFill>
                  <a:schemeClr val="bg2">
                    <a:lumMod val="25000"/>
                  </a:schemeClr>
                </a:solidFill>
                <a:latin typeface="Arial" panose="020B0604020202020204" pitchFamily="34" charset="0"/>
                <a:cs typeface="Arial" panose="020B0604020202020204" pitchFamily="34" charset="0"/>
              </a:rPr>
              <a:t> high-performance plastics</a:t>
            </a:r>
            <a:r>
              <a:rPr lang="en-US" altLang="de-DE" sz="1800" dirty="0">
                <a:solidFill>
                  <a:schemeClr val="bg2">
                    <a:lumMod val="25000"/>
                  </a:schemeClr>
                </a:solidFill>
                <a:latin typeface="Arial" panose="020B0604020202020204" pitchFamily="34" charset="0"/>
                <a:cs typeface="Arial" panose="020B0604020202020204" pitchFamily="34" charset="0"/>
              </a:rPr>
              <a:t> are always up to date</a:t>
            </a:r>
            <a:endParaRPr lang="en-GB" altLang="de-DE" sz="1800" dirty="0">
              <a:solidFill>
                <a:schemeClr val="bg2">
                  <a:lumMod val="25000"/>
                </a:schemeClr>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2">
            <p14:nvContentPartPr>
              <p14:cNvPr id="5" name="Freihand 4">
                <a:extLst>
                  <a:ext uri="{FF2B5EF4-FFF2-40B4-BE49-F238E27FC236}">
                    <a16:creationId xmlns:a16="http://schemas.microsoft.com/office/drawing/2014/main" xmlns="" id="{0C3A53DD-FD0C-EED8-4672-C5ADB3166DAF}"/>
                  </a:ext>
                </a:extLst>
              </p14:cNvPr>
              <p14:cNvContentPartPr/>
              <p14:nvPr/>
            </p14:nvContentPartPr>
            <p14:xfrm>
              <a:off x="1738251" y="2207397"/>
              <a:ext cx="360" cy="360"/>
            </p14:xfrm>
          </p:contentPart>
        </mc:Choice>
        <mc:Fallback xmlns="">
          <p:pic>
            <p:nvPicPr>
              <p:cNvPr id="5" name="Freihand 4">
                <a:extLst>
                  <a:ext uri="{FF2B5EF4-FFF2-40B4-BE49-F238E27FC236}">
                    <a16:creationId xmlns:a16="http://schemas.microsoft.com/office/drawing/2014/main" id="{0C3A53DD-FD0C-EED8-4672-C5ADB3166DAF}"/>
                  </a:ext>
                </a:extLst>
              </p:cNvPr>
              <p:cNvPicPr/>
              <p:nvPr/>
            </p:nvPicPr>
            <p:blipFill>
              <a:blip r:embed="rId3"/>
              <a:stretch>
                <a:fillRect/>
              </a:stretch>
            </p:blipFill>
            <p:spPr>
              <a:xfrm>
                <a:off x="1729611" y="21987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Freihand 7">
                <a:extLst>
                  <a:ext uri="{FF2B5EF4-FFF2-40B4-BE49-F238E27FC236}">
                    <a16:creationId xmlns:a16="http://schemas.microsoft.com/office/drawing/2014/main" xmlns="" id="{651BAF77-B926-C1D1-0CAA-79038A767AC5}"/>
                  </a:ext>
                </a:extLst>
              </p14:cNvPr>
              <p14:cNvContentPartPr/>
              <p14:nvPr/>
            </p14:nvContentPartPr>
            <p14:xfrm>
              <a:off x="3897891" y="1948917"/>
              <a:ext cx="360" cy="360"/>
            </p14:xfrm>
          </p:contentPart>
        </mc:Choice>
        <mc:Fallback xmlns="">
          <p:pic>
            <p:nvPicPr>
              <p:cNvPr id="8" name="Freihand 7">
                <a:extLst>
                  <a:ext uri="{FF2B5EF4-FFF2-40B4-BE49-F238E27FC236}">
                    <a16:creationId xmlns:a16="http://schemas.microsoft.com/office/drawing/2014/main" id="{651BAF77-B926-C1D1-0CAA-79038A767AC5}"/>
                  </a:ext>
                </a:extLst>
              </p:cNvPr>
              <p:cNvPicPr/>
              <p:nvPr/>
            </p:nvPicPr>
            <p:blipFill>
              <a:blip r:embed="rId3"/>
              <a:stretch>
                <a:fillRect/>
              </a:stretch>
            </p:blipFill>
            <p:spPr>
              <a:xfrm>
                <a:off x="3889251" y="1940277"/>
                <a:ext cx="18000" cy="18000"/>
              </a:xfrm>
              <a:prstGeom prst="rect">
                <a:avLst/>
              </a:prstGeom>
            </p:spPr>
          </p:pic>
        </mc:Fallback>
      </mc:AlternateContent>
      <p:sp>
        <p:nvSpPr>
          <p:cNvPr id="9" name="Textfeld 8">
            <a:extLst>
              <a:ext uri="{FF2B5EF4-FFF2-40B4-BE49-F238E27FC236}">
                <a16:creationId xmlns:a16="http://schemas.microsoft.com/office/drawing/2014/main" xmlns="" id="{8D8E4A13-B824-4805-BB74-FA1CEF3F1165}"/>
              </a:ext>
            </a:extLst>
          </p:cNvPr>
          <p:cNvSpPr txBox="1"/>
          <p:nvPr/>
        </p:nvSpPr>
        <p:spPr>
          <a:xfrm>
            <a:off x="3415002" y="1449807"/>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RESEARCH</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xmlns="" id="{A879BC88-B626-AC7A-9276-EB1251235127}"/>
              </a:ext>
            </a:extLst>
          </p:cNvPr>
          <p:cNvSpPr txBox="1"/>
          <p:nvPr/>
        </p:nvSpPr>
        <p:spPr>
          <a:xfrm>
            <a:off x="3415002" y="988142"/>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OUR DAILY BUSINESS</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sp>
        <p:nvSpPr>
          <p:cNvPr id="18" name="Freihandform: Form 17">
            <a:extLst>
              <a:ext uri="{FF2B5EF4-FFF2-40B4-BE49-F238E27FC236}">
                <a16:creationId xmlns:a16="http://schemas.microsoft.com/office/drawing/2014/main" xmlns="" id="{AA5E673E-4C4D-B92A-F2E4-29F5015B1221}"/>
              </a:ext>
            </a:extLst>
          </p:cNvPr>
          <p:cNvSpPr/>
          <p:nvPr/>
        </p:nvSpPr>
        <p:spPr>
          <a:xfrm>
            <a:off x="2769163" y="1761376"/>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Research</a:t>
            </a:r>
          </a:p>
        </p:txBody>
      </p:sp>
      <p:sp>
        <p:nvSpPr>
          <p:cNvPr id="7" name="Ellipse 6">
            <a:extLst>
              <a:ext uri="{FF2B5EF4-FFF2-40B4-BE49-F238E27FC236}">
                <a16:creationId xmlns:a16="http://schemas.microsoft.com/office/drawing/2014/main" xmlns="" id="{FE860E35-A4BA-FFB5-9B94-FD0C6695E71F}"/>
              </a:ext>
            </a:extLst>
          </p:cNvPr>
          <p:cNvSpPr/>
          <p:nvPr/>
        </p:nvSpPr>
        <p:spPr>
          <a:xfrm>
            <a:off x="2804040" y="3501755"/>
            <a:ext cx="1189670" cy="1189670"/>
          </a:xfrm>
          <a:prstGeom prst="ellips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200" dirty="0"/>
              <a:t>PRODUCT</a:t>
            </a:r>
          </a:p>
        </p:txBody>
      </p:sp>
      <p:cxnSp>
        <p:nvCxnSpPr>
          <p:cNvPr id="10" name="Gerade Verbindung mit Pfeil 9">
            <a:extLst>
              <a:ext uri="{FF2B5EF4-FFF2-40B4-BE49-F238E27FC236}">
                <a16:creationId xmlns:a16="http://schemas.microsoft.com/office/drawing/2014/main" xmlns="" id="{B9E53E97-7BEB-A0E0-4E93-3DF42C648B95}"/>
              </a:ext>
            </a:extLst>
          </p:cNvPr>
          <p:cNvCxnSpPr>
            <a:cxnSpLocks/>
          </p:cNvCxnSpPr>
          <p:nvPr/>
        </p:nvCxnSpPr>
        <p:spPr>
          <a:xfrm>
            <a:off x="3415003" y="2796591"/>
            <a:ext cx="0" cy="4353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35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6">
            <a:extLst>
              <a:ext uri="{FF2B5EF4-FFF2-40B4-BE49-F238E27FC236}">
                <a16:creationId xmlns:a16="http://schemas.microsoft.com/office/drawing/2014/main" xmlns="" id="{AA6E2838-8AE2-69FE-9E42-24238210935B}"/>
              </a:ext>
            </a:extLst>
          </p:cNvPr>
          <p:cNvSpPr>
            <a:spLocks noChangeArrowheads="1"/>
          </p:cNvSpPr>
          <p:nvPr/>
        </p:nvSpPr>
        <p:spPr bwMode="auto">
          <a:xfrm>
            <a:off x="6818287" y="3449475"/>
            <a:ext cx="4320000" cy="1408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en-US" sz="1800" dirty="0">
                <a:solidFill>
                  <a:srgbClr val="575656"/>
                </a:solidFill>
                <a:latin typeface="Arial" panose="020B0604020202020204" pitchFamily="34" charset="0"/>
                <a:cs typeface="Arial" panose="020B0604020202020204" pitchFamily="34" charset="0"/>
              </a:rPr>
              <a:t>We are able to integrate your required properties into existing ZEDEX</a:t>
            </a:r>
            <a:r>
              <a:rPr lang="en-US" sz="1800" baseline="30000" dirty="0">
                <a:solidFill>
                  <a:srgbClr val="575656"/>
                </a:solidFill>
                <a:latin typeface="Arial" panose="020B0604020202020204" pitchFamily="34" charset="0"/>
                <a:cs typeface="Arial" panose="020B0604020202020204" pitchFamily="34" charset="0"/>
              </a:rPr>
              <a:t>®</a:t>
            </a:r>
            <a:r>
              <a:rPr lang="en-US" sz="1800" dirty="0">
                <a:solidFill>
                  <a:srgbClr val="575656"/>
                </a:solidFill>
                <a:latin typeface="Arial" panose="020B0604020202020204" pitchFamily="34" charset="0"/>
                <a:cs typeface="Arial" panose="020B0604020202020204" pitchFamily="34" charset="0"/>
              </a:rPr>
              <a:t> high-performance plastics, through modification.</a:t>
            </a:r>
            <a:endParaRPr lang="de-DE" sz="1800" dirty="0">
              <a:solidFill>
                <a:srgbClr val="575656"/>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xmlns="" id="{A3EF1CE2-EB7E-45E4-81EC-8EDF8D2D1E83}"/>
              </a:ext>
            </a:extLst>
          </p:cNvPr>
          <p:cNvSpPr txBox="1"/>
          <p:nvPr/>
        </p:nvSpPr>
        <p:spPr>
          <a:xfrm>
            <a:off x="3415002" y="1455823"/>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DEVELOPMENT</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xmlns="" id="{492E7BA5-8EEE-1158-5068-1E483FE9C757}"/>
              </a:ext>
            </a:extLst>
          </p:cNvPr>
          <p:cNvSpPr txBox="1"/>
          <p:nvPr/>
        </p:nvSpPr>
        <p:spPr>
          <a:xfrm>
            <a:off x="3415002" y="994158"/>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OUR DAILY BUSINESS</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grpSp>
        <p:nvGrpSpPr>
          <p:cNvPr id="22" name="Gruppieren 21">
            <a:extLst>
              <a:ext uri="{FF2B5EF4-FFF2-40B4-BE49-F238E27FC236}">
                <a16:creationId xmlns:a16="http://schemas.microsoft.com/office/drawing/2014/main" xmlns="" id="{6531502E-8865-E8FB-A98E-29CC3D5B48CD}"/>
              </a:ext>
            </a:extLst>
          </p:cNvPr>
          <p:cNvGrpSpPr/>
          <p:nvPr/>
        </p:nvGrpSpPr>
        <p:grpSpPr>
          <a:xfrm>
            <a:off x="1468131" y="1761376"/>
            <a:ext cx="4235832" cy="4273854"/>
            <a:chOff x="1468131" y="1761376"/>
            <a:chExt cx="4235832" cy="4273854"/>
          </a:xfrm>
        </p:grpSpPr>
        <p:sp>
          <p:nvSpPr>
            <p:cNvPr id="23" name="Freihandform: Form 22">
              <a:extLst>
                <a:ext uri="{FF2B5EF4-FFF2-40B4-BE49-F238E27FC236}">
                  <a16:creationId xmlns:a16="http://schemas.microsoft.com/office/drawing/2014/main" xmlns="" id="{160B6BC5-5F98-64EC-1545-61590D0AC80E}"/>
                </a:ext>
              </a:extLst>
            </p:cNvPr>
            <p:cNvSpPr/>
            <p:nvPr/>
          </p:nvSpPr>
          <p:spPr>
            <a:xfrm>
              <a:off x="2769163" y="1761376"/>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Research</a:t>
              </a:r>
            </a:p>
          </p:txBody>
        </p:sp>
        <p:sp>
          <p:nvSpPr>
            <p:cNvPr id="24" name="Freihandform: Form 23">
              <a:extLst>
                <a:ext uri="{FF2B5EF4-FFF2-40B4-BE49-F238E27FC236}">
                  <a16:creationId xmlns:a16="http://schemas.microsoft.com/office/drawing/2014/main" xmlns="" id="{562F9352-EC5B-2A22-7E00-08FCB21DC32C}"/>
                </a:ext>
              </a:extLst>
            </p:cNvPr>
            <p:cNvSpPr/>
            <p:nvPr/>
          </p:nvSpPr>
          <p:spPr>
            <a:xfrm>
              <a:off x="1468131" y="2171438"/>
              <a:ext cx="3863792" cy="3863792"/>
            </a:xfrm>
            <a:custGeom>
              <a:avLst/>
              <a:gdLst/>
              <a:ahLst/>
              <a:cxnLst/>
              <a:rect l="0" t="0" r="0" b="0"/>
              <a:pathLst>
                <a:path>
                  <a:moveTo>
                    <a:pt x="2721419" y="168695"/>
                  </a:moveTo>
                  <a:arcTo wR="1931896" hR="1931896" stAng="17647309" swAng="923821"/>
                </a:path>
              </a:pathLst>
            </a:custGeom>
            <a:no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25" name="Freihandform: Form 24">
              <a:extLst>
                <a:ext uri="{FF2B5EF4-FFF2-40B4-BE49-F238E27FC236}">
                  <a16:creationId xmlns:a16="http://schemas.microsoft.com/office/drawing/2014/main" xmlns="" id="{C102A2D1-B14D-E181-1E85-E33806661FF8}"/>
                </a:ext>
              </a:extLst>
            </p:cNvPr>
            <p:cNvSpPr/>
            <p:nvPr/>
          </p:nvSpPr>
          <p:spPr>
            <a:xfrm>
              <a:off x="4442234" y="2727324"/>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Development</a:t>
              </a:r>
            </a:p>
          </p:txBody>
        </p:sp>
      </p:grpSp>
      <p:sp>
        <p:nvSpPr>
          <p:cNvPr id="15" name="Ellipse 14">
            <a:extLst>
              <a:ext uri="{FF2B5EF4-FFF2-40B4-BE49-F238E27FC236}">
                <a16:creationId xmlns:a16="http://schemas.microsoft.com/office/drawing/2014/main" xmlns="" id="{4A9490E5-F1B7-2010-A7C7-E2F9759BCA15}"/>
              </a:ext>
            </a:extLst>
          </p:cNvPr>
          <p:cNvSpPr/>
          <p:nvPr/>
        </p:nvSpPr>
        <p:spPr>
          <a:xfrm>
            <a:off x="2804040" y="3501755"/>
            <a:ext cx="1189670" cy="1189670"/>
          </a:xfrm>
          <a:prstGeom prst="ellips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200" dirty="0"/>
              <a:t>PRODUCT</a:t>
            </a:r>
          </a:p>
        </p:txBody>
      </p:sp>
      <p:cxnSp>
        <p:nvCxnSpPr>
          <p:cNvPr id="16" name="Gerade Verbindung mit Pfeil 15">
            <a:extLst>
              <a:ext uri="{FF2B5EF4-FFF2-40B4-BE49-F238E27FC236}">
                <a16:creationId xmlns:a16="http://schemas.microsoft.com/office/drawing/2014/main" xmlns="" id="{387E986A-4261-FA8A-E409-B9079F372F1B}"/>
              </a:ext>
            </a:extLst>
          </p:cNvPr>
          <p:cNvCxnSpPr>
            <a:cxnSpLocks/>
          </p:cNvCxnSpPr>
          <p:nvPr/>
        </p:nvCxnSpPr>
        <p:spPr>
          <a:xfrm>
            <a:off x="3415003" y="2796591"/>
            <a:ext cx="0" cy="4353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xmlns="" id="{1E0A7B08-27FB-996A-EA66-5B7B074F284F}"/>
              </a:ext>
            </a:extLst>
          </p:cNvPr>
          <p:cNvCxnSpPr>
            <a:cxnSpLocks/>
          </p:cNvCxnSpPr>
          <p:nvPr/>
        </p:nvCxnSpPr>
        <p:spPr>
          <a:xfrm flipH="1">
            <a:off x="4016960" y="3358065"/>
            <a:ext cx="301787" cy="25855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68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6">
            <a:extLst>
              <a:ext uri="{FF2B5EF4-FFF2-40B4-BE49-F238E27FC236}">
                <a16:creationId xmlns:a16="http://schemas.microsoft.com/office/drawing/2014/main" xmlns="" id="{3FF8209D-9924-2914-81E1-E24A425D4964}"/>
              </a:ext>
            </a:extLst>
          </p:cNvPr>
          <p:cNvSpPr>
            <a:spLocks noChangeArrowheads="1"/>
          </p:cNvSpPr>
          <p:nvPr/>
        </p:nvSpPr>
        <p:spPr bwMode="auto">
          <a:xfrm>
            <a:off x="6820640" y="3449763"/>
            <a:ext cx="4319586" cy="1408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530" tIns="54265" rIns="108530" bIns="54265">
            <a:spAutoFit/>
          </a:bodyPr>
          <a:lstStyle>
            <a:lvl1pPr defTabSz="1085850">
              <a:defRPr sz="2400">
                <a:solidFill>
                  <a:schemeClr val="tx1"/>
                </a:solidFill>
                <a:latin typeface="Times New Roman" panose="02020603050405020304" pitchFamily="18" charset="0"/>
              </a:defRPr>
            </a:lvl1pPr>
            <a:lvl2pPr marL="542925" defTabSz="1085850">
              <a:defRPr sz="2400">
                <a:solidFill>
                  <a:schemeClr val="tx1"/>
                </a:solidFill>
                <a:latin typeface="Times New Roman" panose="02020603050405020304" pitchFamily="18" charset="0"/>
              </a:defRPr>
            </a:lvl2pPr>
            <a:lvl3pPr marL="1085850" defTabSz="1085850">
              <a:defRPr sz="2400">
                <a:solidFill>
                  <a:schemeClr val="tx1"/>
                </a:solidFill>
                <a:latin typeface="Times New Roman" panose="02020603050405020304" pitchFamily="18" charset="0"/>
              </a:defRPr>
            </a:lvl3pPr>
            <a:lvl4pPr marL="1627188" defTabSz="1085850">
              <a:defRPr sz="2400">
                <a:solidFill>
                  <a:schemeClr val="tx1"/>
                </a:solidFill>
                <a:latin typeface="Times New Roman" panose="02020603050405020304" pitchFamily="18" charset="0"/>
              </a:defRPr>
            </a:lvl4pPr>
            <a:lvl5pPr marL="2170113" defTabSz="1085850">
              <a:defRPr sz="2400">
                <a:solidFill>
                  <a:schemeClr val="tx1"/>
                </a:solidFill>
                <a:latin typeface="Times New Roman" panose="02020603050405020304" pitchFamily="18" charset="0"/>
              </a:defRPr>
            </a:lvl5pPr>
            <a:lvl6pPr marL="2627313" defTabSz="1085850" fontAlgn="base">
              <a:spcBef>
                <a:spcPct val="0"/>
              </a:spcBef>
              <a:spcAft>
                <a:spcPct val="0"/>
              </a:spcAft>
              <a:defRPr sz="2400">
                <a:solidFill>
                  <a:schemeClr val="tx1"/>
                </a:solidFill>
                <a:latin typeface="Times New Roman" panose="02020603050405020304" pitchFamily="18" charset="0"/>
              </a:defRPr>
            </a:lvl6pPr>
            <a:lvl7pPr marL="3084513" defTabSz="1085850" fontAlgn="base">
              <a:spcBef>
                <a:spcPct val="0"/>
              </a:spcBef>
              <a:spcAft>
                <a:spcPct val="0"/>
              </a:spcAft>
              <a:defRPr sz="2400">
                <a:solidFill>
                  <a:schemeClr val="tx1"/>
                </a:solidFill>
                <a:latin typeface="Times New Roman" panose="02020603050405020304" pitchFamily="18" charset="0"/>
              </a:defRPr>
            </a:lvl7pPr>
            <a:lvl8pPr marL="3541713" defTabSz="1085850" fontAlgn="base">
              <a:spcBef>
                <a:spcPct val="0"/>
              </a:spcBef>
              <a:spcAft>
                <a:spcPct val="0"/>
              </a:spcAft>
              <a:defRPr sz="2400">
                <a:solidFill>
                  <a:schemeClr val="tx1"/>
                </a:solidFill>
                <a:latin typeface="Times New Roman" panose="02020603050405020304" pitchFamily="18" charset="0"/>
              </a:defRPr>
            </a:lvl8pPr>
            <a:lvl9pPr marL="3998913" defTabSz="1085850" fontAlgn="base">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en-US" sz="1800" dirty="0">
                <a:solidFill>
                  <a:srgbClr val="575656"/>
                </a:solidFill>
                <a:latin typeface="Arial" panose="020B0604020202020204" pitchFamily="34" charset="0"/>
                <a:cs typeface="Arial" panose="020B0604020202020204" pitchFamily="34" charset="0"/>
              </a:rPr>
              <a:t>If you have high demands on your plastic product and want to reduce component costs, we are the right partner.</a:t>
            </a:r>
            <a:endParaRPr lang="en-GB" altLang="de-DE" sz="1800" dirty="0">
              <a:solidFill>
                <a:srgbClr val="575656"/>
              </a:solidFill>
              <a:latin typeface="Arial" panose="020B0604020202020204" pitchFamily="34" charset="0"/>
              <a:cs typeface="Arial" panose="020B0604020202020204" pitchFamily="34" charset="0"/>
            </a:endParaRPr>
          </a:p>
        </p:txBody>
      </p:sp>
      <p:sp>
        <p:nvSpPr>
          <p:cNvPr id="22" name="Textfeld 21">
            <a:extLst>
              <a:ext uri="{FF2B5EF4-FFF2-40B4-BE49-F238E27FC236}">
                <a16:creationId xmlns:a16="http://schemas.microsoft.com/office/drawing/2014/main" xmlns="" id="{180722A9-CAB3-4F1C-9CA1-8BD1F01C3D80}"/>
              </a:ext>
            </a:extLst>
          </p:cNvPr>
          <p:cNvSpPr txBox="1"/>
          <p:nvPr/>
        </p:nvSpPr>
        <p:spPr>
          <a:xfrm>
            <a:off x="3415002" y="1449805"/>
            <a:ext cx="5040000" cy="461665"/>
          </a:xfrm>
          <a:prstGeom prst="rect">
            <a:avLst/>
          </a:prstGeom>
          <a:solidFill>
            <a:srgbClr val="FFFFFF">
              <a:alpha val="60000"/>
            </a:srgbClr>
          </a:solidFill>
        </p:spPr>
        <p:txBody>
          <a:bodyPr wrap="square" rtlCol="0">
            <a:spAutoFit/>
          </a:bodyPr>
          <a:lstStyle/>
          <a:p>
            <a:pPr algn="ctr"/>
            <a:r>
              <a:rPr lang="en-US" sz="2400" b="1" dirty="0">
                <a:solidFill>
                  <a:srgbClr val="4A4949"/>
                </a:solidFill>
                <a:latin typeface="Arial" panose="020B0604020202020204" pitchFamily="34" charset="0"/>
                <a:cs typeface="Arial" panose="020B0604020202020204" pitchFamily="34" charset="0"/>
              </a:rPr>
              <a:t>YOUR</a:t>
            </a:r>
            <a:r>
              <a:rPr lang="en-US" sz="2400" b="1" i="0" u="none" strike="noStrike" dirty="0">
                <a:solidFill>
                  <a:srgbClr val="4A4949"/>
                </a:solidFill>
                <a:latin typeface="Arial" panose="020B0604020202020204" pitchFamily="34" charset="0"/>
                <a:cs typeface="Arial" panose="020B0604020202020204" pitchFamily="34" charset="0"/>
              </a:rPr>
              <a:t> REQUIREMENTS</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xmlns="" id="{3E28CDC9-C0E0-E0C3-32E0-69925272FC91}"/>
              </a:ext>
            </a:extLst>
          </p:cNvPr>
          <p:cNvSpPr txBox="1"/>
          <p:nvPr/>
        </p:nvSpPr>
        <p:spPr>
          <a:xfrm>
            <a:off x="3415002" y="988140"/>
            <a:ext cx="5040000" cy="461665"/>
          </a:xfrm>
          <a:prstGeom prst="rect">
            <a:avLst/>
          </a:prstGeom>
          <a:solidFill>
            <a:srgbClr val="FFFFFF">
              <a:alpha val="60000"/>
            </a:srgbClr>
          </a:solidFill>
        </p:spPr>
        <p:txBody>
          <a:bodyPr wrap="square" rtlCol="0">
            <a:spAutoFit/>
          </a:bodyPr>
          <a:lstStyle/>
          <a:p>
            <a:pPr algn="ctr"/>
            <a:r>
              <a:rPr lang="en-US" sz="2400" b="1" i="0" u="none" strike="noStrike" dirty="0">
                <a:solidFill>
                  <a:srgbClr val="4A4949"/>
                </a:solidFill>
                <a:latin typeface="Arial" panose="020B0604020202020204" pitchFamily="34" charset="0"/>
                <a:cs typeface="Arial" panose="020B0604020202020204" pitchFamily="34" charset="0"/>
              </a:rPr>
              <a:t>OUR DAILY BUSINESS</a:t>
            </a:r>
            <a:endParaRPr lang="en-US" sz="2400" b="0" i="0" u="none" strike="noStrike" baseline="30000" dirty="0">
              <a:solidFill>
                <a:srgbClr val="EE7334"/>
              </a:solidFill>
              <a:latin typeface="Arial" panose="020B0604020202020204" pitchFamily="34" charset="0"/>
              <a:cs typeface="Arial" panose="020B0604020202020204" pitchFamily="34" charset="0"/>
            </a:endParaRPr>
          </a:p>
        </p:txBody>
      </p:sp>
      <p:grpSp>
        <p:nvGrpSpPr>
          <p:cNvPr id="46" name="Gruppieren 45">
            <a:extLst>
              <a:ext uri="{FF2B5EF4-FFF2-40B4-BE49-F238E27FC236}">
                <a16:creationId xmlns:a16="http://schemas.microsoft.com/office/drawing/2014/main" xmlns="" id="{A59CFF1F-E052-1CD1-DD46-880550DEC612}"/>
              </a:ext>
            </a:extLst>
          </p:cNvPr>
          <p:cNvGrpSpPr/>
          <p:nvPr/>
        </p:nvGrpSpPr>
        <p:grpSpPr>
          <a:xfrm>
            <a:off x="1468131" y="1761376"/>
            <a:ext cx="4235832" cy="4273854"/>
            <a:chOff x="1468131" y="1761376"/>
            <a:chExt cx="4235832" cy="4273854"/>
          </a:xfrm>
        </p:grpSpPr>
        <p:sp>
          <p:nvSpPr>
            <p:cNvPr id="47" name="Freihandform: Form 46">
              <a:extLst>
                <a:ext uri="{FF2B5EF4-FFF2-40B4-BE49-F238E27FC236}">
                  <a16:creationId xmlns:a16="http://schemas.microsoft.com/office/drawing/2014/main" xmlns="" id="{36595817-1154-F6EB-8B1C-21737682CBFF}"/>
                </a:ext>
              </a:extLst>
            </p:cNvPr>
            <p:cNvSpPr/>
            <p:nvPr/>
          </p:nvSpPr>
          <p:spPr>
            <a:xfrm>
              <a:off x="2769163" y="1761376"/>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Research</a:t>
              </a:r>
            </a:p>
          </p:txBody>
        </p:sp>
        <p:sp>
          <p:nvSpPr>
            <p:cNvPr id="48" name="Freihandform: Form 47">
              <a:extLst>
                <a:ext uri="{FF2B5EF4-FFF2-40B4-BE49-F238E27FC236}">
                  <a16:creationId xmlns:a16="http://schemas.microsoft.com/office/drawing/2014/main" xmlns="" id="{07A515D2-FF07-CB58-428F-9CFC748E0954}"/>
                </a:ext>
              </a:extLst>
            </p:cNvPr>
            <p:cNvSpPr/>
            <p:nvPr/>
          </p:nvSpPr>
          <p:spPr>
            <a:xfrm>
              <a:off x="1468131" y="2171438"/>
              <a:ext cx="3863792" cy="3863792"/>
            </a:xfrm>
            <a:custGeom>
              <a:avLst/>
              <a:gdLst/>
              <a:ahLst/>
              <a:cxnLst/>
              <a:rect l="0" t="0" r="0" b="0"/>
              <a:pathLst>
                <a:path>
                  <a:moveTo>
                    <a:pt x="2721419" y="168695"/>
                  </a:moveTo>
                  <a:arcTo wR="1931896" hR="1931896" stAng="17647309" swAng="923821"/>
                </a:path>
              </a:pathLst>
            </a:custGeom>
            <a:no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49" name="Freihandform: Form 48">
              <a:extLst>
                <a:ext uri="{FF2B5EF4-FFF2-40B4-BE49-F238E27FC236}">
                  <a16:creationId xmlns:a16="http://schemas.microsoft.com/office/drawing/2014/main" xmlns="" id="{C840E9E9-CC92-3485-FE2F-C277AB22CD8E}"/>
                </a:ext>
              </a:extLst>
            </p:cNvPr>
            <p:cNvSpPr/>
            <p:nvPr/>
          </p:nvSpPr>
          <p:spPr>
            <a:xfrm>
              <a:off x="4442234" y="2727324"/>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a:t>Development</a:t>
              </a:r>
            </a:p>
          </p:txBody>
        </p:sp>
        <p:sp>
          <p:nvSpPr>
            <p:cNvPr id="50" name="Freihandform: Form 49">
              <a:extLst>
                <a:ext uri="{FF2B5EF4-FFF2-40B4-BE49-F238E27FC236}">
                  <a16:creationId xmlns:a16="http://schemas.microsoft.com/office/drawing/2014/main" xmlns="" id="{9FC17208-1724-9C58-E079-9FA2C7B79D91}"/>
                </a:ext>
              </a:extLst>
            </p:cNvPr>
            <p:cNvSpPr/>
            <p:nvPr/>
          </p:nvSpPr>
          <p:spPr>
            <a:xfrm>
              <a:off x="1468131" y="2171438"/>
              <a:ext cx="3863792" cy="3863792"/>
            </a:xfrm>
            <a:custGeom>
              <a:avLst/>
              <a:gdLst/>
              <a:ahLst/>
              <a:cxnLst/>
              <a:rect l="0" t="0" r="0" b="0"/>
              <a:pathLst>
                <a:path>
                  <a:moveTo>
                    <a:pt x="3833687" y="1592169"/>
                  </a:moveTo>
                  <a:arcTo wR="1931896" hR="1931896" stAng="20992306" swAng="1215388"/>
                </a:path>
              </a:pathLst>
            </a:custGeom>
            <a:noFill/>
            <a:ln w="28575">
              <a:solidFill>
                <a:srgbClr val="ED7D31"/>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51" name="Freihandform: Form 50">
              <a:extLst>
                <a:ext uri="{FF2B5EF4-FFF2-40B4-BE49-F238E27FC236}">
                  <a16:creationId xmlns:a16="http://schemas.microsoft.com/office/drawing/2014/main" xmlns="" id="{64A95D2F-FF3D-5106-1D8F-CC8EAC0F829A}"/>
                </a:ext>
              </a:extLst>
            </p:cNvPr>
            <p:cNvSpPr/>
            <p:nvPr/>
          </p:nvSpPr>
          <p:spPr>
            <a:xfrm>
              <a:off x="4442234" y="4659221"/>
              <a:ext cx="1261729" cy="820123"/>
            </a:xfrm>
            <a:custGeom>
              <a:avLst/>
              <a:gdLst>
                <a:gd name="connsiteX0" fmla="*/ 0 w 1261729"/>
                <a:gd name="connsiteY0" fmla="*/ 136690 h 820123"/>
                <a:gd name="connsiteX1" fmla="*/ 136690 w 1261729"/>
                <a:gd name="connsiteY1" fmla="*/ 0 h 820123"/>
                <a:gd name="connsiteX2" fmla="*/ 1125039 w 1261729"/>
                <a:gd name="connsiteY2" fmla="*/ 0 h 820123"/>
                <a:gd name="connsiteX3" fmla="*/ 1261729 w 1261729"/>
                <a:gd name="connsiteY3" fmla="*/ 136690 h 820123"/>
                <a:gd name="connsiteX4" fmla="*/ 1261729 w 1261729"/>
                <a:gd name="connsiteY4" fmla="*/ 683433 h 820123"/>
                <a:gd name="connsiteX5" fmla="*/ 1125039 w 1261729"/>
                <a:gd name="connsiteY5" fmla="*/ 820123 h 820123"/>
                <a:gd name="connsiteX6" fmla="*/ 136690 w 1261729"/>
                <a:gd name="connsiteY6" fmla="*/ 820123 h 820123"/>
                <a:gd name="connsiteX7" fmla="*/ 0 w 1261729"/>
                <a:gd name="connsiteY7" fmla="*/ 683433 h 820123"/>
                <a:gd name="connsiteX8" fmla="*/ 0 w 1261729"/>
                <a:gd name="connsiteY8" fmla="*/ 136690 h 8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729" h="820123">
                  <a:moveTo>
                    <a:pt x="0" y="136690"/>
                  </a:moveTo>
                  <a:cubicBezTo>
                    <a:pt x="0" y="61198"/>
                    <a:pt x="61198" y="0"/>
                    <a:pt x="136690" y="0"/>
                  </a:cubicBezTo>
                  <a:lnTo>
                    <a:pt x="1125039" y="0"/>
                  </a:lnTo>
                  <a:cubicBezTo>
                    <a:pt x="1200531" y="0"/>
                    <a:pt x="1261729" y="61198"/>
                    <a:pt x="1261729" y="136690"/>
                  </a:cubicBezTo>
                  <a:lnTo>
                    <a:pt x="1261729" y="683433"/>
                  </a:lnTo>
                  <a:cubicBezTo>
                    <a:pt x="1261729" y="758925"/>
                    <a:pt x="1200531" y="820123"/>
                    <a:pt x="1125039" y="820123"/>
                  </a:cubicBezTo>
                  <a:lnTo>
                    <a:pt x="136690" y="820123"/>
                  </a:lnTo>
                  <a:cubicBezTo>
                    <a:pt x="61198" y="820123"/>
                    <a:pt x="0" y="758925"/>
                    <a:pt x="0" y="683433"/>
                  </a:cubicBezTo>
                  <a:lnTo>
                    <a:pt x="0" y="13669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7185" tIns="97185" rIns="97185" bIns="97185" numCol="1" spcCol="1270" anchor="ctr" anchorCtr="0">
              <a:noAutofit/>
            </a:bodyPr>
            <a:lstStyle/>
            <a:p>
              <a:pPr marL="0" lvl="0" indent="0" algn="ctr" defTabSz="666750">
                <a:lnSpc>
                  <a:spcPct val="90000"/>
                </a:lnSpc>
                <a:spcBef>
                  <a:spcPct val="0"/>
                </a:spcBef>
                <a:spcAft>
                  <a:spcPct val="35000"/>
                </a:spcAft>
                <a:buNone/>
              </a:pPr>
              <a:r>
                <a:rPr lang="de-DE" sz="1500" kern="1200" dirty="0" err="1"/>
                <a:t>Product</a:t>
              </a:r>
              <a:r>
                <a:rPr lang="de-DE" sz="1500" kern="1200" dirty="0"/>
                <a:t> </a:t>
              </a:r>
              <a:r>
                <a:rPr lang="de-DE" sz="1500" kern="1200" dirty="0" err="1"/>
                <a:t>requirements</a:t>
              </a:r>
              <a:endParaRPr lang="de-DE" sz="1500" kern="1200" dirty="0"/>
            </a:p>
          </p:txBody>
        </p:sp>
      </p:grpSp>
      <p:sp>
        <p:nvSpPr>
          <p:cNvPr id="59" name="Ellipse 58">
            <a:extLst>
              <a:ext uri="{FF2B5EF4-FFF2-40B4-BE49-F238E27FC236}">
                <a16:creationId xmlns:a16="http://schemas.microsoft.com/office/drawing/2014/main" xmlns="" id="{A3A695A4-9D0A-7050-0820-7A2E83248955}"/>
              </a:ext>
            </a:extLst>
          </p:cNvPr>
          <p:cNvSpPr/>
          <p:nvPr/>
        </p:nvSpPr>
        <p:spPr>
          <a:xfrm>
            <a:off x="2804040" y="3501755"/>
            <a:ext cx="1189670" cy="1189670"/>
          </a:xfrm>
          <a:prstGeom prst="ellips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200" dirty="0"/>
              <a:t>PRODUCT</a:t>
            </a:r>
          </a:p>
        </p:txBody>
      </p:sp>
      <p:cxnSp>
        <p:nvCxnSpPr>
          <p:cNvPr id="60" name="Gerade Verbindung mit Pfeil 59">
            <a:extLst>
              <a:ext uri="{FF2B5EF4-FFF2-40B4-BE49-F238E27FC236}">
                <a16:creationId xmlns:a16="http://schemas.microsoft.com/office/drawing/2014/main" xmlns="" id="{F24ECFC9-BE59-8332-8947-68EC5014478C}"/>
              </a:ext>
            </a:extLst>
          </p:cNvPr>
          <p:cNvCxnSpPr>
            <a:cxnSpLocks/>
          </p:cNvCxnSpPr>
          <p:nvPr/>
        </p:nvCxnSpPr>
        <p:spPr>
          <a:xfrm>
            <a:off x="3415003" y="2796591"/>
            <a:ext cx="0" cy="4353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xmlns="" id="{DA71444C-736F-4BFD-18D8-8DAC33AE3EF6}"/>
              </a:ext>
            </a:extLst>
          </p:cNvPr>
          <p:cNvCxnSpPr>
            <a:cxnSpLocks/>
          </p:cNvCxnSpPr>
          <p:nvPr/>
        </p:nvCxnSpPr>
        <p:spPr>
          <a:xfrm flipH="1">
            <a:off x="4016960" y="3358065"/>
            <a:ext cx="301787" cy="25855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Gerade Verbindung mit Pfeil 62">
            <a:extLst>
              <a:ext uri="{FF2B5EF4-FFF2-40B4-BE49-F238E27FC236}">
                <a16:creationId xmlns:a16="http://schemas.microsoft.com/office/drawing/2014/main" xmlns="" id="{1E5DD766-06E4-4A9E-43B9-CD013387F916}"/>
              </a:ext>
            </a:extLst>
          </p:cNvPr>
          <p:cNvCxnSpPr>
            <a:cxnSpLocks/>
          </p:cNvCxnSpPr>
          <p:nvPr/>
        </p:nvCxnSpPr>
        <p:spPr>
          <a:xfrm rot="8400000">
            <a:off x="4134262" y="4650066"/>
            <a:ext cx="0" cy="35356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66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chemeClr val="accent2"/>
          </a:solidFill>
          <a:tailEnd type="arrow"/>
        </a:ln>
      </a:spPr>
      <a:bodyPr/>
      <a:lstStyle/>
      <a: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1342</Words>
  <Application>Microsoft Office PowerPoint</Application>
  <PresentationFormat>Benutzerdefiniert</PresentationFormat>
  <Paragraphs>373</Paragraphs>
  <Slides>23</Slides>
  <Notes>0</Notes>
  <HiddenSlides>0</HiddenSlides>
  <MMClips>0</MMClips>
  <ScaleCrop>false</ScaleCrop>
  <HeadingPairs>
    <vt:vector size="4" baseType="variant">
      <vt:variant>
        <vt:lpstr>Design</vt:lpstr>
      </vt:variant>
      <vt:variant>
        <vt:i4>2</vt:i4>
      </vt:variant>
      <vt:variant>
        <vt:lpstr>Folientitel</vt:lpstr>
      </vt:variant>
      <vt:variant>
        <vt:i4>23</vt:i4>
      </vt:variant>
    </vt:vector>
  </HeadingPairs>
  <TitlesOfParts>
    <vt:vector size="25" baseType="lpstr">
      <vt:lpstr>Office</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Oliver Neuhäuser</dc:creator>
  <cp:lastModifiedBy>Sina Zandi</cp:lastModifiedBy>
  <cp:revision>246</cp:revision>
  <dcterms:created xsi:type="dcterms:W3CDTF">2022-10-28T13:15:25Z</dcterms:created>
  <dcterms:modified xsi:type="dcterms:W3CDTF">2023-02-21T08:30:52Z</dcterms:modified>
</cp:coreProperties>
</file>