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0" r:id="rId3"/>
    <p:sldId id="346" r:id="rId4"/>
    <p:sldId id="347" r:id="rId5"/>
    <p:sldId id="355" r:id="rId6"/>
    <p:sldId id="358" r:id="rId7"/>
    <p:sldId id="350" r:id="rId8"/>
    <p:sldId id="351" r:id="rId9"/>
    <p:sldId id="352" r:id="rId10"/>
    <p:sldId id="353" r:id="rId11"/>
    <p:sldId id="354" r:id="rId12"/>
    <p:sldId id="357" r:id="rId13"/>
    <p:sldId id="345"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52"/>
    <a:srgbClr val="000000"/>
    <a:srgbClr val="ED7D31"/>
    <a:srgbClr val="D9D9D9"/>
    <a:srgbClr val="57565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09" autoAdjust="0"/>
    <p:restoredTop sz="94660" autoAdjust="0"/>
  </p:normalViewPr>
  <p:slideViewPr>
    <p:cSldViewPr snapToGrid="0">
      <p:cViewPr varScale="1">
        <p:scale>
          <a:sx n="152" d="100"/>
          <a:sy n="152" d="100"/>
        </p:scale>
        <p:origin x="156" y="29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1B42-5083-FB05-BF28-6177DD4256B6}"/>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B0F9F62F-34F5-B07C-30A7-30B8CC8EE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26F780E-0B98-D14A-3A03-724C8DB4B0CD}"/>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856FC53A-448E-29C0-8EA7-54CD60B89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E19CF-8782-E858-F055-4F1B8A560E8D}"/>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8286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9D9A7-69FE-0E39-7DB7-01F4669072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A63EF17-D1FA-28C6-30C7-AAE37B62742E}"/>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4" name="Fußzeilenplatzhalter 3">
            <a:extLst>
              <a:ext uri="{FF2B5EF4-FFF2-40B4-BE49-F238E27FC236}">
                <a16:creationId xmlns:a16="http://schemas.microsoft.com/office/drawing/2014/main" id="{0757F3FB-4721-C868-1BCA-DFFF7629950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2F10DD-3498-8068-CAE1-68CC27772C9E}"/>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387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935D53-7C77-5B38-DDDB-19C7944F63EC}"/>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3" name="Fußzeilenplatzhalter 2">
            <a:extLst>
              <a:ext uri="{FF2B5EF4-FFF2-40B4-BE49-F238E27FC236}">
                <a16:creationId xmlns:a16="http://schemas.microsoft.com/office/drawing/2014/main" id="{178F94F0-B096-E072-786D-77A4473520FF}"/>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21A83E0C-665C-5BDC-602B-D83B778F2129}"/>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4093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07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6E22F-F5B6-3E50-BF6F-63685EE4CB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5A6E89C-D606-B664-E116-05E50D4D4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B8540FD-5F5D-22F9-D237-4D72184F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DEB3ACF-52AD-0490-A338-66535A26BF85}"/>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6" name="Fußzeilenplatzhalter 5">
            <a:extLst>
              <a:ext uri="{FF2B5EF4-FFF2-40B4-BE49-F238E27FC236}">
                <a16:creationId xmlns:a16="http://schemas.microsoft.com/office/drawing/2014/main" id="{BB50285B-EB75-1501-32F8-44984EF40C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2B34D4-8779-D42C-E137-9097D60C1AE1}"/>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1570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98FBC-0E0B-040A-FA5B-56053AB8E7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AEAF64F-A509-9BEC-AAA2-4FB7E2DD5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8368D-E35D-192B-8514-90B8DB84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0B951E-F1F6-FD1F-F4E6-0F44FFE11A55}"/>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6" name="Fußzeilenplatzhalter 5">
            <a:extLst>
              <a:ext uri="{FF2B5EF4-FFF2-40B4-BE49-F238E27FC236}">
                <a16:creationId xmlns:a16="http://schemas.microsoft.com/office/drawing/2014/main" id="{DEF0F1AA-5429-B848-A78C-5802D68929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A5301C-DF6D-4C82-5703-1ECC22FD9B0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34086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3B552-B0F8-5ED6-14FA-BDE25FBEBA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3F221C-D518-65E7-5EB1-A9034E0EB4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02ED8-BABE-65F2-052E-C7B53AB90423}"/>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72EDA6CB-EC9D-B518-8B86-FF5EF37F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D385CB-34EB-6892-F896-A8E04F883F87}"/>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40752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DC7674-6E70-6C67-41D1-F3F1573869A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E085BC6-4300-6130-9009-8AF17262DC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242270-D58F-324C-31AF-EFFB593515AD}"/>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39AA522D-335E-9D99-F3B4-94203E3B2B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9BBC8E-8341-3EC3-CF33-63F39737EAC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04827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6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52812E2-6C4E-7FC6-F76F-158A4F632D3D}"/>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4377" t="17114" r="3641" b="17064"/>
          <a:stretch/>
        </p:blipFill>
        <p:spPr bwMode="auto">
          <a:xfrm>
            <a:off x="0" y="810768"/>
            <a:ext cx="12192000" cy="60472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CD596C5-1AFF-7F3A-792E-C04A31D3A1F4}"/>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1206" t="3520" r="3394" b="32683"/>
          <a:stretch/>
        </p:blipFill>
        <p:spPr bwMode="auto">
          <a:xfrm>
            <a:off x="0" y="818776"/>
            <a:ext cx="12192000" cy="60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E569A0B5-0B8F-3F6E-81E9-AC389F902AB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682" t="28937" r="5895" b="12110"/>
          <a:stretch/>
        </p:blipFill>
        <p:spPr bwMode="auto">
          <a:xfrm>
            <a:off x="0" y="824753"/>
            <a:ext cx="12192000" cy="60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72A49F-5F74-C6DE-B43E-A54AFAA2CE7A}"/>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21981" t="42582" r="7917" b="6536"/>
          <a:stretch/>
        </p:blipFill>
        <p:spPr bwMode="auto">
          <a:xfrm>
            <a:off x="0" y="830730"/>
            <a:ext cx="12192000" cy="6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5D4E-2A76-4C15-FCD3-8FA6995B5F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492FAD1-6E89-7E73-5FE0-B000A3EEDA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A36E74-E01B-74C0-6E76-6777ADE0F3E4}"/>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235B74F5-0C01-9A0F-7638-B7B271A6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FB0005-836F-99E6-13EA-C9F5945F943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9030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B909D-80C3-0C3C-32BB-BB15B52DAB6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E1F563-4896-B2F5-C400-727F9C8A53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F179D6-1606-F644-A65E-B4320F7862F2}"/>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D14B776F-FA54-A5E6-5D64-4F12FE7282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B1DA0A-504C-5E54-4AA2-260C015397F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36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468A5-39E6-CACD-85CC-A2875FC582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D158D8-0630-7034-C0DC-DCBE61BDACB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ED11E2E-BDE4-9492-5B5E-B47936C45D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D403A7-FEC6-8C51-690D-A1C08E7107C5}"/>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6" name="Fußzeilenplatzhalter 5">
            <a:extLst>
              <a:ext uri="{FF2B5EF4-FFF2-40B4-BE49-F238E27FC236}">
                <a16:creationId xmlns:a16="http://schemas.microsoft.com/office/drawing/2014/main" id="{88CF1798-AB53-3A59-F942-2A2192C419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0CD72E-65C4-70D6-5135-CD324E124AD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2947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F8B93-7D7E-D7DC-ABD4-4C558461A6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29D2689-9D6B-3A31-1FCD-0F15EC4B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6832637-2B35-CA1B-69DA-170699DB9E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6FEE932-5983-E1D8-13C2-97F1F76A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2A31FA9-B93F-075F-095E-842F2430231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040597A-0D40-AB37-48C9-F549C57E3068}"/>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8" name="Fußzeilenplatzhalter 7">
            <a:extLst>
              <a:ext uri="{FF2B5EF4-FFF2-40B4-BE49-F238E27FC236}">
                <a16:creationId xmlns:a16="http://schemas.microsoft.com/office/drawing/2014/main" id="{1BAFA42E-6B66-DCFB-CA4E-BD4B2D94357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4790586-B06D-C539-8C06-4621E23A5CA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50893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F86DD4-B544-BCE3-E748-48C5822B655A}"/>
              </a:ext>
            </a:extLst>
          </p:cNvPr>
          <p:cNvSpPr>
            <a:spLocks noGrp="1"/>
          </p:cNvSpPr>
          <p:nvPr>
            <p:ph type="title"/>
          </p:nvPr>
        </p:nvSpPr>
        <p:spPr>
          <a:xfrm>
            <a:off x="838200" y="931676"/>
            <a:ext cx="10515600" cy="75901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C6C43F9-38EC-13BD-91D2-D0EF9B03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DE7AD4-FE17-D6CB-58CE-F22EAA860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68729B9B-CCDE-5EB4-A45C-6D9E6440E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00CCC4-2231-A919-80EE-3A567F44B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589D0-64EA-4E79-B543-D0BE29A6EF85}" type="slidenum">
              <a:rPr lang="de-DE" smtClean="0"/>
              <a:t>‹Nr.›</a:t>
            </a:fld>
            <a:endParaRPr lang="de-DE"/>
          </a:p>
        </p:txBody>
      </p:sp>
      <p:sp>
        <p:nvSpPr>
          <p:cNvPr id="7" name="Rechteck 6">
            <a:extLst>
              <a:ext uri="{FF2B5EF4-FFF2-40B4-BE49-F238E27FC236}">
                <a16:creationId xmlns:a16="http://schemas.microsoft.com/office/drawing/2014/main" id="{5EA72F8E-DEFE-B9B1-603B-9C919126E7AC}"/>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E6CBD1E1-8C4D-1420-5992-C5C1CB28D4EC}"/>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32BA47A1-32CB-8A4F-535D-0716AA19D55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9784" y="0"/>
            <a:ext cx="4054642" cy="734159"/>
          </a:xfrm>
          <a:prstGeom prst="rect">
            <a:avLst/>
          </a:prstGeom>
        </p:spPr>
      </p:pic>
      <p:pic>
        <p:nvPicPr>
          <p:cNvPr id="11" name="Grafik 10">
            <a:extLst>
              <a:ext uri="{FF2B5EF4-FFF2-40B4-BE49-F238E27FC236}">
                <a16:creationId xmlns:a16="http://schemas.microsoft.com/office/drawing/2014/main" id="{28E1C47A-EAE4-8F23-AF8A-DBEC437D804D}"/>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80707" y="136525"/>
            <a:ext cx="1752879" cy="509889"/>
          </a:xfrm>
          <a:prstGeom prst="rect">
            <a:avLst/>
          </a:prstGeom>
        </p:spPr>
      </p:pic>
    </p:spTree>
    <p:extLst>
      <p:ext uri="{BB962C8B-B14F-4D97-AF65-F5344CB8AC3E}">
        <p14:creationId xmlns:p14="http://schemas.microsoft.com/office/powerpoint/2010/main" val="22296198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51" r:id="rId7"/>
    <p:sldLayoutId id="2147483652" r:id="rId8"/>
    <p:sldLayoutId id="2147483653" r:id="rId9"/>
    <p:sldLayoutId id="2147483654" r:id="rId10"/>
    <p:sldLayoutId id="2147483655" r:id="rId11"/>
    <p:sldLayoutId id="2147483666"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8B7152D-483C-39D2-2024-15CDFED3E800}"/>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FFFCEA3A-175A-085A-FCCD-C8847083B79E}"/>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7B8E4234-55AB-6819-92BF-4387363217B0}"/>
              </a:ext>
            </a:extLst>
          </p:cNvPr>
          <p:cNvSpPr/>
          <p:nvPr userDrawn="1"/>
        </p:nvSpPr>
        <p:spPr>
          <a:xfrm>
            <a:off x="0" y="6098988"/>
            <a:ext cx="12192000"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591E2A19-C8D3-C320-D2B3-FEDCADFBFE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784" y="0"/>
            <a:ext cx="4054642" cy="734159"/>
          </a:xfrm>
          <a:prstGeom prst="rect">
            <a:avLst/>
          </a:prstGeom>
        </p:spPr>
      </p:pic>
      <p:pic>
        <p:nvPicPr>
          <p:cNvPr id="8" name="Grafik 7">
            <a:extLst>
              <a:ext uri="{FF2B5EF4-FFF2-40B4-BE49-F238E27FC236}">
                <a16:creationId xmlns:a16="http://schemas.microsoft.com/office/drawing/2014/main" id="{F92AED87-A5C5-3BD1-4BA1-82A90E99B9A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0707" y="6228115"/>
            <a:ext cx="1752879" cy="509889"/>
          </a:xfrm>
          <a:prstGeom prst="rect">
            <a:avLst/>
          </a:prstGeom>
        </p:spPr>
      </p:pic>
    </p:spTree>
    <p:extLst>
      <p:ext uri="{BB962C8B-B14F-4D97-AF65-F5344CB8AC3E}">
        <p14:creationId xmlns:p14="http://schemas.microsoft.com/office/powerpoint/2010/main" val="40062561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sv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A772356-3557-5736-1910-DF1E9D278F51}"/>
              </a:ext>
            </a:extLst>
          </p:cNvPr>
          <p:cNvPicPr>
            <a:picLocks noChangeAspect="1"/>
          </p:cNvPicPr>
          <p:nvPr/>
        </p:nvPicPr>
        <p:blipFill rotWithShape="1">
          <a:blip r:embed="rId2">
            <a:extLst>
              <a:ext uri="{28A0092B-C50C-407E-A947-70E740481C1C}">
                <a14:useLocalDpi xmlns:a14="http://schemas.microsoft.com/office/drawing/2010/main" val="0"/>
              </a:ext>
            </a:extLst>
          </a:blip>
          <a:srcRect t="6891" b="11065"/>
          <a:stretch/>
        </p:blipFill>
        <p:spPr>
          <a:xfrm>
            <a:off x="0" y="819807"/>
            <a:ext cx="12192000" cy="6038193"/>
          </a:xfrm>
          <a:prstGeom prst="rect">
            <a:avLst/>
          </a:prstGeom>
        </p:spPr>
      </p:pic>
      <p:sp>
        <p:nvSpPr>
          <p:cNvPr id="2" name="Textfeld 1">
            <a:extLst>
              <a:ext uri="{FF2B5EF4-FFF2-40B4-BE49-F238E27FC236}">
                <a16:creationId xmlns:a16="http://schemas.microsoft.com/office/drawing/2014/main" id="{D90449E5-3475-5926-C271-58C97CE060DC}"/>
              </a:ext>
            </a:extLst>
          </p:cNvPr>
          <p:cNvSpPr txBox="1"/>
          <p:nvPr/>
        </p:nvSpPr>
        <p:spPr>
          <a:xfrm>
            <a:off x="4516526" y="1042549"/>
            <a:ext cx="3158947"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ONLINE SERVICES</a:t>
            </a:r>
            <a:endParaRPr lang="en-US" sz="2400" baseline="30000" dirty="0">
              <a:solidFill>
                <a:srgbClr val="EE7334"/>
              </a:solidFill>
              <a:latin typeface="Arial" panose="020B0604020202020204" pitchFamily="34" charset="0"/>
              <a:cs typeface="Arial" panose="020B0604020202020204" pitchFamily="34" charset="0"/>
            </a:endParaRPr>
          </a:p>
        </p:txBody>
      </p:sp>
      <p:sp>
        <p:nvSpPr>
          <p:cNvPr id="5" name="Inhaltsplatzhalter 2">
            <a:extLst>
              <a:ext uri="{FF2B5EF4-FFF2-40B4-BE49-F238E27FC236}">
                <a16:creationId xmlns:a16="http://schemas.microsoft.com/office/drawing/2014/main" id="{606B9452-E33F-ADD0-DB95-71F4CD940772}"/>
              </a:ext>
            </a:extLst>
          </p:cNvPr>
          <p:cNvSpPr txBox="1">
            <a:spLocks/>
          </p:cNvSpPr>
          <p:nvPr/>
        </p:nvSpPr>
        <p:spPr>
          <a:xfrm>
            <a:off x="1048511" y="3101078"/>
            <a:ext cx="10094976" cy="1307658"/>
          </a:xfrm>
          <a:prstGeom prst="rect">
            <a:avLst/>
          </a:prstGeom>
          <a:solidFill>
            <a:srgbClr val="000000">
              <a:alpha val="6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200" b="1" dirty="0">
                <a:solidFill>
                  <a:schemeClr val="accent2"/>
                </a:solidFill>
                <a:latin typeface="Arial" panose="020B0604020202020204" pitchFamily="34" charset="0"/>
                <a:cs typeface="Arial" panose="020B0604020202020204" pitchFamily="34" charset="0"/>
              </a:rPr>
              <a:t>ERFAHREN </a:t>
            </a:r>
            <a:r>
              <a:rPr lang="de-DE" sz="3200" b="1" dirty="0">
                <a:solidFill>
                  <a:schemeClr val="bg1"/>
                </a:solidFill>
                <a:latin typeface="Arial" panose="020B0604020202020204" pitchFamily="34" charset="0"/>
                <a:cs typeface="Arial" panose="020B0604020202020204" pitchFamily="34" charset="0"/>
              </a:rPr>
              <a:t>SIE MEHR ÜBER UNSERE </a:t>
            </a:r>
            <a:br>
              <a:rPr lang="de-DE" sz="3200" b="1" dirty="0">
                <a:solidFill>
                  <a:schemeClr val="bg1"/>
                </a:solidFill>
                <a:latin typeface="Arial" panose="020B0604020202020204" pitchFamily="34" charset="0"/>
                <a:cs typeface="Arial" panose="020B0604020202020204" pitchFamily="34" charset="0"/>
              </a:rPr>
            </a:br>
            <a:r>
              <a:rPr lang="de-DE" sz="3200" b="1" dirty="0">
                <a:solidFill>
                  <a:schemeClr val="bg1"/>
                </a:solidFill>
                <a:latin typeface="Arial" panose="020B0604020202020204" pitchFamily="34" charset="0"/>
                <a:cs typeface="Arial" panose="020B0604020202020204" pitchFamily="34" charset="0"/>
              </a:rPr>
              <a:t>ONLINE SERVICES FÜR </a:t>
            </a:r>
            <a:r>
              <a:rPr lang="de-DE" sz="3200" b="1" dirty="0">
                <a:solidFill>
                  <a:schemeClr val="accent2"/>
                </a:solidFill>
                <a:latin typeface="Arial" panose="020B0604020202020204" pitchFamily="34" charset="0"/>
                <a:cs typeface="Arial" panose="020B0604020202020204" pitchFamily="34" charset="0"/>
              </a:rPr>
              <a:t>SIE</a:t>
            </a:r>
            <a:endParaRPr lang="de-DE" sz="3200" b="1" dirty="0">
              <a:solidFill>
                <a:srgbClr val="ED7D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6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823E26A-DCB2-B278-43B9-D75356F168F0}"/>
              </a:ext>
            </a:extLst>
          </p:cNvPr>
          <p:cNvSpPr txBox="1"/>
          <p:nvPr/>
        </p:nvSpPr>
        <p:spPr>
          <a:xfrm>
            <a:off x="4131327" y="1040495"/>
            <a:ext cx="3922099" cy="461665"/>
          </a:xfrm>
          <a:prstGeom prst="rect">
            <a:avLst/>
          </a:prstGeom>
          <a:solidFill>
            <a:schemeClr val="tx1">
              <a:lumMod val="50000"/>
              <a:lumOff val="50000"/>
            </a:schemeClr>
          </a:solidFill>
        </p:spPr>
        <p:txBody>
          <a:bodyPr wrap="none" rtlCol="0">
            <a:spAutoFit/>
          </a:bodyPr>
          <a:lstStyle/>
          <a:p>
            <a:r>
              <a:rPr lang="de-DE" sz="2400" b="1" cap="all" dirty="0">
                <a:solidFill>
                  <a:schemeClr val="bg1"/>
                </a:solidFill>
                <a:latin typeface="Arial" panose="020B0604020202020204" pitchFamily="34" charset="0"/>
                <a:cs typeface="Arial" panose="020B0604020202020204" pitchFamily="34" charset="0"/>
              </a:rPr>
              <a:t>Werkstoffvergleich</a:t>
            </a:r>
          </a:p>
        </p:txBody>
      </p:sp>
      <p:grpSp>
        <p:nvGrpSpPr>
          <p:cNvPr id="5" name="Gruppieren 4">
            <a:extLst>
              <a:ext uri="{FF2B5EF4-FFF2-40B4-BE49-F238E27FC236}">
                <a16:creationId xmlns:a16="http://schemas.microsoft.com/office/drawing/2014/main" id="{D51278B2-7D3D-0B24-72ED-46F8DF3B36F6}"/>
              </a:ext>
            </a:extLst>
          </p:cNvPr>
          <p:cNvGrpSpPr/>
          <p:nvPr/>
        </p:nvGrpSpPr>
        <p:grpSpPr>
          <a:xfrm>
            <a:off x="337233" y="5603003"/>
            <a:ext cx="3214230" cy="857312"/>
            <a:chOff x="337233" y="5603003"/>
            <a:chExt cx="3214230" cy="857312"/>
          </a:xfrm>
        </p:grpSpPr>
        <p:sp>
          <p:nvSpPr>
            <p:cNvPr id="6" name="Parallelogramm 5">
              <a:extLst>
                <a:ext uri="{FF2B5EF4-FFF2-40B4-BE49-F238E27FC236}">
                  <a16:creationId xmlns:a16="http://schemas.microsoft.com/office/drawing/2014/main" id="{960D9981-3780-D080-EEA2-A4ABB3605F97}"/>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7" name="Rechteck 6">
              <a:extLst>
                <a:ext uri="{FF2B5EF4-FFF2-40B4-BE49-F238E27FC236}">
                  <a16:creationId xmlns:a16="http://schemas.microsoft.com/office/drawing/2014/main" id="{8884522E-4365-A50A-5FE0-9ECBC864839F}"/>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 name="Rechteck 7">
              <a:extLst>
                <a:ext uri="{FF2B5EF4-FFF2-40B4-BE49-F238E27FC236}">
                  <a16:creationId xmlns:a16="http://schemas.microsoft.com/office/drawing/2014/main" id="{141D04A6-32D9-B0BA-9C4C-67D04EBE8E21}"/>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9" name="Grafik 8" descr="Computer mit einfarbiger Füllung">
              <a:extLst>
                <a:ext uri="{FF2B5EF4-FFF2-40B4-BE49-F238E27FC236}">
                  <a16:creationId xmlns:a16="http://schemas.microsoft.com/office/drawing/2014/main" id="{B34BF6D2-D5BD-8184-2908-AC15EBFE2A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2" name="Rechteck 1">
            <a:extLst>
              <a:ext uri="{FF2B5EF4-FFF2-40B4-BE49-F238E27FC236}">
                <a16:creationId xmlns:a16="http://schemas.microsoft.com/office/drawing/2014/main" id="{1DFD21A2-8D80-8C6A-7655-F34C540B7539}"/>
              </a:ext>
            </a:extLst>
          </p:cNvPr>
          <p:cNvSpPr/>
          <p:nvPr/>
        </p:nvSpPr>
        <p:spPr>
          <a:xfrm>
            <a:off x="7283669" y="2599235"/>
            <a:ext cx="3127879" cy="2868927"/>
          </a:xfrm>
          <a:prstGeom prst="rect">
            <a:avLst/>
          </a:prstGeom>
        </p:spPr>
        <p:txBody>
          <a:bodyPr wrap="square">
            <a:spAutoFit/>
          </a:bodyPr>
          <a:lstStyle/>
          <a:p>
            <a:pPr algn="l" fontAlgn="base"/>
            <a:r>
              <a:rPr lang="de-DE" sz="1100" b="0" i="0" dirty="0">
                <a:solidFill>
                  <a:srgbClr val="808080"/>
                </a:solidFill>
                <a:effectLst/>
                <a:latin typeface="Open Sans" panose="020B0606030504020204" pitchFamily="34" charset="0"/>
              </a:rPr>
              <a:t>Mit dem Tool Werkstoffvergleich können Sie auf graphische Weise die Eigenschaften von ZEDEX</a:t>
            </a:r>
            <a:r>
              <a:rPr lang="de-DE" sz="1100" b="0" i="0" baseline="30000" dirty="0">
                <a:solidFill>
                  <a:srgbClr val="808080"/>
                </a:solidFill>
                <a:effectLst/>
                <a:latin typeface="Open Sans" panose="020B0606030504020204" pitchFamily="34" charset="0"/>
              </a:rPr>
              <a:t>®</a:t>
            </a:r>
            <a:r>
              <a:rPr lang="de-DE" sz="1100" b="0" i="0" dirty="0">
                <a:solidFill>
                  <a:srgbClr val="808080"/>
                </a:solidFill>
                <a:effectLst/>
                <a:latin typeface="Open Sans" panose="020B0606030504020204" pitchFamily="34" charset="0"/>
              </a:rPr>
              <a:t> Kunststoffen untereinander und mit Standardkunststoffen vergleichen.</a:t>
            </a:r>
          </a:p>
          <a:p>
            <a:pPr algn="l" fontAlgn="base"/>
            <a:br>
              <a:rPr lang="de-DE" sz="1100" b="0" i="0" dirty="0">
                <a:solidFill>
                  <a:srgbClr val="808080"/>
                </a:solidFill>
                <a:effectLst/>
                <a:latin typeface="Open Sans" panose="020B0606030504020204" pitchFamily="34" charset="0"/>
              </a:rPr>
            </a:br>
            <a:r>
              <a:rPr lang="de-DE" sz="1100" b="0" i="0" dirty="0">
                <a:solidFill>
                  <a:srgbClr val="808080"/>
                </a:solidFill>
                <a:effectLst/>
                <a:latin typeface="Open Sans" panose="020B0606030504020204" pitchFamily="34" charset="0"/>
              </a:rPr>
              <a:t>Die Eigenschaften werden auf dem Umfang dargestellt und die Pfeile zeigen an, wie gut eine Eigenschaft ist. Je mehr der Bereich gefüllt ist, desto besser ist die Eigenschaft.</a:t>
            </a:r>
          </a:p>
          <a:p>
            <a:pPr algn="l" fontAlgn="base">
              <a:lnSpc>
                <a:spcPct val="125000"/>
              </a:lnSpc>
            </a:pPr>
            <a:endParaRPr lang="en-US" sz="1100" b="0" i="0" dirty="0">
              <a:solidFill>
                <a:srgbClr val="505052"/>
              </a:solidFill>
              <a:effectLst/>
              <a:latin typeface="Open Sans" panose="020B0606030504020204" pitchFamily="34" charset="0"/>
            </a:endParaRPr>
          </a:p>
          <a:p>
            <a:pPr algn="l" fontAlgn="base">
              <a:lnSpc>
                <a:spcPct val="125000"/>
              </a:lnSpc>
            </a:pPr>
            <a:r>
              <a:rPr lang="en-US" sz="1100" b="0" i="0" dirty="0" err="1">
                <a:solidFill>
                  <a:srgbClr val="505052"/>
                </a:solidFill>
                <a:effectLst/>
                <a:latin typeface="Open Sans" panose="020B0606030504020204" pitchFamily="34" charset="0"/>
              </a:rPr>
              <a:t>Beispiel</a:t>
            </a:r>
            <a:r>
              <a:rPr lang="en-US" sz="1100" b="0" i="0" dirty="0">
                <a:solidFill>
                  <a:srgbClr val="505052"/>
                </a:solidFill>
                <a:effectLst/>
                <a:latin typeface="Open Sans" panose="020B0606030504020204" pitchFamily="34" charset="0"/>
              </a:rPr>
              <a:t>:</a:t>
            </a:r>
          </a:p>
          <a:p>
            <a:pPr marL="171450" indent="-171450" algn="l" fontAlgn="base">
              <a:lnSpc>
                <a:spcPct val="125000"/>
              </a:lnSpc>
              <a:buClr>
                <a:srgbClr val="ED7D31"/>
              </a:buClr>
              <a:buFont typeface="Wingdings" panose="05000000000000000000" pitchFamily="2" charset="2"/>
              <a:buChar char="§"/>
            </a:pPr>
            <a:r>
              <a:rPr lang="de-DE" sz="1100" b="0" i="0" dirty="0">
                <a:solidFill>
                  <a:srgbClr val="505052"/>
                </a:solidFill>
                <a:effectLst/>
                <a:latin typeface="Open Sans" panose="020B0606030504020204" pitchFamily="34" charset="0"/>
              </a:rPr>
              <a:t>Festigkeit: Je weiter der Bereich gefüllt ist, desto positiver (höher) ist die Festigkeit.</a:t>
            </a:r>
          </a:p>
          <a:p>
            <a:pPr marL="171450" indent="-171450" algn="l" fontAlgn="base">
              <a:lnSpc>
                <a:spcPct val="125000"/>
              </a:lnSpc>
              <a:buClr>
                <a:srgbClr val="ED7D31"/>
              </a:buClr>
              <a:buFont typeface="Wingdings" panose="05000000000000000000" pitchFamily="2" charset="2"/>
              <a:buChar char="§"/>
            </a:pPr>
            <a:r>
              <a:rPr lang="de-DE" sz="1100" b="0" i="0" dirty="0">
                <a:solidFill>
                  <a:srgbClr val="505052"/>
                </a:solidFill>
                <a:effectLst/>
                <a:latin typeface="Open Sans" panose="020B0606030504020204" pitchFamily="34" charset="0"/>
              </a:rPr>
              <a:t>Kosten: Ein weit ausgefüllter Bereich zeigt niedrige Kosten an.</a:t>
            </a:r>
            <a:endParaRPr lang="en-US" sz="1100" b="0" i="0" dirty="0">
              <a:solidFill>
                <a:srgbClr val="505052"/>
              </a:solidFill>
              <a:effectLst/>
              <a:latin typeface="Open Sans" panose="020B0606030504020204" pitchFamily="34" charset="0"/>
            </a:endParaRPr>
          </a:p>
        </p:txBody>
      </p:sp>
      <p:sp>
        <p:nvSpPr>
          <p:cNvPr id="10" name="Parallelogramm 9">
            <a:extLst>
              <a:ext uri="{FF2B5EF4-FFF2-40B4-BE49-F238E27FC236}">
                <a16:creationId xmlns:a16="http://schemas.microsoft.com/office/drawing/2014/main" id="{E55B16BF-2D83-6537-53EA-C382ABE1E6B2}"/>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ÜBER</a:t>
            </a:r>
          </a:p>
        </p:txBody>
      </p:sp>
      <p:pic>
        <p:nvPicPr>
          <p:cNvPr id="12" name="Grafik 11">
            <a:extLst>
              <a:ext uri="{FF2B5EF4-FFF2-40B4-BE49-F238E27FC236}">
                <a16:creationId xmlns:a16="http://schemas.microsoft.com/office/drawing/2014/main" id="{D5B7DF5B-3C99-7A18-DF61-D8950E3A7C91}"/>
              </a:ext>
            </a:extLst>
          </p:cNvPr>
          <p:cNvPicPr>
            <a:picLocks noChangeAspect="1"/>
          </p:cNvPicPr>
          <p:nvPr/>
        </p:nvPicPr>
        <p:blipFill>
          <a:blip r:embed="rId4"/>
          <a:stretch>
            <a:fillRect/>
          </a:stretch>
        </p:blipFill>
        <p:spPr>
          <a:xfrm>
            <a:off x="1046320" y="1986456"/>
            <a:ext cx="5056116" cy="3159409"/>
          </a:xfrm>
          <a:prstGeom prst="rect">
            <a:avLst/>
          </a:prstGeom>
          <a:ln>
            <a:solidFill>
              <a:schemeClr val="tx1"/>
            </a:solidFill>
          </a:ln>
        </p:spPr>
      </p:pic>
    </p:spTree>
    <p:extLst>
      <p:ext uri="{BB962C8B-B14F-4D97-AF65-F5344CB8AC3E}">
        <p14:creationId xmlns:p14="http://schemas.microsoft.com/office/powerpoint/2010/main" val="37248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778A74AB-BA33-5207-AADE-0EE92C9BA5D7}"/>
              </a:ext>
            </a:extLst>
          </p:cNvPr>
          <p:cNvGrpSpPr/>
          <p:nvPr/>
        </p:nvGrpSpPr>
        <p:grpSpPr>
          <a:xfrm>
            <a:off x="337233" y="5603003"/>
            <a:ext cx="3214230" cy="857312"/>
            <a:chOff x="337233" y="5603003"/>
            <a:chExt cx="3214230" cy="857312"/>
          </a:xfrm>
        </p:grpSpPr>
        <p:sp>
          <p:nvSpPr>
            <p:cNvPr id="5" name="Parallelogramm 4">
              <a:extLst>
                <a:ext uri="{FF2B5EF4-FFF2-40B4-BE49-F238E27FC236}">
                  <a16:creationId xmlns:a16="http://schemas.microsoft.com/office/drawing/2014/main" id="{DC0AF90A-BAE7-D2C4-5807-75C53BFA5623}"/>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6" name="Rechteck 5">
              <a:extLst>
                <a:ext uri="{FF2B5EF4-FFF2-40B4-BE49-F238E27FC236}">
                  <a16:creationId xmlns:a16="http://schemas.microsoft.com/office/drawing/2014/main" id="{7EA89D7F-C8BB-E389-3F43-A66B03725021}"/>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7" name="Rechteck 6">
              <a:extLst>
                <a:ext uri="{FF2B5EF4-FFF2-40B4-BE49-F238E27FC236}">
                  <a16:creationId xmlns:a16="http://schemas.microsoft.com/office/drawing/2014/main" id="{A953E8CE-07F8-5BAD-FD90-074F294C4586}"/>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8" name="Grafik 7" descr="Computer mit einfarbiger Füllung">
              <a:extLst>
                <a:ext uri="{FF2B5EF4-FFF2-40B4-BE49-F238E27FC236}">
                  <a16:creationId xmlns:a16="http://schemas.microsoft.com/office/drawing/2014/main" id="{6D44D0C0-A177-6C15-EA79-104AFA00E0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grpSp>
        <p:nvGrpSpPr>
          <p:cNvPr id="21" name="Gruppieren 20">
            <a:extLst>
              <a:ext uri="{FF2B5EF4-FFF2-40B4-BE49-F238E27FC236}">
                <a16:creationId xmlns:a16="http://schemas.microsoft.com/office/drawing/2014/main" id="{16EC97C4-8A13-C70E-4EA8-27DB58FBEA20}"/>
              </a:ext>
            </a:extLst>
          </p:cNvPr>
          <p:cNvGrpSpPr/>
          <p:nvPr/>
        </p:nvGrpSpPr>
        <p:grpSpPr>
          <a:xfrm>
            <a:off x="1069308" y="1717244"/>
            <a:ext cx="6157606" cy="3885759"/>
            <a:chOff x="1069307" y="1717244"/>
            <a:chExt cx="6622931" cy="4354436"/>
          </a:xfrm>
        </p:grpSpPr>
        <p:pic>
          <p:nvPicPr>
            <p:cNvPr id="3" name="Grafik 2">
              <a:extLst>
                <a:ext uri="{FF2B5EF4-FFF2-40B4-BE49-F238E27FC236}">
                  <a16:creationId xmlns:a16="http://schemas.microsoft.com/office/drawing/2014/main" id="{8899C3E7-A523-7E49-4D59-7E59F28B6299}"/>
                </a:ext>
              </a:extLst>
            </p:cNvPr>
            <p:cNvPicPr>
              <a:picLocks noChangeAspect="1"/>
            </p:cNvPicPr>
            <p:nvPr/>
          </p:nvPicPr>
          <p:blipFill>
            <a:blip r:embed="rId4"/>
            <a:stretch>
              <a:fillRect/>
            </a:stretch>
          </p:blipFill>
          <p:spPr>
            <a:xfrm>
              <a:off x="1069307" y="1717244"/>
              <a:ext cx="4299970" cy="3827867"/>
            </a:xfrm>
            <a:prstGeom prst="rect">
              <a:avLst/>
            </a:prstGeom>
            <a:ln>
              <a:solidFill>
                <a:schemeClr val="tx1"/>
              </a:solidFill>
            </a:ln>
          </p:spPr>
        </p:pic>
        <p:pic>
          <p:nvPicPr>
            <p:cNvPr id="10" name="Grafik 9">
              <a:extLst>
                <a:ext uri="{FF2B5EF4-FFF2-40B4-BE49-F238E27FC236}">
                  <a16:creationId xmlns:a16="http://schemas.microsoft.com/office/drawing/2014/main" id="{AE51AA05-B2ED-C055-7697-46A1953570C0}"/>
                </a:ext>
              </a:extLst>
            </p:cNvPr>
            <p:cNvPicPr>
              <a:picLocks noChangeAspect="1"/>
            </p:cNvPicPr>
            <p:nvPr/>
          </p:nvPicPr>
          <p:blipFill>
            <a:blip r:embed="rId5"/>
            <a:stretch>
              <a:fillRect/>
            </a:stretch>
          </p:blipFill>
          <p:spPr>
            <a:xfrm>
              <a:off x="3780853" y="2642680"/>
              <a:ext cx="3911385" cy="3429000"/>
            </a:xfrm>
            <a:prstGeom prst="rect">
              <a:avLst/>
            </a:prstGeom>
            <a:ln>
              <a:solidFill>
                <a:schemeClr val="tx1"/>
              </a:solidFill>
            </a:ln>
          </p:spPr>
        </p:pic>
      </p:grpSp>
      <p:sp>
        <p:nvSpPr>
          <p:cNvPr id="17" name="Textfeld 16">
            <a:extLst>
              <a:ext uri="{FF2B5EF4-FFF2-40B4-BE49-F238E27FC236}">
                <a16:creationId xmlns:a16="http://schemas.microsoft.com/office/drawing/2014/main" id="{F74ACC05-5A47-7A6A-B3F5-BB056C5F1E9D}"/>
              </a:ext>
            </a:extLst>
          </p:cNvPr>
          <p:cNvSpPr txBox="1"/>
          <p:nvPr/>
        </p:nvSpPr>
        <p:spPr>
          <a:xfrm>
            <a:off x="4747713" y="1038383"/>
            <a:ext cx="269657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FILAMENT SHOP</a:t>
            </a:r>
          </a:p>
        </p:txBody>
      </p:sp>
      <p:sp>
        <p:nvSpPr>
          <p:cNvPr id="18" name="Textfeld 17">
            <a:extLst>
              <a:ext uri="{FF2B5EF4-FFF2-40B4-BE49-F238E27FC236}">
                <a16:creationId xmlns:a16="http://schemas.microsoft.com/office/drawing/2014/main" id="{A1CB8545-1CB1-A819-3EC7-A7AD4809167E}"/>
              </a:ext>
            </a:extLst>
          </p:cNvPr>
          <p:cNvSpPr txBox="1"/>
          <p:nvPr/>
        </p:nvSpPr>
        <p:spPr>
          <a:xfrm>
            <a:off x="7931995" y="5552713"/>
            <a:ext cx="3518912" cy="261610"/>
          </a:xfrm>
          <a:prstGeom prst="rect">
            <a:avLst/>
          </a:prstGeom>
          <a:noFill/>
        </p:spPr>
        <p:txBody>
          <a:bodyPr wrap="none" rtlCol="0">
            <a:spAutoFit/>
          </a:bodyPr>
          <a:lstStyle/>
          <a:p>
            <a:r>
              <a:rPr lang="de-DE" sz="1100" dirty="0">
                <a:solidFill>
                  <a:srgbClr val="505052"/>
                </a:solidFill>
                <a:latin typeface="Arial" panose="020B0604020202020204" pitchFamily="34" charset="0"/>
                <a:cs typeface="Arial" panose="020B0604020202020204" pitchFamily="34" charset="0"/>
              </a:rPr>
              <a:t>Den Webshop finden Sie unter: https://shop.zedex.de</a:t>
            </a:r>
          </a:p>
        </p:txBody>
      </p:sp>
      <p:sp>
        <p:nvSpPr>
          <p:cNvPr id="19" name="Rechteck 18">
            <a:extLst>
              <a:ext uri="{FF2B5EF4-FFF2-40B4-BE49-F238E27FC236}">
                <a16:creationId xmlns:a16="http://schemas.microsoft.com/office/drawing/2014/main" id="{CDCA7783-1F6C-2C61-6464-93CA0A7BEC49}"/>
              </a:ext>
            </a:extLst>
          </p:cNvPr>
          <p:cNvSpPr/>
          <p:nvPr/>
        </p:nvSpPr>
        <p:spPr>
          <a:xfrm>
            <a:off x="8065639" y="3449260"/>
            <a:ext cx="3108959" cy="706347"/>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Der Shop bietet unsere Produkte an </a:t>
            </a:r>
            <a:r>
              <a:rPr lang="de-DE" sz="1100" dirty="0" err="1">
                <a:solidFill>
                  <a:srgbClr val="505052"/>
                </a:solidFill>
                <a:latin typeface="Arial" panose="020B0604020202020204" pitchFamily="34" charset="0"/>
                <a:cs typeface="Arial" panose="020B0604020202020204" pitchFamily="34" charset="0"/>
              </a:rPr>
              <a:t>Tribofilamenten</a:t>
            </a:r>
            <a:r>
              <a:rPr lang="de-DE" sz="1100" dirty="0">
                <a:solidFill>
                  <a:srgbClr val="505052"/>
                </a:solidFill>
                <a:latin typeface="Arial" panose="020B0604020202020204" pitchFamily="34" charset="0"/>
                <a:cs typeface="Arial" panose="020B0604020202020204" pitchFamily="34" charset="0"/>
              </a:rPr>
              <a:t> und Filamenten für den 3D-Druck zum direkten Kauf an.</a:t>
            </a:r>
          </a:p>
        </p:txBody>
      </p:sp>
      <p:sp>
        <p:nvSpPr>
          <p:cNvPr id="20" name="Parallelogramm 19">
            <a:extLst>
              <a:ext uri="{FF2B5EF4-FFF2-40B4-BE49-F238E27FC236}">
                <a16:creationId xmlns:a16="http://schemas.microsoft.com/office/drawing/2014/main" id="{DED94C2D-D533-997E-3597-ECFA2767615F}"/>
              </a:ext>
            </a:extLst>
          </p:cNvPr>
          <p:cNvSpPr/>
          <p:nvPr/>
        </p:nvSpPr>
        <p:spPr>
          <a:xfrm>
            <a:off x="7907417" y="2836481"/>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3D-TRIBOFILAMENTE UND 3D-FILAMENTE</a:t>
            </a:r>
          </a:p>
        </p:txBody>
      </p:sp>
    </p:spTree>
    <p:extLst>
      <p:ext uri="{BB962C8B-B14F-4D97-AF65-F5344CB8AC3E}">
        <p14:creationId xmlns:p14="http://schemas.microsoft.com/office/powerpoint/2010/main" val="30213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10A36D24-EA2A-7E04-0A1F-8959C4D26200}"/>
              </a:ext>
            </a:extLst>
          </p:cNvPr>
          <p:cNvGrpSpPr/>
          <p:nvPr/>
        </p:nvGrpSpPr>
        <p:grpSpPr>
          <a:xfrm>
            <a:off x="4823092" y="2010825"/>
            <a:ext cx="3955085" cy="1618534"/>
            <a:chOff x="5035187" y="1099863"/>
            <a:chExt cx="3955085" cy="1618534"/>
          </a:xfrm>
        </p:grpSpPr>
        <p:sp>
          <p:nvSpPr>
            <p:cNvPr id="3" name="object 6">
              <a:extLst>
                <a:ext uri="{FF2B5EF4-FFF2-40B4-BE49-F238E27FC236}">
                  <a16:creationId xmlns:a16="http://schemas.microsoft.com/office/drawing/2014/main" id="{500CA0B9-A6A4-8640-309D-161FE70B308A}"/>
                </a:ext>
              </a:extLst>
            </p:cNvPr>
            <p:cNvSpPr txBox="1"/>
            <p:nvPr/>
          </p:nvSpPr>
          <p:spPr>
            <a:xfrm>
              <a:off x="5652120" y="1224912"/>
              <a:ext cx="3338152" cy="1493485"/>
            </a:xfrm>
            <a:prstGeom prst="rect">
              <a:avLst/>
            </a:prstGeom>
          </p:spPr>
          <p:txBody>
            <a:bodyPr vert="horz" wrap="square" lIns="0" tIns="16001" rIns="0" bIns="0" rtlCol="0">
              <a:spAutoFit/>
            </a:bodyPr>
            <a:lstStyle/>
            <a:p>
              <a:pPr marL="16001" marR="633629">
                <a:spcBef>
                  <a:spcPts val="126"/>
                </a:spcBef>
              </a:pPr>
              <a:r>
                <a:rPr sz="1400" b="1" dirty="0" err="1">
                  <a:solidFill>
                    <a:srgbClr val="494948"/>
                  </a:solidFill>
                  <a:latin typeface="Arial"/>
                  <a:cs typeface="Arial"/>
                </a:rPr>
                <a:t>Tribological</a:t>
              </a:r>
              <a:r>
                <a:rPr sz="1400" b="1" dirty="0">
                  <a:solidFill>
                    <a:srgbClr val="494948"/>
                  </a:solidFill>
                  <a:latin typeface="Arial"/>
                  <a:cs typeface="Arial"/>
                </a:rPr>
                <a:t> Par</a:t>
              </a:r>
              <a:r>
                <a:rPr lang="de-DE" sz="1400" b="1" dirty="0">
                  <a:solidFill>
                    <a:srgbClr val="494948"/>
                  </a:solidFill>
                  <a:latin typeface="Arial"/>
                  <a:cs typeface="Arial"/>
                </a:rPr>
                <a:t>t</a:t>
              </a:r>
              <a:r>
                <a:rPr sz="1400" b="1" dirty="0">
                  <a:solidFill>
                    <a:srgbClr val="494948"/>
                  </a:solidFill>
                  <a:latin typeface="Arial"/>
                  <a:cs typeface="Arial"/>
                </a:rPr>
                <a:t> </a:t>
              </a:r>
              <a:r>
                <a:rPr sz="1400" b="1" dirty="0" err="1">
                  <a:solidFill>
                    <a:srgbClr val="494948"/>
                  </a:solidFill>
                  <a:latin typeface="Arial"/>
                  <a:cs typeface="Arial"/>
                </a:rPr>
                <a:t>Produc</a:t>
              </a:r>
              <a:r>
                <a:rPr lang="de-DE" sz="1400" b="1" dirty="0">
                  <a:solidFill>
                    <a:srgbClr val="494948"/>
                  </a:solidFill>
                  <a:latin typeface="Arial"/>
                  <a:cs typeface="Arial"/>
                </a:rPr>
                <a:t>t</a:t>
              </a:r>
              <a:r>
                <a:rPr sz="1400" b="1" dirty="0">
                  <a:solidFill>
                    <a:srgbClr val="494948"/>
                  </a:solidFill>
                  <a:latin typeface="Arial"/>
                  <a:cs typeface="Arial"/>
                </a:rPr>
                <a:t>ion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Zerspanung</a:t>
              </a: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Spritzgießen</a:t>
              </a: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3D-Druck</a:t>
              </a:r>
            </a:p>
          </p:txBody>
        </p:sp>
        <p:grpSp>
          <p:nvGrpSpPr>
            <p:cNvPr id="4" name="Gruppieren 3">
              <a:extLst>
                <a:ext uri="{FF2B5EF4-FFF2-40B4-BE49-F238E27FC236}">
                  <a16:creationId xmlns:a16="http://schemas.microsoft.com/office/drawing/2014/main" id="{32F89C0C-FAB4-D801-7491-B1FB949F2B7F}"/>
                </a:ext>
              </a:extLst>
            </p:cNvPr>
            <p:cNvGrpSpPr/>
            <p:nvPr/>
          </p:nvGrpSpPr>
          <p:grpSpPr>
            <a:xfrm>
              <a:off x="5035187" y="1099863"/>
              <a:ext cx="396689" cy="690166"/>
              <a:chOff x="5285425" y="2919717"/>
              <a:chExt cx="396689" cy="690166"/>
            </a:xfrm>
          </p:grpSpPr>
          <p:sp>
            <p:nvSpPr>
              <p:cNvPr id="5" name="object 11">
                <a:extLst>
                  <a:ext uri="{FF2B5EF4-FFF2-40B4-BE49-F238E27FC236}">
                    <a16:creationId xmlns:a16="http://schemas.microsoft.com/office/drawing/2014/main" id="{2DDB1D9D-E022-485B-6ABF-D6E8A4970E00}"/>
                  </a:ext>
                </a:extLst>
              </p:cNvPr>
              <p:cNvSpPr/>
              <p:nvPr/>
            </p:nvSpPr>
            <p:spPr>
              <a:xfrm>
                <a:off x="5429915" y="3203508"/>
                <a:ext cx="116988" cy="406375"/>
              </a:xfrm>
              <a:custGeom>
                <a:avLst/>
                <a:gdLst/>
                <a:ahLst/>
                <a:cxnLst/>
                <a:rect l="l" t="t" r="r" b="b"/>
                <a:pathLst>
                  <a:path w="110489" h="384175">
                    <a:moveTo>
                      <a:pt x="114" y="280911"/>
                    </a:moveTo>
                    <a:lnTo>
                      <a:pt x="0" y="329755"/>
                    </a:lnTo>
                    <a:lnTo>
                      <a:pt x="54279" y="384035"/>
                    </a:lnTo>
                    <a:lnTo>
                      <a:pt x="110413" y="327913"/>
                    </a:lnTo>
                    <a:lnTo>
                      <a:pt x="110413" y="311353"/>
                    </a:lnTo>
                    <a:lnTo>
                      <a:pt x="30556" y="311353"/>
                    </a:lnTo>
                    <a:lnTo>
                      <a:pt x="114" y="280911"/>
                    </a:lnTo>
                    <a:close/>
                  </a:path>
                  <a:path w="110489" h="384175">
                    <a:moveTo>
                      <a:pt x="673" y="64312"/>
                    </a:moveTo>
                    <a:lnTo>
                      <a:pt x="482" y="141465"/>
                    </a:lnTo>
                    <a:lnTo>
                      <a:pt x="31940" y="172935"/>
                    </a:lnTo>
                    <a:lnTo>
                      <a:pt x="31940" y="204622"/>
                    </a:lnTo>
                    <a:lnTo>
                      <a:pt x="309" y="204622"/>
                    </a:lnTo>
                    <a:lnTo>
                      <a:pt x="190" y="249313"/>
                    </a:lnTo>
                    <a:lnTo>
                      <a:pt x="30556" y="279679"/>
                    </a:lnTo>
                    <a:lnTo>
                      <a:pt x="30556" y="311353"/>
                    </a:lnTo>
                    <a:lnTo>
                      <a:pt x="110413" y="311353"/>
                    </a:lnTo>
                    <a:lnTo>
                      <a:pt x="110413" y="272707"/>
                    </a:lnTo>
                    <a:lnTo>
                      <a:pt x="79121" y="272707"/>
                    </a:lnTo>
                    <a:lnTo>
                      <a:pt x="79121" y="241033"/>
                    </a:lnTo>
                    <a:lnTo>
                      <a:pt x="110413" y="209753"/>
                    </a:lnTo>
                    <a:lnTo>
                      <a:pt x="110413" y="204622"/>
                    </a:lnTo>
                    <a:lnTo>
                      <a:pt x="31940" y="204622"/>
                    </a:lnTo>
                    <a:lnTo>
                      <a:pt x="393" y="173062"/>
                    </a:lnTo>
                    <a:lnTo>
                      <a:pt x="110413" y="173062"/>
                    </a:lnTo>
                    <a:lnTo>
                      <a:pt x="110413" y="149415"/>
                    </a:lnTo>
                    <a:lnTo>
                      <a:pt x="78219" y="149415"/>
                    </a:lnTo>
                    <a:lnTo>
                      <a:pt x="78219" y="117741"/>
                    </a:lnTo>
                    <a:lnTo>
                      <a:pt x="100825" y="95135"/>
                    </a:lnTo>
                    <a:lnTo>
                      <a:pt x="31483" y="95135"/>
                    </a:lnTo>
                    <a:lnTo>
                      <a:pt x="673" y="64312"/>
                    </a:lnTo>
                    <a:close/>
                  </a:path>
                  <a:path w="110489" h="384175">
                    <a:moveTo>
                      <a:pt x="110413" y="241426"/>
                    </a:moveTo>
                    <a:lnTo>
                      <a:pt x="79121" y="272707"/>
                    </a:lnTo>
                    <a:lnTo>
                      <a:pt x="110413" y="272707"/>
                    </a:lnTo>
                    <a:lnTo>
                      <a:pt x="110413" y="241426"/>
                    </a:lnTo>
                    <a:close/>
                  </a:path>
                  <a:path w="110489" h="384175">
                    <a:moveTo>
                      <a:pt x="110413" y="117220"/>
                    </a:moveTo>
                    <a:lnTo>
                      <a:pt x="78219" y="149415"/>
                    </a:lnTo>
                    <a:lnTo>
                      <a:pt x="110413" y="149415"/>
                    </a:lnTo>
                    <a:lnTo>
                      <a:pt x="110413" y="117220"/>
                    </a:lnTo>
                    <a:close/>
                  </a:path>
                  <a:path w="110489" h="384175">
                    <a:moveTo>
                      <a:pt x="110413" y="0"/>
                    </a:moveTo>
                    <a:lnTo>
                      <a:pt x="825" y="0"/>
                    </a:lnTo>
                    <a:lnTo>
                      <a:pt x="749" y="32715"/>
                    </a:lnTo>
                    <a:lnTo>
                      <a:pt x="31483" y="63449"/>
                    </a:lnTo>
                    <a:lnTo>
                      <a:pt x="31483" y="95135"/>
                    </a:lnTo>
                    <a:lnTo>
                      <a:pt x="100825" y="95135"/>
                    </a:lnTo>
                    <a:lnTo>
                      <a:pt x="110413" y="85547"/>
                    </a:lnTo>
                    <a:lnTo>
                      <a:pt x="110413" y="0"/>
                    </a:lnTo>
                    <a:close/>
                  </a:path>
                </a:pathLst>
              </a:custGeom>
              <a:solidFill>
                <a:srgbClr val="494948"/>
              </a:solidFill>
            </p:spPr>
            <p:txBody>
              <a:bodyPr wrap="square" lIns="0" tIns="0" rIns="0" bIns="0" rtlCol="0"/>
              <a:lstStyle/>
              <a:p>
                <a:endParaRPr/>
              </a:p>
            </p:txBody>
          </p:sp>
          <p:sp>
            <p:nvSpPr>
              <p:cNvPr id="6" name="object 12">
                <a:extLst>
                  <a:ext uri="{FF2B5EF4-FFF2-40B4-BE49-F238E27FC236}">
                    <a16:creationId xmlns:a16="http://schemas.microsoft.com/office/drawing/2014/main" id="{CB12B123-B3BF-E0EB-E158-CFF4F60C604D}"/>
                  </a:ext>
                </a:extLst>
              </p:cNvPr>
              <p:cNvSpPr/>
              <p:nvPr/>
            </p:nvSpPr>
            <p:spPr>
              <a:xfrm>
                <a:off x="5285425" y="2919717"/>
                <a:ext cx="396689" cy="260616"/>
              </a:xfrm>
              <a:custGeom>
                <a:avLst/>
                <a:gdLst/>
                <a:ahLst/>
                <a:cxnLst/>
                <a:rect l="l" t="t" r="r" b="b"/>
                <a:pathLst>
                  <a:path w="374650" h="246380">
                    <a:moveTo>
                      <a:pt x="374294" y="0"/>
                    </a:moveTo>
                    <a:lnTo>
                      <a:pt x="0" y="0"/>
                    </a:lnTo>
                    <a:lnTo>
                      <a:pt x="0" y="162306"/>
                    </a:lnTo>
                    <a:lnTo>
                      <a:pt x="66243" y="162306"/>
                    </a:lnTo>
                    <a:lnTo>
                      <a:pt x="88328" y="246214"/>
                    </a:lnTo>
                    <a:lnTo>
                      <a:pt x="297002" y="246214"/>
                    </a:lnTo>
                    <a:lnTo>
                      <a:pt x="319087" y="154571"/>
                    </a:lnTo>
                    <a:lnTo>
                      <a:pt x="374294" y="154571"/>
                    </a:lnTo>
                    <a:lnTo>
                      <a:pt x="374294" y="80048"/>
                    </a:lnTo>
                    <a:lnTo>
                      <a:pt x="325983" y="80048"/>
                    </a:lnTo>
                    <a:lnTo>
                      <a:pt x="316315" y="78095"/>
                    </a:lnTo>
                    <a:lnTo>
                      <a:pt x="308419" y="72771"/>
                    </a:lnTo>
                    <a:lnTo>
                      <a:pt x="303095" y="64874"/>
                    </a:lnTo>
                    <a:lnTo>
                      <a:pt x="301142" y="55206"/>
                    </a:lnTo>
                    <a:lnTo>
                      <a:pt x="303095" y="45533"/>
                    </a:lnTo>
                    <a:lnTo>
                      <a:pt x="308419" y="37638"/>
                    </a:lnTo>
                    <a:lnTo>
                      <a:pt x="316315" y="32316"/>
                    </a:lnTo>
                    <a:lnTo>
                      <a:pt x="325983" y="30365"/>
                    </a:lnTo>
                    <a:lnTo>
                      <a:pt x="374294" y="30365"/>
                    </a:lnTo>
                    <a:lnTo>
                      <a:pt x="374294" y="0"/>
                    </a:lnTo>
                    <a:close/>
                  </a:path>
                  <a:path w="374650" h="246380">
                    <a:moveTo>
                      <a:pt x="374294" y="30365"/>
                    </a:moveTo>
                    <a:lnTo>
                      <a:pt x="325983" y="30365"/>
                    </a:lnTo>
                    <a:lnTo>
                      <a:pt x="335651" y="32316"/>
                    </a:lnTo>
                    <a:lnTo>
                      <a:pt x="343547" y="37638"/>
                    </a:lnTo>
                    <a:lnTo>
                      <a:pt x="348872" y="45533"/>
                    </a:lnTo>
                    <a:lnTo>
                      <a:pt x="350824" y="55206"/>
                    </a:lnTo>
                    <a:lnTo>
                      <a:pt x="348872" y="64874"/>
                    </a:lnTo>
                    <a:lnTo>
                      <a:pt x="343547" y="72771"/>
                    </a:lnTo>
                    <a:lnTo>
                      <a:pt x="335651" y="78095"/>
                    </a:lnTo>
                    <a:lnTo>
                      <a:pt x="325983" y="80048"/>
                    </a:lnTo>
                    <a:lnTo>
                      <a:pt x="374294" y="80048"/>
                    </a:lnTo>
                    <a:lnTo>
                      <a:pt x="374294" y="30365"/>
                    </a:lnTo>
                    <a:close/>
                  </a:path>
                </a:pathLst>
              </a:custGeom>
              <a:solidFill>
                <a:srgbClr val="494948"/>
              </a:solidFill>
            </p:spPr>
            <p:txBody>
              <a:bodyPr wrap="square" lIns="0" tIns="0" rIns="0" bIns="0" rtlCol="0"/>
              <a:lstStyle/>
              <a:p>
                <a:endParaRPr/>
              </a:p>
            </p:txBody>
          </p:sp>
        </p:grpSp>
      </p:grpSp>
      <p:sp>
        <p:nvSpPr>
          <p:cNvPr id="7" name="object 10">
            <a:extLst>
              <a:ext uri="{FF2B5EF4-FFF2-40B4-BE49-F238E27FC236}">
                <a16:creationId xmlns:a16="http://schemas.microsoft.com/office/drawing/2014/main" id="{34E73261-A68C-7397-0423-8538B1D64BFE}"/>
              </a:ext>
            </a:extLst>
          </p:cNvPr>
          <p:cNvSpPr txBox="1"/>
          <p:nvPr/>
        </p:nvSpPr>
        <p:spPr>
          <a:xfrm>
            <a:off x="1123953" y="2161519"/>
            <a:ext cx="3389824" cy="1047209"/>
          </a:xfrm>
          <a:prstGeom prst="rect">
            <a:avLst/>
          </a:prstGeom>
        </p:spPr>
        <p:txBody>
          <a:bodyPr vert="horz" wrap="square" lIns="0" tIns="16001" rIns="0" bIns="0" rtlCol="0">
            <a:spAutoFit/>
          </a:bodyPr>
          <a:lstStyle/>
          <a:p>
            <a:pPr marL="16001" marR="6400">
              <a:spcBef>
                <a:spcPts val="126"/>
              </a:spcBef>
            </a:pPr>
            <a:r>
              <a:rPr sz="1400" b="1" dirty="0">
                <a:solidFill>
                  <a:srgbClr val="494948"/>
                </a:solidFill>
                <a:latin typeface="Arial"/>
                <a:cs typeface="Arial"/>
              </a:rPr>
              <a:t>Tribological Polymer </a:t>
            </a:r>
            <a:r>
              <a:rPr lang="de-DE" sz="1400" b="1" dirty="0">
                <a:solidFill>
                  <a:srgbClr val="494948"/>
                </a:solidFill>
                <a:latin typeface="Arial"/>
                <a:cs typeface="Arial"/>
              </a:rPr>
              <a:t>S</a:t>
            </a:r>
            <a:r>
              <a:rPr sz="1400" b="1" dirty="0" err="1">
                <a:solidFill>
                  <a:srgbClr val="494948"/>
                </a:solidFill>
                <a:latin typeface="Arial"/>
                <a:cs typeface="Arial"/>
              </a:rPr>
              <a:t>olu</a:t>
            </a:r>
            <a:r>
              <a:rPr lang="de-DE" sz="1400" b="1" dirty="0">
                <a:solidFill>
                  <a:srgbClr val="494948"/>
                </a:solidFill>
                <a:latin typeface="Arial"/>
                <a:cs typeface="Arial"/>
              </a:rPr>
              <a:t>t</a:t>
            </a:r>
            <a:r>
              <a:rPr sz="1400" b="1" dirty="0">
                <a:solidFill>
                  <a:srgbClr val="494948"/>
                </a:solidFill>
                <a:latin typeface="Arial"/>
                <a:cs typeface="Arial"/>
              </a:rPr>
              <a:t>ions</a:t>
            </a:r>
            <a:endParaRPr sz="1400" dirty="0">
              <a:latin typeface="Arial"/>
              <a:cs typeface="Arial"/>
            </a:endParaRPr>
          </a:p>
          <a:p>
            <a:pPr marL="245611" indent="-229610">
              <a:spcBef>
                <a:spcPts val="1512"/>
              </a:spcBef>
              <a:buClr>
                <a:srgbClr val="EE7234"/>
              </a:buClr>
              <a:buFont typeface="Wingdings"/>
              <a:buChar char=""/>
              <a:tabLst>
                <a:tab pos="245611" algn="l"/>
              </a:tabLst>
            </a:pPr>
            <a:r>
              <a:rPr lang="en-US" sz="1400" dirty="0" err="1">
                <a:solidFill>
                  <a:srgbClr val="494948"/>
                </a:solidFill>
                <a:latin typeface="Arial"/>
                <a:cs typeface="Arial"/>
              </a:rPr>
              <a:t>Halbzeuge</a:t>
            </a:r>
            <a:r>
              <a:rPr lang="en-US" sz="1400" dirty="0">
                <a:solidFill>
                  <a:srgbClr val="494948"/>
                </a:solidFill>
                <a:latin typeface="Arial"/>
                <a:cs typeface="Arial"/>
              </a:rPr>
              <a:t>, Granulate</a:t>
            </a:r>
          </a:p>
          <a:p>
            <a:pPr marL="245611" indent="-229610">
              <a:spcBef>
                <a:spcPts val="1512"/>
              </a:spcBef>
              <a:buClr>
                <a:srgbClr val="EE7234"/>
              </a:buClr>
              <a:buFont typeface="Wingdings"/>
              <a:buChar char=""/>
              <a:tabLst>
                <a:tab pos="245611" algn="l"/>
              </a:tabLst>
            </a:pPr>
            <a:r>
              <a:rPr lang="en-US" sz="1400" dirty="0" err="1">
                <a:solidFill>
                  <a:srgbClr val="494948"/>
                </a:solidFill>
                <a:latin typeface="Arial"/>
                <a:cs typeface="Arial"/>
              </a:rPr>
              <a:t>Spezial</a:t>
            </a:r>
            <a:r>
              <a:rPr lang="en-US" sz="1400" dirty="0">
                <a:solidFill>
                  <a:srgbClr val="494948"/>
                </a:solidFill>
                <a:latin typeface="Arial"/>
                <a:cs typeface="Arial"/>
              </a:rPr>
              <a:t> Compounds</a:t>
            </a:r>
          </a:p>
        </p:txBody>
      </p:sp>
      <p:grpSp>
        <p:nvGrpSpPr>
          <p:cNvPr id="8" name="Gruppieren 7">
            <a:extLst>
              <a:ext uri="{FF2B5EF4-FFF2-40B4-BE49-F238E27FC236}">
                <a16:creationId xmlns:a16="http://schemas.microsoft.com/office/drawing/2014/main" id="{CF1E214A-35D2-799C-DCE8-ECEA232E5DF9}"/>
              </a:ext>
            </a:extLst>
          </p:cNvPr>
          <p:cNvGrpSpPr/>
          <p:nvPr/>
        </p:nvGrpSpPr>
        <p:grpSpPr>
          <a:xfrm>
            <a:off x="406932" y="2030083"/>
            <a:ext cx="508889" cy="659455"/>
            <a:chOff x="600353" y="3105068"/>
            <a:chExt cx="508889" cy="659455"/>
          </a:xfrm>
        </p:grpSpPr>
        <p:sp>
          <p:nvSpPr>
            <p:cNvPr id="9" name="object 13">
              <a:extLst>
                <a:ext uri="{FF2B5EF4-FFF2-40B4-BE49-F238E27FC236}">
                  <a16:creationId xmlns:a16="http://schemas.microsoft.com/office/drawing/2014/main" id="{563F63BE-5F2D-2CA3-045D-217494F196D7}"/>
                </a:ext>
              </a:extLst>
            </p:cNvPr>
            <p:cNvSpPr/>
            <p:nvPr/>
          </p:nvSpPr>
          <p:spPr>
            <a:xfrm>
              <a:off x="712143" y="3116352"/>
              <a:ext cx="246754" cy="506458"/>
            </a:xfrm>
            <a:custGeom>
              <a:avLst/>
              <a:gdLst/>
              <a:ahLst/>
              <a:cxnLst/>
              <a:rect l="l" t="t" r="r" b="b"/>
              <a:pathLst>
                <a:path w="233044" h="478789">
                  <a:moveTo>
                    <a:pt x="232575" y="478345"/>
                  </a:moveTo>
                  <a:lnTo>
                    <a:pt x="0" y="478345"/>
                  </a:lnTo>
                  <a:lnTo>
                    <a:pt x="0" y="0"/>
                  </a:lnTo>
                  <a:lnTo>
                    <a:pt x="232575" y="0"/>
                  </a:lnTo>
                  <a:lnTo>
                    <a:pt x="232575" y="478345"/>
                  </a:lnTo>
                  <a:close/>
                </a:path>
              </a:pathLst>
            </a:custGeom>
            <a:solidFill>
              <a:srgbClr val="494948"/>
            </a:solidFill>
          </p:spPr>
          <p:txBody>
            <a:bodyPr wrap="square" lIns="0" tIns="0" rIns="0" bIns="0" rtlCol="0"/>
            <a:lstStyle/>
            <a:p>
              <a:endParaRPr/>
            </a:p>
          </p:txBody>
        </p:sp>
        <p:sp>
          <p:nvSpPr>
            <p:cNvPr id="10" name="object 14">
              <a:extLst>
                <a:ext uri="{FF2B5EF4-FFF2-40B4-BE49-F238E27FC236}">
                  <a16:creationId xmlns:a16="http://schemas.microsoft.com/office/drawing/2014/main" id="{BDB9729F-5675-BD57-C36E-6ABFA91EA90A}"/>
                </a:ext>
              </a:extLst>
            </p:cNvPr>
            <p:cNvSpPr/>
            <p:nvPr/>
          </p:nvSpPr>
          <p:spPr>
            <a:xfrm>
              <a:off x="602980" y="3374217"/>
              <a:ext cx="240701" cy="353311"/>
            </a:xfrm>
            <a:custGeom>
              <a:avLst/>
              <a:gdLst/>
              <a:ahLst/>
              <a:cxnLst/>
              <a:rect l="l" t="t" r="r" b="b"/>
              <a:pathLst>
                <a:path w="227329"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11" name="object 15">
              <a:extLst>
                <a:ext uri="{FF2B5EF4-FFF2-40B4-BE49-F238E27FC236}">
                  <a16:creationId xmlns:a16="http://schemas.microsoft.com/office/drawing/2014/main" id="{8D805281-BEB5-A971-5CB3-FD060233AD96}"/>
                </a:ext>
              </a:extLst>
            </p:cNvPr>
            <p:cNvSpPr/>
            <p:nvPr/>
          </p:nvSpPr>
          <p:spPr>
            <a:xfrm>
              <a:off x="602972" y="3338228"/>
              <a:ext cx="240030" cy="72543"/>
            </a:xfrm>
            <a:custGeom>
              <a:avLst/>
              <a:gdLst/>
              <a:ahLst/>
              <a:cxnLst/>
              <a:rect l="l" t="t" r="r" b="b"/>
              <a:pathLst>
                <a:path w="226695" h="68580">
                  <a:moveTo>
                    <a:pt x="113195" y="0"/>
                  </a:moveTo>
                  <a:lnTo>
                    <a:pt x="69131" y="2674"/>
                  </a:lnTo>
                  <a:lnTo>
                    <a:pt x="33151" y="9967"/>
                  </a:lnTo>
                  <a:lnTo>
                    <a:pt x="8894" y="20782"/>
                  </a:lnTo>
                  <a:lnTo>
                    <a:pt x="0" y="34023"/>
                  </a:lnTo>
                  <a:lnTo>
                    <a:pt x="8894" y="47263"/>
                  </a:lnTo>
                  <a:lnTo>
                    <a:pt x="33151" y="58078"/>
                  </a:lnTo>
                  <a:lnTo>
                    <a:pt x="69131" y="65371"/>
                  </a:lnTo>
                  <a:lnTo>
                    <a:pt x="113195" y="68046"/>
                  </a:lnTo>
                  <a:lnTo>
                    <a:pt x="157258" y="65371"/>
                  </a:lnTo>
                  <a:lnTo>
                    <a:pt x="193238" y="58078"/>
                  </a:lnTo>
                  <a:lnTo>
                    <a:pt x="217495" y="47263"/>
                  </a:lnTo>
                  <a:lnTo>
                    <a:pt x="226390" y="34023"/>
                  </a:lnTo>
                  <a:lnTo>
                    <a:pt x="217495" y="20782"/>
                  </a:lnTo>
                  <a:lnTo>
                    <a:pt x="193238" y="9967"/>
                  </a:lnTo>
                  <a:lnTo>
                    <a:pt x="157258" y="2674"/>
                  </a:lnTo>
                  <a:lnTo>
                    <a:pt x="113195" y="0"/>
                  </a:lnTo>
                  <a:close/>
                </a:path>
              </a:pathLst>
            </a:custGeom>
            <a:solidFill>
              <a:srgbClr val="494948"/>
            </a:solidFill>
          </p:spPr>
          <p:txBody>
            <a:bodyPr wrap="square" lIns="0" tIns="0" rIns="0" bIns="0" rtlCol="0"/>
            <a:lstStyle/>
            <a:p>
              <a:endParaRPr/>
            </a:p>
          </p:txBody>
        </p:sp>
        <p:sp>
          <p:nvSpPr>
            <p:cNvPr id="12" name="object 16">
              <a:extLst>
                <a:ext uri="{FF2B5EF4-FFF2-40B4-BE49-F238E27FC236}">
                  <a16:creationId xmlns:a16="http://schemas.microsoft.com/office/drawing/2014/main" id="{AFFC1FFB-4EC3-EDDA-7413-0585EFDF1FE9}"/>
                </a:ext>
              </a:extLst>
            </p:cNvPr>
            <p:cNvSpPr/>
            <p:nvPr/>
          </p:nvSpPr>
          <p:spPr>
            <a:xfrm>
              <a:off x="600353" y="3335608"/>
              <a:ext cx="245409" cy="77245"/>
            </a:xfrm>
            <a:custGeom>
              <a:avLst/>
              <a:gdLst/>
              <a:ahLst/>
              <a:cxnLst/>
              <a:rect l="l" t="t" r="r" b="b"/>
              <a:pathLst>
                <a:path w="231775" h="73025">
                  <a:moveTo>
                    <a:pt x="115671" y="0"/>
                  </a:moveTo>
                  <a:lnTo>
                    <a:pt x="73610" y="2490"/>
                  </a:lnTo>
                  <a:lnTo>
                    <a:pt x="36514" y="9682"/>
                  </a:lnTo>
                  <a:lnTo>
                    <a:pt x="10078" y="21158"/>
                  </a:lnTo>
                  <a:lnTo>
                    <a:pt x="0" y="36499"/>
                  </a:lnTo>
                  <a:lnTo>
                    <a:pt x="10078" y="51841"/>
                  </a:lnTo>
                  <a:lnTo>
                    <a:pt x="36514" y="63317"/>
                  </a:lnTo>
                  <a:lnTo>
                    <a:pt x="73610" y="70509"/>
                  </a:lnTo>
                  <a:lnTo>
                    <a:pt x="115671" y="72999"/>
                  </a:lnTo>
                  <a:lnTo>
                    <a:pt x="157732" y="70509"/>
                  </a:lnTo>
                  <a:lnTo>
                    <a:pt x="170435" y="68046"/>
                  </a:lnTo>
                  <a:lnTo>
                    <a:pt x="115671" y="68046"/>
                  </a:lnTo>
                  <a:lnTo>
                    <a:pt x="70430" y="65260"/>
                  </a:lnTo>
                  <a:lnTo>
                    <a:pt x="35475" y="57988"/>
                  </a:lnTo>
                  <a:lnTo>
                    <a:pt x="12939" y="47858"/>
                  </a:lnTo>
                  <a:lnTo>
                    <a:pt x="4953" y="36499"/>
                  </a:lnTo>
                  <a:lnTo>
                    <a:pt x="12939" y="25141"/>
                  </a:lnTo>
                  <a:lnTo>
                    <a:pt x="35475" y="15011"/>
                  </a:lnTo>
                  <a:lnTo>
                    <a:pt x="70430" y="7739"/>
                  </a:lnTo>
                  <a:lnTo>
                    <a:pt x="115671" y="4953"/>
                  </a:lnTo>
                  <a:lnTo>
                    <a:pt x="170435" y="4953"/>
                  </a:lnTo>
                  <a:lnTo>
                    <a:pt x="157732" y="2490"/>
                  </a:lnTo>
                  <a:lnTo>
                    <a:pt x="115671" y="0"/>
                  </a:lnTo>
                  <a:close/>
                </a:path>
                <a:path w="231775" h="73025">
                  <a:moveTo>
                    <a:pt x="170435" y="4953"/>
                  </a:moveTo>
                  <a:lnTo>
                    <a:pt x="115671" y="4953"/>
                  </a:lnTo>
                  <a:lnTo>
                    <a:pt x="160912" y="7739"/>
                  </a:lnTo>
                  <a:lnTo>
                    <a:pt x="195867" y="15011"/>
                  </a:lnTo>
                  <a:lnTo>
                    <a:pt x="218404" y="25141"/>
                  </a:lnTo>
                  <a:lnTo>
                    <a:pt x="226390" y="36499"/>
                  </a:lnTo>
                  <a:lnTo>
                    <a:pt x="218404" y="47858"/>
                  </a:lnTo>
                  <a:lnTo>
                    <a:pt x="195867" y="57988"/>
                  </a:lnTo>
                  <a:lnTo>
                    <a:pt x="160912" y="65260"/>
                  </a:lnTo>
                  <a:lnTo>
                    <a:pt x="115671" y="68046"/>
                  </a:lnTo>
                  <a:lnTo>
                    <a:pt x="170435" y="68046"/>
                  </a:lnTo>
                  <a:lnTo>
                    <a:pt x="194829" y="63317"/>
                  </a:lnTo>
                  <a:lnTo>
                    <a:pt x="221265" y="51841"/>
                  </a:lnTo>
                  <a:lnTo>
                    <a:pt x="231343" y="36499"/>
                  </a:lnTo>
                  <a:lnTo>
                    <a:pt x="221265" y="21158"/>
                  </a:lnTo>
                  <a:lnTo>
                    <a:pt x="194829" y="9682"/>
                  </a:lnTo>
                  <a:lnTo>
                    <a:pt x="170435" y="4953"/>
                  </a:lnTo>
                  <a:close/>
                </a:path>
              </a:pathLst>
            </a:custGeom>
            <a:solidFill>
              <a:srgbClr val="E3E3E3"/>
            </a:solidFill>
          </p:spPr>
          <p:txBody>
            <a:bodyPr wrap="square" lIns="0" tIns="0" rIns="0" bIns="0" rtlCol="0"/>
            <a:lstStyle/>
            <a:p>
              <a:endParaRPr/>
            </a:p>
          </p:txBody>
        </p:sp>
        <p:sp>
          <p:nvSpPr>
            <p:cNvPr id="13" name="object 17">
              <a:extLst>
                <a:ext uri="{FF2B5EF4-FFF2-40B4-BE49-F238E27FC236}">
                  <a16:creationId xmlns:a16="http://schemas.microsoft.com/office/drawing/2014/main" id="{A882B4DA-AA7E-0784-D88D-B789AE499907}"/>
                </a:ext>
              </a:extLst>
            </p:cNvPr>
            <p:cNvSpPr/>
            <p:nvPr/>
          </p:nvSpPr>
          <p:spPr>
            <a:xfrm>
              <a:off x="603038" y="3692545"/>
              <a:ext cx="239707" cy="71978"/>
            </a:xfrm>
            <a:prstGeom prst="rect">
              <a:avLst/>
            </a:prstGeom>
            <a:blipFill>
              <a:blip r:embed="rId2" cstate="print"/>
              <a:stretch>
                <a:fillRect/>
              </a:stretch>
            </a:blipFill>
          </p:spPr>
          <p:txBody>
            <a:bodyPr wrap="square" lIns="0" tIns="0" rIns="0" bIns="0" rtlCol="0"/>
            <a:lstStyle/>
            <a:p>
              <a:endParaRPr/>
            </a:p>
          </p:txBody>
        </p:sp>
        <p:sp>
          <p:nvSpPr>
            <p:cNvPr id="14" name="object 18">
              <a:extLst>
                <a:ext uri="{FF2B5EF4-FFF2-40B4-BE49-F238E27FC236}">
                  <a16:creationId xmlns:a16="http://schemas.microsoft.com/office/drawing/2014/main" id="{152FB4BB-3FB2-5397-8AB1-58E7DFBE434F}"/>
                </a:ext>
              </a:extLst>
            </p:cNvPr>
            <p:cNvSpPr/>
            <p:nvPr/>
          </p:nvSpPr>
          <p:spPr>
            <a:xfrm>
              <a:off x="647301" y="3353475"/>
              <a:ext cx="153296" cy="41645"/>
            </a:xfrm>
            <a:custGeom>
              <a:avLst/>
              <a:gdLst/>
              <a:ahLst/>
              <a:cxnLst/>
              <a:rect l="l" t="t" r="r" b="b"/>
              <a:pathLst>
                <a:path w="144779" h="39369">
                  <a:moveTo>
                    <a:pt x="72275" y="0"/>
                  </a:moveTo>
                  <a:lnTo>
                    <a:pt x="44143" y="1540"/>
                  </a:lnTo>
                  <a:lnTo>
                    <a:pt x="21169" y="5740"/>
                  </a:lnTo>
                  <a:lnTo>
                    <a:pt x="5679" y="11969"/>
                  </a:lnTo>
                  <a:lnTo>
                    <a:pt x="0" y="19596"/>
                  </a:lnTo>
                  <a:lnTo>
                    <a:pt x="5679" y="27222"/>
                  </a:lnTo>
                  <a:lnTo>
                    <a:pt x="21169" y="33451"/>
                  </a:lnTo>
                  <a:lnTo>
                    <a:pt x="44143" y="37651"/>
                  </a:lnTo>
                  <a:lnTo>
                    <a:pt x="72275" y="39192"/>
                  </a:lnTo>
                  <a:lnTo>
                    <a:pt x="100415" y="37651"/>
                  </a:lnTo>
                  <a:lnTo>
                    <a:pt x="123393" y="33451"/>
                  </a:lnTo>
                  <a:lnTo>
                    <a:pt x="138884" y="27222"/>
                  </a:lnTo>
                  <a:lnTo>
                    <a:pt x="144564" y="19596"/>
                  </a:lnTo>
                  <a:lnTo>
                    <a:pt x="138884" y="11969"/>
                  </a:lnTo>
                  <a:lnTo>
                    <a:pt x="123393" y="5740"/>
                  </a:lnTo>
                  <a:lnTo>
                    <a:pt x="100415" y="1540"/>
                  </a:lnTo>
                  <a:lnTo>
                    <a:pt x="72275" y="0"/>
                  </a:lnTo>
                  <a:close/>
                </a:path>
              </a:pathLst>
            </a:custGeom>
            <a:solidFill>
              <a:srgbClr val="E3E3E3"/>
            </a:solidFill>
          </p:spPr>
          <p:txBody>
            <a:bodyPr wrap="square" lIns="0" tIns="0" rIns="0" bIns="0" rtlCol="0"/>
            <a:lstStyle/>
            <a:p>
              <a:endParaRPr/>
            </a:p>
          </p:txBody>
        </p:sp>
        <p:sp>
          <p:nvSpPr>
            <p:cNvPr id="15" name="object 19">
              <a:extLst>
                <a:ext uri="{FF2B5EF4-FFF2-40B4-BE49-F238E27FC236}">
                  <a16:creationId xmlns:a16="http://schemas.microsoft.com/office/drawing/2014/main" id="{09B9453F-6608-36CD-75F5-13A8CB34295A}"/>
                </a:ext>
              </a:extLst>
            </p:cNvPr>
            <p:cNvSpPr/>
            <p:nvPr/>
          </p:nvSpPr>
          <p:spPr>
            <a:xfrm>
              <a:off x="866920" y="3312273"/>
              <a:ext cx="240701" cy="353311"/>
            </a:xfrm>
            <a:custGeom>
              <a:avLst/>
              <a:gdLst/>
              <a:ahLst/>
              <a:cxnLst/>
              <a:rect l="l" t="t" r="r" b="b"/>
              <a:pathLst>
                <a:path w="227330"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16" name="object 20">
              <a:extLst>
                <a:ext uri="{FF2B5EF4-FFF2-40B4-BE49-F238E27FC236}">
                  <a16:creationId xmlns:a16="http://schemas.microsoft.com/office/drawing/2014/main" id="{DD43B521-864D-B300-B5DE-24BDC368052E}"/>
                </a:ext>
              </a:extLst>
            </p:cNvPr>
            <p:cNvSpPr/>
            <p:nvPr/>
          </p:nvSpPr>
          <p:spPr>
            <a:xfrm>
              <a:off x="864290" y="3273665"/>
              <a:ext cx="244952" cy="77217"/>
            </a:xfrm>
            <a:prstGeom prst="rect">
              <a:avLst/>
            </a:prstGeom>
            <a:blipFill>
              <a:blip r:embed="rId3" cstate="print"/>
              <a:stretch>
                <a:fillRect/>
              </a:stretch>
            </a:blipFill>
          </p:spPr>
          <p:txBody>
            <a:bodyPr wrap="square" lIns="0" tIns="0" rIns="0" bIns="0" rtlCol="0"/>
            <a:lstStyle/>
            <a:p>
              <a:endParaRPr/>
            </a:p>
          </p:txBody>
        </p:sp>
        <p:sp>
          <p:nvSpPr>
            <p:cNvPr id="17" name="object 21">
              <a:extLst>
                <a:ext uri="{FF2B5EF4-FFF2-40B4-BE49-F238E27FC236}">
                  <a16:creationId xmlns:a16="http://schemas.microsoft.com/office/drawing/2014/main" id="{38D5497E-A783-AE3A-D7B6-9F1544BF5EAF}"/>
                </a:ext>
              </a:extLst>
            </p:cNvPr>
            <p:cNvSpPr/>
            <p:nvPr/>
          </p:nvSpPr>
          <p:spPr>
            <a:xfrm>
              <a:off x="866976" y="3630601"/>
              <a:ext cx="239707" cy="71978"/>
            </a:xfrm>
            <a:prstGeom prst="rect">
              <a:avLst/>
            </a:prstGeom>
            <a:blipFill>
              <a:blip r:embed="rId4" cstate="print"/>
              <a:stretch>
                <a:fillRect/>
              </a:stretch>
            </a:blipFill>
          </p:spPr>
          <p:txBody>
            <a:bodyPr wrap="square" lIns="0" tIns="0" rIns="0" bIns="0" rtlCol="0"/>
            <a:lstStyle/>
            <a:p>
              <a:endParaRPr/>
            </a:p>
          </p:txBody>
        </p:sp>
        <p:sp>
          <p:nvSpPr>
            <p:cNvPr id="18" name="object 22">
              <a:extLst>
                <a:ext uri="{FF2B5EF4-FFF2-40B4-BE49-F238E27FC236}">
                  <a16:creationId xmlns:a16="http://schemas.microsoft.com/office/drawing/2014/main" id="{E2C6990D-91B1-99B1-FB2C-FEA3D6B72862}"/>
                </a:ext>
              </a:extLst>
            </p:cNvPr>
            <p:cNvSpPr/>
            <p:nvPr/>
          </p:nvSpPr>
          <p:spPr>
            <a:xfrm>
              <a:off x="710801" y="3105068"/>
              <a:ext cx="246754" cy="0"/>
            </a:xfrm>
            <a:custGeom>
              <a:avLst/>
              <a:gdLst/>
              <a:ahLst/>
              <a:cxnLst/>
              <a:rect l="l" t="t" r="r" b="b"/>
              <a:pathLst>
                <a:path w="233044">
                  <a:moveTo>
                    <a:pt x="0" y="0"/>
                  </a:moveTo>
                  <a:lnTo>
                    <a:pt x="232981" y="0"/>
                  </a:lnTo>
                </a:path>
              </a:pathLst>
            </a:custGeom>
            <a:ln w="5562">
              <a:solidFill>
                <a:srgbClr val="494948"/>
              </a:solidFill>
            </a:ln>
          </p:spPr>
          <p:txBody>
            <a:bodyPr wrap="square" lIns="0" tIns="0" rIns="0" bIns="0" rtlCol="0"/>
            <a:lstStyle/>
            <a:p>
              <a:endParaRPr/>
            </a:p>
          </p:txBody>
        </p:sp>
        <p:sp>
          <p:nvSpPr>
            <p:cNvPr id="19" name="object 23">
              <a:extLst>
                <a:ext uri="{FF2B5EF4-FFF2-40B4-BE49-F238E27FC236}">
                  <a16:creationId xmlns:a16="http://schemas.microsoft.com/office/drawing/2014/main" id="{4AFE9A59-69BB-48E3-119A-F9A10FE389E6}"/>
                </a:ext>
              </a:extLst>
            </p:cNvPr>
            <p:cNvSpPr/>
            <p:nvPr/>
          </p:nvSpPr>
          <p:spPr>
            <a:xfrm>
              <a:off x="842579" y="337628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sp>
          <p:nvSpPr>
            <p:cNvPr id="20" name="object 24">
              <a:extLst>
                <a:ext uri="{FF2B5EF4-FFF2-40B4-BE49-F238E27FC236}">
                  <a16:creationId xmlns:a16="http://schemas.microsoft.com/office/drawing/2014/main" id="{1E23C0B1-78DB-FEF5-A6A2-CF3BB18137D3}"/>
                </a:ext>
              </a:extLst>
            </p:cNvPr>
            <p:cNvSpPr/>
            <p:nvPr/>
          </p:nvSpPr>
          <p:spPr>
            <a:xfrm>
              <a:off x="866904" y="331486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grpSp>
      <p:grpSp>
        <p:nvGrpSpPr>
          <p:cNvPr id="21" name="Gruppieren 20">
            <a:extLst>
              <a:ext uri="{FF2B5EF4-FFF2-40B4-BE49-F238E27FC236}">
                <a16:creationId xmlns:a16="http://schemas.microsoft.com/office/drawing/2014/main" id="{77128572-F37E-0661-5F88-682E1D9A7E7C}"/>
              </a:ext>
            </a:extLst>
          </p:cNvPr>
          <p:cNvGrpSpPr/>
          <p:nvPr/>
        </p:nvGrpSpPr>
        <p:grpSpPr>
          <a:xfrm>
            <a:off x="4684383" y="4198189"/>
            <a:ext cx="3736986" cy="1636875"/>
            <a:chOff x="4989599" y="2894343"/>
            <a:chExt cx="3736986" cy="1636875"/>
          </a:xfrm>
        </p:grpSpPr>
        <p:sp>
          <p:nvSpPr>
            <p:cNvPr id="22" name="object 8">
              <a:extLst>
                <a:ext uri="{FF2B5EF4-FFF2-40B4-BE49-F238E27FC236}">
                  <a16:creationId xmlns:a16="http://schemas.microsoft.com/office/drawing/2014/main" id="{F4EA6837-7338-6E17-79A9-89DABE25C99A}"/>
                </a:ext>
              </a:extLst>
            </p:cNvPr>
            <p:cNvSpPr txBox="1"/>
            <p:nvPr/>
          </p:nvSpPr>
          <p:spPr>
            <a:xfrm>
              <a:off x="5684269" y="2978275"/>
              <a:ext cx="3042316" cy="1552943"/>
            </a:xfrm>
            <a:prstGeom prst="rect">
              <a:avLst/>
            </a:prstGeom>
          </p:spPr>
          <p:txBody>
            <a:bodyPr vert="horz" wrap="square" lIns="0" tIns="95204" rIns="0" bIns="0" rtlCol="0">
              <a:spAutoFit/>
            </a:bodyPr>
            <a:lstStyle/>
            <a:p>
              <a:pPr marL="16001" marR="302413">
                <a:spcBef>
                  <a:spcPts val="750"/>
                </a:spcBef>
              </a:pPr>
              <a:r>
                <a:rPr sz="1400" b="1" dirty="0">
                  <a:solidFill>
                    <a:srgbClr val="494948"/>
                  </a:solidFill>
                  <a:latin typeface="Arial"/>
                  <a:cs typeface="Arial"/>
                </a:rPr>
                <a:t>Tribological Polymer Par</a:t>
              </a:r>
              <a:r>
                <a:rPr lang="de-DE" sz="1400" b="1" dirty="0">
                  <a:solidFill>
                    <a:srgbClr val="494948"/>
                  </a:solidFill>
                  <a:latin typeface="Arial"/>
                  <a:cs typeface="Arial"/>
                </a:rPr>
                <a:t>t</a:t>
              </a:r>
              <a:r>
                <a:rPr sz="1400" b="1" dirty="0">
                  <a:solidFill>
                    <a:srgbClr val="494948"/>
                  </a:solidFill>
                  <a:latin typeface="Arial"/>
                  <a:cs typeface="Arial"/>
                </a:rPr>
                <a:t>s</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Präzisionsgleitlager</a:t>
              </a:r>
              <a:r>
                <a:rPr lang="en-US" sz="1400" dirty="0">
                  <a:solidFill>
                    <a:srgbClr val="494948"/>
                  </a:solidFill>
                  <a:latin typeface="Arial"/>
                  <a:cs typeface="Arial"/>
                </a:rPr>
                <a:t>, </a:t>
              </a:r>
              <a:r>
                <a:rPr lang="en-US" sz="1400" dirty="0" err="1">
                  <a:solidFill>
                    <a:srgbClr val="494948"/>
                  </a:solidFill>
                  <a:latin typeface="Arial"/>
                  <a:cs typeface="Arial"/>
                </a:rPr>
                <a:t>Gleitbeläge</a:t>
              </a:r>
              <a:endParaRPr lang="en-US" sz="1400" dirty="0">
                <a:solidFill>
                  <a:srgbClr val="494948"/>
                </a:solidFill>
                <a:latin typeface="Arial"/>
                <a:cs typeface="Arial"/>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Bewegungsmuttern</a:t>
              </a:r>
              <a:r>
                <a:rPr lang="en-US" sz="1400" dirty="0">
                  <a:solidFill>
                    <a:srgbClr val="494948"/>
                  </a:solidFill>
                  <a:latin typeface="Arial"/>
                  <a:cs typeface="Arial"/>
                </a:rPr>
                <a:t>, </a:t>
              </a:r>
              <a:r>
                <a:rPr lang="en-US" sz="1400" dirty="0" err="1">
                  <a:solidFill>
                    <a:srgbClr val="494948"/>
                  </a:solidFill>
                  <a:latin typeface="Arial"/>
                  <a:cs typeface="Arial"/>
                </a:rPr>
                <a:t>Zahnräder</a:t>
              </a:r>
              <a:endParaRPr lang="en-US" sz="1400" dirty="0">
                <a:solidFill>
                  <a:srgbClr val="494948"/>
                </a:solidFill>
                <a:latin typeface="Arial"/>
                <a:cs typeface="Arial"/>
              </a:endParaRPr>
            </a:p>
          </p:txBody>
        </p:sp>
        <p:sp>
          <p:nvSpPr>
            <p:cNvPr id="23" name="object 25">
              <a:extLst>
                <a:ext uri="{FF2B5EF4-FFF2-40B4-BE49-F238E27FC236}">
                  <a16:creationId xmlns:a16="http://schemas.microsoft.com/office/drawing/2014/main" id="{37A1E662-D174-9533-A0F4-8F2B07A07ACA}"/>
                </a:ext>
              </a:extLst>
            </p:cNvPr>
            <p:cNvSpPr/>
            <p:nvPr/>
          </p:nvSpPr>
          <p:spPr>
            <a:xfrm>
              <a:off x="4989599" y="2894343"/>
              <a:ext cx="607135" cy="607212"/>
            </a:xfrm>
            <a:custGeom>
              <a:avLst/>
              <a:gdLst/>
              <a:ahLst/>
              <a:cxnLst/>
              <a:rect l="l" t="t" r="r" b="b"/>
              <a:pathLst>
                <a:path w="573404" h="574039">
                  <a:moveTo>
                    <a:pt x="491364" y="487946"/>
                  </a:moveTo>
                  <a:lnTo>
                    <a:pt x="175729" y="487946"/>
                  </a:lnTo>
                  <a:lnTo>
                    <a:pt x="204412" y="494684"/>
                  </a:lnTo>
                  <a:lnTo>
                    <a:pt x="224416" y="512751"/>
                  </a:lnTo>
                  <a:lnTo>
                    <a:pt x="236717" y="538383"/>
                  </a:lnTo>
                  <a:lnTo>
                    <a:pt x="242290" y="567817"/>
                  </a:lnTo>
                  <a:lnTo>
                    <a:pt x="259853" y="572473"/>
                  </a:lnTo>
                  <a:lnTo>
                    <a:pt x="282097" y="573846"/>
                  </a:lnTo>
                  <a:lnTo>
                    <a:pt x="305071" y="572871"/>
                  </a:lnTo>
                  <a:lnTo>
                    <a:pt x="324827" y="570484"/>
                  </a:lnTo>
                  <a:lnTo>
                    <a:pt x="332657" y="545229"/>
                  </a:lnTo>
                  <a:lnTo>
                    <a:pt x="341944" y="521028"/>
                  </a:lnTo>
                  <a:lnTo>
                    <a:pt x="355988" y="501587"/>
                  </a:lnTo>
                  <a:lnTo>
                    <a:pt x="378091" y="490613"/>
                  </a:lnTo>
                  <a:lnTo>
                    <a:pt x="400139" y="489820"/>
                  </a:lnTo>
                  <a:lnTo>
                    <a:pt x="489687" y="489820"/>
                  </a:lnTo>
                  <a:lnTo>
                    <a:pt x="491364" y="487946"/>
                  </a:lnTo>
                  <a:close/>
                </a:path>
                <a:path w="573404" h="574039">
                  <a:moveTo>
                    <a:pt x="489687" y="489820"/>
                  </a:moveTo>
                  <a:lnTo>
                    <a:pt x="400139" y="489820"/>
                  </a:lnTo>
                  <a:lnTo>
                    <a:pt x="419047" y="495584"/>
                  </a:lnTo>
                  <a:lnTo>
                    <a:pt x="436115" y="505517"/>
                  </a:lnTo>
                  <a:lnTo>
                    <a:pt x="452640" y="517232"/>
                  </a:lnTo>
                  <a:lnTo>
                    <a:pt x="471253" y="505891"/>
                  </a:lnTo>
                  <a:lnTo>
                    <a:pt x="487537" y="492223"/>
                  </a:lnTo>
                  <a:lnTo>
                    <a:pt x="489687" y="489820"/>
                  </a:lnTo>
                  <a:close/>
                </a:path>
                <a:path w="573404" h="574039">
                  <a:moveTo>
                    <a:pt x="119811" y="56603"/>
                  </a:moveTo>
                  <a:lnTo>
                    <a:pt x="101036" y="67784"/>
                  </a:lnTo>
                  <a:lnTo>
                    <a:pt x="84826" y="81529"/>
                  </a:lnTo>
                  <a:lnTo>
                    <a:pt x="70802" y="97457"/>
                  </a:lnTo>
                  <a:lnTo>
                    <a:pt x="58585" y="115189"/>
                  </a:lnTo>
                  <a:lnTo>
                    <a:pt x="66478" y="132264"/>
                  </a:lnTo>
                  <a:lnTo>
                    <a:pt x="74804" y="144010"/>
                  </a:lnTo>
                  <a:lnTo>
                    <a:pt x="81675" y="155324"/>
                  </a:lnTo>
                  <a:lnTo>
                    <a:pt x="85204" y="171107"/>
                  </a:lnTo>
                  <a:lnTo>
                    <a:pt x="84088" y="187278"/>
                  </a:lnTo>
                  <a:lnTo>
                    <a:pt x="79241" y="203031"/>
                  </a:lnTo>
                  <a:lnTo>
                    <a:pt x="71384" y="216798"/>
                  </a:lnTo>
                  <a:lnTo>
                    <a:pt x="61239" y="227012"/>
                  </a:lnTo>
                  <a:lnTo>
                    <a:pt x="43960" y="234195"/>
                  </a:lnTo>
                  <a:lnTo>
                    <a:pt x="25757" y="237137"/>
                  </a:lnTo>
                  <a:lnTo>
                    <a:pt x="9984" y="241675"/>
                  </a:lnTo>
                  <a:lnTo>
                    <a:pt x="0" y="253644"/>
                  </a:lnTo>
                  <a:lnTo>
                    <a:pt x="0" y="320205"/>
                  </a:lnTo>
                  <a:lnTo>
                    <a:pt x="7651" y="329022"/>
                  </a:lnTo>
                  <a:lnTo>
                    <a:pt x="21496" y="333089"/>
                  </a:lnTo>
                  <a:lnTo>
                    <a:pt x="37238" y="335374"/>
                  </a:lnTo>
                  <a:lnTo>
                    <a:pt x="50584" y="338848"/>
                  </a:lnTo>
                  <a:lnTo>
                    <a:pt x="63597" y="348656"/>
                  </a:lnTo>
                  <a:lnTo>
                    <a:pt x="74833" y="364597"/>
                  </a:lnTo>
                  <a:lnTo>
                    <a:pt x="81932" y="384968"/>
                  </a:lnTo>
                  <a:lnTo>
                    <a:pt x="82537" y="408063"/>
                  </a:lnTo>
                  <a:lnTo>
                    <a:pt x="77975" y="418679"/>
                  </a:lnTo>
                  <a:lnTo>
                    <a:pt x="69965" y="429067"/>
                  </a:lnTo>
                  <a:lnTo>
                    <a:pt x="62254" y="440273"/>
                  </a:lnTo>
                  <a:lnTo>
                    <a:pt x="58585" y="453339"/>
                  </a:lnTo>
                  <a:lnTo>
                    <a:pt x="64505" y="473383"/>
                  </a:lnTo>
                  <a:lnTo>
                    <a:pt x="79689" y="488748"/>
                  </a:lnTo>
                  <a:lnTo>
                    <a:pt x="98297" y="501714"/>
                  </a:lnTo>
                  <a:lnTo>
                    <a:pt x="114490" y="514565"/>
                  </a:lnTo>
                  <a:lnTo>
                    <a:pt x="130688" y="506924"/>
                  </a:lnTo>
                  <a:lnTo>
                    <a:pt x="144176" y="498198"/>
                  </a:lnTo>
                  <a:lnTo>
                    <a:pt x="158131" y="491002"/>
                  </a:lnTo>
                  <a:lnTo>
                    <a:pt x="175729" y="487946"/>
                  </a:lnTo>
                  <a:lnTo>
                    <a:pt x="491364" y="487946"/>
                  </a:lnTo>
                  <a:lnTo>
                    <a:pt x="501682" y="476417"/>
                  </a:lnTo>
                  <a:lnTo>
                    <a:pt x="513880" y="458660"/>
                  </a:lnTo>
                  <a:lnTo>
                    <a:pt x="507095" y="443240"/>
                  </a:lnTo>
                  <a:lnTo>
                    <a:pt x="498646" y="431292"/>
                  </a:lnTo>
                  <a:lnTo>
                    <a:pt x="491159" y="419048"/>
                  </a:lnTo>
                  <a:lnTo>
                    <a:pt x="487260" y="402742"/>
                  </a:lnTo>
                  <a:lnTo>
                    <a:pt x="490698" y="382847"/>
                  </a:lnTo>
                  <a:lnTo>
                    <a:pt x="286601" y="382847"/>
                  </a:lnTo>
                  <a:lnTo>
                    <a:pt x="249703" y="374885"/>
                  </a:lnTo>
                  <a:lnTo>
                    <a:pt x="218605" y="353976"/>
                  </a:lnTo>
                  <a:lnTo>
                    <a:pt x="197782" y="321856"/>
                  </a:lnTo>
                  <a:lnTo>
                    <a:pt x="191706" y="280263"/>
                  </a:lnTo>
                  <a:lnTo>
                    <a:pt x="199405" y="246887"/>
                  </a:lnTo>
                  <a:lnTo>
                    <a:pt x="216608" y="221535"/>
                  </a:lnTo>
                  <a:lnTo>
                    <a:pt x="241330" y="204246"/>
                  </a:lnTo>
                  <a:lnTo>
                    <a:pt x="271589" y="195059"/>
                  </a:lnTo>
                  <a:lnTo>
                    <a:pt x="491776" y="195059"/>
                  </a:lnTo>
                  <a:lnTo>
                    <a:pt x="489915" y="165773"/>
                  </a:lnTo>
                  <a:lnTo>
                    <a:pt x="494518" y="154332"/>
                  </a:lnTo>
                  <a:lnTo>
                    <a:pt x="502531" y="143046"/>
                  </a:lnTo>
                  <a:lnTo>
                    <a:pt x="510226" y="131808"/>
                  </a:lnTo>
                  <a:lnTo>
                    <a:pt x="513880" y="120510"/>
                  </a:lnTo>
                  <a:lnTo>
                    <a:pt x="508109" y="100272"/>
                  </a:lnTo>
                  <a:lnTo>
                    <a:pt x="493802" y="85902"/>
                  </a:lnTo>
                  <a:lnTo>
                    <a:pt x="396722" y="85902"/>
                  </a:lnTo>
                  <a:lnTo>
                    <a:pt x="388178" y="84028"/>
                  </a:lnTo>
                  <a:lnTo>
                    <a:pt x="172325" y="84028"/>
                  </a:lnTo>
                  <a:lnTo>
                    <a:pt x="153416" y="78263"/>
                  </a:lnTo>
                  <a:lnTo>
                    <a:pt x="136344" y="68326"/>
                  </a:lnTo>
                  <a:lnTo>
                    <a:pt x="119811" y="56603"/>
                  </a:lnTo>
                  <a:close/>
                </a:path>
                <a:path w="573404" h="574039">
                  <a:moveTo>
                    <a:pt x="491776" y="195059"/>
                  </a:moveTo>
                  <a:lnTo>
                    <a:pt x="271589" y="195059"/>
                  </a:lnTo>
                  <a:lnTo>
                    <a:pt x="310065" y="196203"/>
                  </a:lnTo>
                  <a:lnTo>
                    <a:pt x="340703" y="210615"/>
                  </a:lnTo>
                  <a:lnTo>
                    <a:pt x="362875" y="234729"/>
                  </a:lnTo>
                  <a:lnTo>
                    <a:pt x="375956" y="264983"/>
                  </a:lnTo>
                  <a:lnTo>
                    <a:pt x="379318" y="297814"/>
                  </a:lnTo>
                  <a:lnTo>
                    <a:pt x="372336" y="329656"/>
                  </a:lnTo>
                  <a:lnTo>
                    <a:pt x="354381" y="356947"/>
                  </a:lnTo>
                  <a:lnTo>
                    <a:pt x="324827" y="376123"/>
                  </a:lnTo>
                  <a:lnTo>
                    <a:pt x="286601" y="382847"/>
                  </a:lnTo>
                  <a:lnTo>
                    <a:pt x="490698" y="382847"/>
                  </a:lnTo>
                  <a:lnTo>
                    <a:pt x="492552" y="372117"/>
                  </a:lnTo>
                  <a:lnTo>
                    <a:pt x="510236" y="350261"/>
                  </a:lnTo>
                  <a:lnTo>
                    <a:pt x="536400" y="336675"/>
                  </a:lnTo>
                  <a:lnTo>
                    <a:pt x="567131" y="330860"/>
                  </a:lnTo>
                  <a:lnTo>
                    <a:pt x="571782" y="313297"/>
                  </a:lnTo>
                  <a:lnTo>
                    <a:pt x="573155" y="291052"/>
                  </a:lnTo>
                  <a:lnTo>
                    <a:pt x="572183" y="268073"/>
                  </a:lnTo>
                  <a:lnTo>
                    <a:pt x="569798" y="248310"/>
                  </a:lnTo>
                  <a:lnTo>
                    <a:pt x="534499" y="237503"/>
                  </a:lnTo>
                  <a:lnTo>
                    <a:pt x="507720" y="221815"/>
                  </a:lnTo>
                  <a:lnTo>
                    <a:pt x="492009" y="198739"/>
                  </a:lnTo>
                  <a:lnTo>
                    <a:pt x="491776" y="195059"/>
                  </a:lnTo>
                  <a:close/>
                </a:path>
                <a:path w="573404" h="574039">
                  <a:moveTo>
                    <a:pt x="457962" y="59270"/>
                  </a:moveTo>
                  <a:lnTo>
                    <a:pt x="441876" y="66620"/>
                  </a:lnTo>
                  <a:lnTo>
                    <a:pt x="428290" y="75382"/>
                  </a:lnTo>
                  <a:lnTo>
                    <a:pt x="414229" y="82747"/>
                  </a:lnTo>
                  <a:lnTo>
                    <a:pt x="396722" y="85902"/>
                  </a:lnTo>
                  <a:lnTo>
                    <a:pt x="493802" y="85902"/>
                  </a:lnTo>
                  <a:lnTo>
                    <a:pt x="493002" y="85099"/>
                  </a:lnTo>
                  <a:lnTo>
                    <a:pt x="474279" y="72261"/>
                  </a:lnTo>
                  <a:lnTo>
                    <a:pt x="457962" y="59270"/>
                  </a:lnTo>
                  <a:close/>
                </a:path>
                <a:path w="573404" h="574039">
                  <a:moveTo>
                    <a:pt x="290350" y="0"/>
                  </a:moveTo>
                  <a:lnTo>
                    <a:pt x="267379" y="972"/>
                  </a:lnTo>
                  <a:lnTo>
                    <a:pt x="247624" y="3352"/>
                  </a:lnTo>
                  <a:lnTo>
                    <a:pt x="239802" y="28614"/>
                  </a:lnTo>
                  <a:lnTo>
                    <a:pt x="230519" y="52819"/>
                  </a:lnTo>
                  <a:lnTo>
                    <a:pt x="216476" y="72261"/>
                  </a:lnTo>
                  <a:lnTo>
                    <a:pt x="194373" y="83235"/>
                  </a:lnTo>
                  <a:lnTo>
                    <a:pt x="172325" y="84028"/>
                  </a:lnTo>
                  <a:lnTo>
                    <a:pt x="388178" y="84028"/>
                  </a:lnTo>
                  <a:lnTo>
                    <a:pt x="369079" y="79839"/>
                  </a:lnTo>
                  <a:lnTo>
                    <a:pt x="349188" y="62906"/>
                  </a:lnTo>
                  <a:lnTo>
                    <a:pt x="336423" y="37500"/>
                  </a:lnTo>
                  <a:lnTo>
                    <a:pt x="330161" y="6019"/>
                  </a:lnTo>
                  <a:lnTo>
                    <a:pt x="312593" y="1370"/>
                  </a:lnTo>
                  <a:lnTo>
                    <a:pt x="290350" y="0"/>
                  </a:lnTo>
                  <a:close/>
                </a:path>
              </a:pathLst>
            </a:custGeom>
            <a:solidFill>
              <a:srgbClr val="494948"/>
            </a:solidFill>
          </p:spPr>
          <p:txBody>
            <a:bodyPr wrap="square" lIns="0" tIns="0" rIns="0" bIns="0" rtlCol="0"/>
            <a:lstStyle/>
            <a:p>
              <a:endParaRPr/>
            </a:p>
          </p:txBody>
        </p:sp>
      </p:grpSp>
      <p:sp>
        <p:nvSpPr>
          <p:cNvPr id="24" name="object 9">
            <a:extLst>
              <a:ext uri="{FF2B5EF4-FFF2-40B4-BE49-F238E27FC236}">
                <a16:creationId xmlns:a16="http://schemas.microsoft.com/office/drawing/2014/main" id="{54D7AA0D-1E21-C76F-E606-8F9EDBFE823A}"/>
              </a:ext>
            </a:extLst>
          </p:cNvPr>
          <p:cNvSpPr txBox="1"/>
          <p:nvPr/>
        </p:nvSpPr>
        <p:spPr>
          <a:xfrm>
            <a:off x="1142162" y="4370095"/>
            <a:ext cx="3219226" cy="1288300"/>
          </a:xfrm>
          <a:prstGeom prst="rect">
            <a:avLst/>
          </a:prstGeom>
        </p:spPr>
        <p:txBody>
          <a:bodyPr vert="horz" wrap="square" lIns="0" tIns="16001" rIns="0" bIns="0" rtlCol="0">
            <a:spAutoFit/>
          </a:bodyPr>
          <a:lstStyle/>
          <a:p>
            <a:pPr marL="16001" marR="186409">
              <a:spcBef>
                <a:spcPts val="126"/>
              </a:spcBef>
            </a:pPr>
            <a:r>
              <a:rPr sz="1400" b="1" dirty="0">
                <a:solidFill>
                  <a:srgbClr val="494948"/>
                </a:solidFill>
                <a:latin typeface="Arial"/>
                <a:cs typeface="Arial"/>
              </a:rPr>
              <a:t>Polymer </a:t>
            </a:r>
            <a:r>
              <a:rPr sz="1400" b="1" dirty="0" err="1">
                <a:solidFill>
                  <a:srgbClr val="494948"/>
                </a:solidFill>
                <a:latin typeface="Arial"/>
                <a:cs typeface="Arial"/>
              </a:rPr>
              <a:t>Tes</a:t>
            </a:r>
            <a:r>
              <a:rPr lang="de-DE" sz="1400" b="1" dirty="0">
                <a:solidFill>
                  <a:srgbClr val="494948"/>
                </a:solidFill>
                <a:latin typeface="Arial"/>
                <a:cs typeface="Arial"/>
              </a:rPr>
              <a:t>t</a:t>
            </a:r>
            <a:r>
              <a:rPr sz="1400" b="1" dirty="0" err="1">
                <a:solidFill>
                  <a:srgbClr val="494948"/>
                </a:solidFill>
                <a:latin typeface="Arial"/>
                <a:cs typeface="Arial"/>
              </a:rPr>
              <a:t>ing</a:t>
            </a:r>
            <a:r>
              <a:rPr sz="1400" b="1" dirty="0">
                <a:solidFill>
                  <a:srgbClr val="494948"/>
                </a:solidFill>
                <a:latin typeface="Arial"/>
                <a:cs typeface="Arial"/>
              </a:rPr>
              <a:t>, </a:t>
            </a:r>
            <a:r>
              <a:rPr lang="de-DE" sz="1400" b="1" dirty="0">
                <a:solidFill>
                  <a:srgbClr val="494948"/>
                </a:solidFill>
                <a:latin typeface="Arial"/>
                <a:cs typeface="Arial"/>
              </a:rPr>
              <a:t>E</a:t>
            </a:r>
            <a:r>
              <a:rPr sz="1400" b="1" dirty="0" err="1">
                <a:solidFill>
                  <a:srgbClr val="494948"/>
                </a:solidFill>
                <a:latin typeface="Arial"/>
                <a:cs typeface="Arial"/>
              </a:rPr>
              <a:t>volu</a:t>
            </a:r>
            <a:r>
              <a:rPr lang="de-DE" sz="1400" b="1" dirty="0">
                <a:solidFill>
                  <a:srgbClr val="494948"/>
                </a:solidFill>
                <a:latin typeface="Arial"/>
                <a:cs typeface="Arial"/>
              </a:rPr>
              <a:t>t</a:t>
            </a:r>
            <a:r>
              <a:rPr sz="1400" b="1" dirty="0">
                <a:solidFill>
                  <a:srgbClr val="494948"/>
                </a:solidFill>
                <a:latin typeface="Arial"/>
                <a:cs typeface="Arial"/>
              </a:rPr>
              <a:t>ion,  </a:t>
            </a:r>
            <a:r>
              <a:rPr lang="de-DE" sz="1400" b="1" dirty="0">
                <a:solidFill>
                  <a:srgbClr val="494948"/>
                </a:solidFill>
                <a:latin typeface="Arial"/>
                <a:cs typeface="Arial"/>
              </a:rPr>
              <a:t>D</a:t>
            </a:r>
            <a:r>
              <a:rPr sz="1400" b="1" dirty="0" err="1">
                <a:solidFill>
                  <a:srgbClr val="494948"/>
                </a:solidFill>
                <a:latin typeface="Arial"/>
                <a:cs typeface="Arial"/>
              </a:rPr>
              <a:t>amage</a:t>
            </a:r>
            <a:r>
              <a:rPr sz="1400" b="1" dirty="0">
                <a:solidFill>
                  <a:srgbClr val="494948"/>
                </a:solidFill>
                <a:latin typeface="Arial"/>
                <a:cs typeface="Arial"/>
              </a:rPr>
              <a:t> analysis</a:t>
            </a:r>
            <a:endParaRPr sz="1400" dirty="0">
              <a:latin typeface="Arial"/>
              <a:cs typeface="Arial"/>
            </a:endParaRPr>
          </a:p>
          <a:p>
            <a:pPr marL="245611" indent="-229610">
              <a:spcBef>
                <a:spcPts val="1613"/>
              </a:spcBef>
              <a:buClr>
                <a:srgbClr val="EE7234"/>
              </a:buClr>
              <a:buFont typeface="Wingdings"/>
              <a:buChar char=""/>
              <a:tabLst>
                <a:tab pos="245611" algn="l"/>
              </a:tabLst>
            </a:pPr>
            <a:r>
              <a:rPr lang="en-US" sz="1400" dirty="0" err="1">
                <a:solidFill>
                  <a:srgbClr val="494948"/>
                </a:solidFill>
                <a:latin typeface="Arial"/>
                <a:cs typeface="Arial"/>
              </a:rPr>
              <a:t>Polymerprüfung</a:t>
            </a:r>
            <a:r>
              <a:rPr lang="en-US" sz="1400" dirty="0">
                <a:solidFill>
                  <a:srgbClr val="494948"/>
                </a:solidFill>
                <a:latin typeface="Arial"/>
                <a:cs typeface="Arial"/>
              </a:rPr>
              <a:t>, </a:t>
            </a:r>
            <a:r>
              <a:rPr lang="en-US" sz="1400" dirty="0" err="1">
                <a:solidFill>
                  <a:srgbClr val="494948"/>
                </a:solidFill>
                <a:latin typeface="Arial"/>
                <a:cs typeface="Arial"/>
              </a:rPr>
              <a:t>Fehleranalyse</a:t>
            </a:r>
            <a:endParaRPr lang="en-US" sz="14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en-US" sz="1400" dirty="0" err="1">
                <a:solidFill>
                  <a:srgbClr val="494948"/>
                </a:solidFill>
                <a:latin typeface="Arial"/>
                <a:cs typeface="Arial"/>
              </a:rPr>
              <a:t>Entwicklung</a:t>
            </a:r>
            <a:r>
              <a:rPr lang="en-US" sz="1400" dirty="0">
                <a:solidFill>
                  <a:srgbClr val="494948"/>
                </a:solidFill>
                <a:latin typeface="Arial"/>
                <a:cs typeface="Arial"/>
              </a:rPr>
              <a:t> von Compounds</a:t>
            </a:r>
          </a:p>
        </p:txBody>
      </p:sp>
      <p:grpSp>
        <p:nvGrpSpPr>
          <p:cNvPr id="25" name="Gruppieren 24">
            <a:extLst>
              <a:ext uri="{FF2B5EF4-FFF2-40B4-BE49-F238E27FC236}">
                <a16:creationId xmlns:a16="http://schemas.microsoft.com/office/drawing/2014/main" id="{D2A7B01A-8AC5-5555-D040-F95D5FCF9894}"/>
              </a:ext>
            </a:extLst>
          </p:cNvPr>
          <p:cNvGrpSpPr/>
          <p:nvPr/>
        </p:nvGrpSpPr>
        <p:grpSpPr>
          <a:xfrm>
            <a:off x="414647" y="4198189"/>
            <a:ext cx="455832" cy="664021"/>
            <a:chOff x="600352" y="1256847"/>
            <a:chExt cx="455832" cy="664021"/>
          </a:xfrm>
        </p:grpSpPr>
        <p:sp>
          <p:nvSpPr>
            <p:cNvPr id="26" name="object 26">
              <a:extLst>
                <a:ext uri="{FF2B5EF4-FFF2-40B4-BE49-F238E27FC236}">
                  <a16:creationId xmlns:a16="http://schemas.microsoft.com/office/drawing/2014/main" id="{6F5A5202-2ECB-36AD-43B8-CA2359803C3E}"/>
                </a:ext>
              </a:extLst>
            </p:cNvPr>
            <p:cNvSpPr/>
            <p:nvPr/>
          </p:nvSpPr>
          <p:spPr>
            <a:xfrm>
              <a:off x="637980" y="1256847"/>
              <a:ext cx="418204" cy="554820"/>
            </a:xfrm>
            <a:custGeom>
              <a:avLst/>
              <a:gdLst/>
              <a:ahLst/>
              <a:cxnLst/>
              <a:rect l="l" t="t" r="r" b="b"/>
              <a:pathLst>
                <a:path w="394969" h="524510">
                  <a:moveTo>
                    <a:pt x="132448" y="436105"/>
                  </a:moveTo>
                  <a:lnTo>
                    <a:pt x="40386" y="436105"/>
                  </a:lnTo>
                  <a:lnTo>
                    <a:pt x="39561" y="456613"/>
                  </a:lnTo>
                  <a:lnTo>
                    <a:pt x="39573" y="523328"/>
                  </a:lnTo>
                  <a:lnTo>
                    <a:pt x="254393" y="523328"/>
                  </a:lnTo>
                  <a:lnTo>
                    <a:pt x="273465" y="523786"/>
                  </a:lnTo>
                  <a:lnTo>
                    <a:pt x="292927" y="524481"/>
                  </a:lnTo>
                  <a:lnTo>
                    <a:pt x="311495" y="524400"/>
                  </a:lnTo>
                  <a:lnTo>
                    <a:pt x="327888" y="522528"/>
                  </a:lnTo>
                  <a:lnTo>
                    <a:pt x="348919" y="510317"/>
                  </a:lnTo>
                  <a:lnTo>
                    <a:pt x="358502" y="492645"/>
                  </a:lnTo>
                  <a:lnTo>
                    <a:pt x="310121" y="492645"/>
                  </a:lnTo>
                  <a:lnTo>
                    <a:pt x="302477" y="486506"/>
                  </a:lnTo>
                  <a:lnTo>
                    <a:pt x="299780" y="476631"/>
                  </a:lnTo>
                  <a:lnTo>
                    <a:pt x="302859" y="466888"/>
                  </a:lnTo>
                  <a:lnTo>
                    <a:pt x="312547" y="461149"/>
                  </a:lnTo>
                  <a:lnTo>
                    <a:pt x="359929" y="461149"/>
                  </a:lnTo>
                  <a:lnTo>
                    <a:pt x="359351" y="460227"/>
                  </a:lnTo>
                  <a:lnTo>
                    <a:pt x="210718" y="460227"/>
                  </a:lnTo>
                  <a:lnTo>
                    <a:pt x="200612" y="460151"/>
                  </a:lnTo>
                  <a:lnTo>
                    <a:pt x="189939" y="459767"/>
                  </a:lnTo>
                  <a:lnTo>
                    <a:pt x="187544" y="459715"/>
                  </a:lnTo>
                  <a:lnTo>
                    <a:pt x="161762" y="459715"/>
                  </a:lnTo>
                  <a:lnTo>
                    <a:pt x="146094" y="458060"/>
                  </a:lnTo>
                  <a:lnTo>
                    <a:pt x="135312" y="451285"/>
                  </a:lnTo>
                  <a:lnTo>
                    <a:pt x="132448" y="436105"/>
                  </a:lnTo>
                  <a:close/>
                </a:path>
                <a:path w="394969" h="524510">
                  <a:moveTo>
                    <a:pt x="359929" y="461149"/>
                  </a:moveTo>
                  <a:lnTo>
                    <a:pt x="312547" y="461149"/>
                  </a:lnTo>
                  <a:lnTo>
                    <a:pt x="327298" y="464997"/>
                  </a:lnTo>
                  <a:lnTo>
                    <a:pt x="331060" y="477845"/>
                  </a:lnTo>
                  <a:lnTo>
                    <a:pt x="324959" y="490219"/>
                  </a:lnTo>
                  <a:lnTo>
                    <a:pt x="310121" y="492645"/>
                  </a:lnTo>
                  <a:lnTo>
                    <a:pt x="358502" y="492645"/>
                  </a:lnTo>
                  <a:lnTo>
                    <a:pt x="360838" y="488338"/>
                  </a:lnTo>
                  <a:lnTo>
                    <a:pt x="361128" y="463062"/>
                  </a:lnTo>
                  <a:lnTo>
                    <a:pt x="359929" y="461149"/>
                  </a:lnTo>
                  <a:close/>
                </a:path>
                <a:path w="394969" h="524510">
                  <a:moveTo>
                    <a:pt x="342913" y="161531"/>
                  </a:moveTo>
                  <a:lnTo>
                    <a:pt x="251968" y="161531"/>
                  </a:lnTo>
                  <a:lnTo>
                    <a:pt x="288270" y="188760"/>
                  </a:lnTo>
                  <a:lnTo>
                    <a:pt x="316671" y="225094"/>
                  </a:lnTo>
                  <a:lnTo>
                    <a:pt x="333313" y="270630"/>
                  </a:lnTo>
                  <a:lnTo>
                    <a:pt x="334340" y="325462"/>
                  </a:lnTo>
                  <a:lnTo>
                    <a:pt x="325332" y="361837"/>
                  </a:lnTo>
                  <a:lnTo>
                    <a:pt x="288023" y="418456"/>
                  </a:lnTo>
                  <a:lnTo>
                    <a:pt x="251881" y="445595"/>
                  </a:lnTo>
                  <a:lnTo>
                    <a:pt x="210718" y="460227"/>
                  </a:lnTo>
                  <a:lnTo>
                    <a:pt x="359351" y="460227"/>
                  </a:lnTo>
                  <a:lnTo>
                    <a:pt x="347268" y="440956"/>
                  </a:lnTo>
                  <a:lnTo>
                    <a:pt x="365129" y="413792"/>
                  </a:lnTo>
                  <a:lnTo>
                    <a:pt x="379695" y="383333"/>
                  </a:lnTo>
                  <a:lnTo>
                    <a:pt x="389959" y="348573"/>
                  </a:lnTo>
                  <a:lnTo>
                    <a:pt x="394919" y="308508"/>
                  </a:lnTo>
                  <a:lnTo>
                    <a:pt x="394796" y="298018"/>
                  </a:lnTo>
                  <a:lnTo>
                    <a:pt x="387231" y="248567"/>
                  </a:lnTo>
                  <a:lnTo>
                    <a:pt x="370837" y="203951"/>
                  </a:lnTo>
                  <a:lnTo>
                    <a:pt x="346739" y="165482"/>
                  </a:lnTo>
                  <a:lnTo>
                    <a:pt x="342913" y="161531"/>
                  </a:lnTo>
                  <a:close/>
                </a:path>
                <a:path w="394969" h="524510">
                  <a:moveTo>
                    <a:pt x="179285" y="459536"/>
                  </a:moveTo>
                  <a:lnTo>
                    <a:pt x="161762" y="459715"/>
                  </a:lnTo>
                  <a:lnTo>
                    <a:pt x="187544" y="459715"/>
                  </a:lnTo>
                  <a:lnTo>
                    <a:pt x="179285" y="459536"/>
                  </a:lnTo>
                  <a:close/>
                </a:path>
                <a:path w="394969" h="524510">
                  <a:moveTo>
                    <a:pt x="138912" y="0"/>
                  </a:moveTo>
                  <a:lnTo>
                    <a:pt x="132410" y="2735"/>
                  </a:lnTo>
                  <a:lnTo>
                    <a:pt x="126785" y="8208"/>
                  </a:lnTo>
                  <a:lnTo>
                    <a:pt x="121772" y="15232"/>
                  </a:lnTo>
                  <a:lnTo>
                    <a:pt x="117106" y="22618"/>
                  </a:lnTo>
                  <a:lnTo>
                    <a:pt x="91362" y="63004"/>
                  </a:lnTo>
                  <a:lnTo>
                    <a:pt x="66002" y="102917"/>
                  </a:lnTo>
                  <a:lnTo>
                    <a:pt x="40539" y="142876"/>
                  </a:lnTo>
                  <a:lnTo>
                    <a:pt x="14528" y="183337"/>
                  </a:lnTo>
                  <a:lnTo>
                    <a:pt x="9742" y="190110"/>
                  </a:lnTo>
                  <a:lnTo>
                    <a:pt x="4868" y="197153"/>
                  </a:lnTo>
                  <a:lnTo>
                    <a:pt x="1193" y="204555"/>
                  </a:lnTo>
                  <a:lnTo>
                    <a:pt x="0" y="212407"/>
                  </a:lnTo>
                  <a:lnTo>
                    <a:pt x="2673" y="220842"/>
                  </a:lnTo>
                  <a:lnTo>
                    <a:pt x="8345" y="226717"/>
                  </a:lnTo>
                  <a:lnTo>
                    <a:pt x="15296" y="231292"/>
                  </a:lnTo>
                  <a:lnTo>
                    <a:pt x="21805" y="235826"/>
                  </a:lnTo>
                  <a:lnTo>
                    <a:pt x="13096" y="249050"/>
                  </a:lnTo>
                  <a:lnTo>
                    <a:pt x="5949" y="263226"/>
                  </a:lnTo>
                  <a:lnTo>
                    <a:pt x="5118" y="277231"/>
                  </a:lnTo>
                  <a:lnTo>
                    <a:pt x="15354" y="289940"/>
                  </a:lnTo>
                  <a:lnTo>
                    <a:pt x="21640" y="294182"/>
                  </a:lnTo>
                  <a:lnTo>
                    <a:pt x="28257" y="298996"/>
                  </a:lnTo>
                  <a:lnTo>
                    <a:pt x="37160" y="298018"/>
                  </a:lnTo>
                  <a:lnTo>
                    <a:pt x="47633" y="293341"/>
                  </a:lnTo>
                  <a:lnTo>
                    <a:pt x="54756" y="284129"/>
                  </a:lnTo>
                  <a:lnTo>
                    <a:pt x="60345" y="273381"/>
                  </a:lnTo>
                  <a:lnTo>
                    <a:pt x="66217" y="264096"/>
                  </a:lnTo>
                  <a:lnTo>
                    <a:pt x="108441" y="264096"/>
                  </a:lnTo>
                  <a:lnTo>
                    <a:pt x="112995" y="258754"/>
                  </a:lnTo>
                  <a:lnTo>
                    <a:pt x="121221" y="245715"/>
                  </a:lnTo>
                  <a:lnTo>
                    <a:pt x="127609" y="235013"/>
                  </a:lnTo>
                  <a:lnTo>
                    <a:pt x="135748" y="222155"/>
                  </a:lnTo>
                  <a:lnTo>
                    <a:pt x="143086" y="210205"/>
                  </a:lnTo>
                  <a:lnTo>
                    <a:pt x="149949" y="199153"/>
                  </a:lnTo>
                  <a:lnTo>
                    <a:pt x="156667" y="188988"/>
                  </a:lnTo>
                  <a:lnTo>
                    <a:pt x="193748" y="188988"/>
                  </a:lnTo>
                  <a:lnTo>
                    <a:pt x="188737" y="182321"/>
                  </a:lnTo>
                  <a:lnTo>
                    <a:pt x="189414" y="169260"/>
                  </a:lnTo>
                  <a:lnTo>
                    <a:pt x="200279" y="160718"/>
                  </a:lnTo>
                  <a:lnTo>
                    <a:pt x="342126" y="160718"/>
                  </a:lnTo>
                  <a:lnTo>
                    <a:pt x="315935" y="133671"/>
                  </a:lnTo>
                  <a:lnTo>
                    <a:pt x="310548" y="130035"/>
                  </a:lnTo>
                  <a:lnTo>
                    <a:pt x="220472" y="130035"/>
                  </a:lnTo>
                  <a:lnTo>
                    <a:pt x="213338" y="128422"/>
                  </a:lnTo>
                  <a:lnTo>
                    <a:pt x="197053" y="128422"/>
                  </a:lnTo>
                  <a:lnTo>
                    <a:pt x="195795" y="125628"/>
                  </a:lnTo>
                  <a:lnTo>
                    <a:pt x="198932" y="123278"/>
                  </a:lnTo>
                  <a:lnTo>
                    <a:pt x="200279" y="121145"/>
                  </a:lnTo>
                  <a:lnTo>
                    <a:pt x="203947" y="115476"/>
                  </a:lnTo>
                  <a:lnTo>
                    <a:pt x="212269" y="102863"/>
                  </a:lnTo>
                  <a:lnTo>
                    <a:pt x="215633" y="97726"/>
                  </a:lnTo>
                  <a:lnTo>
                    <a:pt x="220879" y="90313"/>
                  </a:lnTo>
                  <a:lnTo>
                    <a:pt x="226625" y="81875"/>
                  </a:lnTo>
                  <a:lnTo>
                    <a:pt x="231113" y="72682"/>
                  </a:lnTo>
                  <a:lnTo>
                    <a:pt x="232587" y="63004"/>
                  </a:lnTo>
                  <a:lnTo>
                    <a:pt x="230538" y="56238"/>
                  </a:lnTo>
                  <a:lnTo>
                    <a:pt x="226052" y="50677"/>
                  </a:lnTo>
                  <a:lnTo>
                    <a:pt x="220191" y="46029"/>
                  </a:lnTo>
                  <a:lnTo>
                    <a:pt x="214020" y="41998"/>
                  </a:lnTo>
                  <a:lnTo>
                    <a:pt x="166357" y="11315"/>
                  </a:lnTo>
                  <a:lnTo>
                    <a:pt x="160065" y="7072"/>
                  </a:lnTo>
                  <a:lnTo>
                    <a:pt x="153568" y="3086"/>
                  </a:lnTo>
                  <a:lnTo>
                    <a:pt x="146604" y="385"/>
                  </a:lnTo>
                  <a:lnTo>
                    <a:pt x="138912" y="0"/>
                  </a:lnTo>
                  <a:close/>
                </a:path>
                <a:path w="394969" h="524510">
                  <a:moveTo>
                    <a:pt x="108441" y="264096"/>
                  </a:moveTo>
                  <a:lnTo>
                    <a:pt x="66217" y="264096"/>
                  </a:lnTo>
                  <a:lnTo>
                    <a:pt x="72538" y="267812"/>
                  </a:lnTo>
                  <a:lnTo>
                    <a:pt x="78170" y="271805"/>
                  </a:lnTo>
                  <a:lnTo>
                    <a:pt x="84489" y="274769"/>
                  </a:lnTo>
                  <a:lnTo>
                    <a:pt x="92875" y="275399"/>
                  </a:lnTo>
                  <a:lnTo>
                    <a:pt x="103392" y="270019"/>
                  </a:lnTo>
                  <a:lnTo>
                    <a:pt x="108441" y="264096"/>
                  </a:lnTo>
                  <a:close/>
                </a:path>
                <a:path w="394969" h="524510">
                  <a:moveTo>
                    <a:pt x="193748" y="188988"/>
                  </a:moveTo>
                  <a:lnTo>
                    <a:pt x="156667" y="188988"/>
                  </a:lnTo>
                  <a:lnTo>
                    <a:pt x="175674" y="216905"/>
                  </a:lnTo>
                  <a:lnTo>
                    <a:pt x="207697" y="225155"/>
                  </a:lnTo>
                  <a:lnTo>
                    <a:pt x="238636" y="213502"/>
                  </a:lnTo>
                  <a:lnTo>
                    <a:pt x="248388" y="193827"/>
                  </a:lnTo>
                  <a:lnTo>
                    <a:pt x="211582" y="193827"/>
                  </a:lnTo>
                  <a:lnTo>
                    <a:pt x="196657" y="192858"/>
                  </a:lnTo>
                  <a:lnTo>
                    <a:pt x="193748" y="188988"/>
                  </a:lnTo>
                  <a:close/>
                </a:path>
                <a:path w="394969" h="524510">
                  <a:moveTo>
                    <a:pt x="342126" y="160718"/>
                  </a:moveTo>
                  <a:lnTo>
                    <a:pt x="200279" y="160718"/>
                  </a:lnTo>
                  <a:lnTo>
                    <a:pt x="214343" y="162680"/>
                  </a:lnTo>
                  <a:lnTo>
                    <a:pt x="221532" y="172815"/>
                  </a:lnTo>
                  <a:lnTo>
                    <a:pt x="220920" y="185178"/>
                  </a:lnTo>
                  <a:lnTo>
                    <a:pt x="211582" y="193827"/>
                  </a:lnTo>
                  <a:lnTo>
                    <a:pt x="248388" y="193827"/>
                  </a:lnTo>
                  <a:lnTo>
                    <a:pt x="254393" y="181711"/>
                  </a:lnTo>
                  <a:lnTo>
                    <a:pt x="254952" y="175082"/>
                  </a:lnTo>
                  <a:lnTo>
                    <a:pt x="254050" y="168859"/>
                  </a:lnTo>
                  <a:lnTo>
                    <a:pt x="251968" y="161531"/>
                  </a:lnTo>
                  <a:lnTo>
                    <a:pt x="342913" y="161531"/>
                  </a:lnTo>
                  <a:lnTo>
                    <a:pt x="342126" y="160718"/>
                  </a:lnTo>
                  <a:close/>
                </a:path>
                <a:path w="394969" h="524510">
                  <a:moveTo>
                    <a:pt x="248742" y="98526"/>
                  </a:moveTo>
                  <a:lnTo>
                    <a:pt x="238836" y="102917"/>
                  </a:lnTo>
                  <a:lnTo>
                    <a:pt x="232306" y="111356"/>
                  </a:lnTo>
                  <a:lnTo>
                    <a:pt x="226926" y="121258"/>
                  </a:lnTo>
                  <a:lnTo>
                    <a:pt x="220472" y="130035"/>
                  </a:lnTo>
                  <a:lnTo>
                    <a:pt x="310548" y="130035"/>
                  </a:lnTo>
                  <a:lnTo>
                    <a:pt x="279425" y="109029"/>
                  </a:lnTo>
                  <a:lnTo>
                    <a:pt x="272434" y="105322"/>
                  </a:lnTo>
                  <a:lnTo>
                    <a:pt x="264531" y="101649"/>
                  </a:lnTo>
                  <a:lnTo>
                    <a:pt x="256404" y="99040"/>
                  </a:lnTo>
                  <a:lnTo>
                    <a:pt x="248742" y="98526"/>
                  </a:lnTo>
                  <a:close/>
                </a:path>
                <a:path w="394969" h="524510">
                  <a:moveTo>
                    <a:pt x="205320" y="126936"/>
                  </a:moveTo>
                  <a:lnTo>
                    <a:pt x="197053" y="128422"/>
                  </a:lnTo>
                  <a:lnTo>
                    <a:pt x="213338" y="128422"/>
                  </a:lnTo>
                  <a:lnTo>
                    <a:pt x="205320" y="126936"/>
                  </a:lnTo>
                  <a:close/>
                </a:path>
              </a:pathLst>
            </a:custGeom>
            <a:solidFill>
              <a:srgbClr val="494948"/>
            </a:solidFill>
          </p:spPr>
          <p:txBody>
            <a:bodyPr wrap="square" lIns="0" tIns="0" rIns="0" bIns="0" rtlCol="0"/>
            <a:lstStyle/>
            <a:p>
              <a:endParaRPr/>
            </a:p>
          </p:txBody>
        </p:sp>
        <p:sp>
          <p:nvSpPr>
            <p:cNvPr id="27" name="object 27">
              <a:extLst>
                <a:ext uri="{FF2B5EF4-FFF2-40B4-BE49-F238E27FC236}">
                  <a16:creationId xmlns:a16="http://schemas.microsoft.com/office/drawing/2014/main" id="{44192017-BE8A-DB56-0BF3-A36FD59D4F04}"/>
                </a:ext>
              </a:extLst>
            </p:cNvPr>
            <p:cNvSpPr/>
            <p:nvPr/>
          </p:nvSpPr>
          <p:spPr>
            <a:xfrm>
              <a:off x="837823" y="1426853"/>
              <a:ext cx="34962" cy="35600"/>
            </a:xfrm>
            <a:custGeom>
              <a:avLst/>
              <a:gdLst/>
              <a:ahLst/>
              <a:cxnLst/>
              <a:rect l="l" t="t" r="r" b="b"/>
              <a:pathLst>
                <a:path w="33019" h="33655">
                  <a:moveTo>
                    <a:pt x="11541" y="0"/>
                  </a:moveTo>
                  <a:lnTo>
                    <a:pt x="677" y="8541"/>
                  </a:lnTo>
                  <a:lnTo>
                    <a:pt x="0" y="21602"/>
                  </a:lnTo>
                  <a:lnTo>
                    <a:pt x="7919" y="32139"/>
                  </a:lnTo>
                  <a:lnTo>
                    <a:pt x="22844" y="33108"/>
                  </a:lnTo>
                  <a:lnTo>
                    <a:pt x="32177" y="24460"/>
                  </a:lnTo>
                  <a:lnTo>
                    <a:pt x="32789" y="12096"/>
                  </a:lnTo>
                  <a:lnTo>
                    <a:pt x="25603" y="1962"/>
                  </a:lnTo>
                  <a:lnTo>
                    <a:pt x="11541" y="0"/>
                  </a:lnTo>
                  <a:close/>
                </a:path>
              </a:pathLst>
            </a:custGeom>
            <a:solidFill>
              <a:srgbClr val="494948"/>
            </a:solidFill>
          </p:spPr>
          <p:txBody>
            <a:bodyPr wrap="square" lIns="0" tIns="0" rIns="0" bIns="0" rtlCol="0"/>
            <a:lstStyle/>
            <a:p>
              <a:endParaRPr/>
            </a:p>
          </p:txBody>
        </p:sp>
        <p:sp>
          <p:nvSpPr>
            <p:cNvPr id="28" name="object 28">
              <a:extLst>
                <a:ext uri="{FF2B5EF4-FFF2-40B4-BE49-F238E27FC236}">
                  <a16:creationId xmlns:a16="http://schemas.microsoft.com/office/drawing/2014/main" id="{9249475D-0A7B-5411-EBCA-6C2806AA4767}"/>
                </a:ext>
              </a:extLst>
            </p:cNvPr>
            <p:cNvSpPr/>
            <p:nvPr/>
          </p:nvSpPr>
          <p:spPr>
            <a:xfrm>
              <a:off x="600983" y="1659639"/>
              <a:ext cx="256839" cy="36271"/>
            </a:xfrm>
            <a:custGeom>
              <a:avLst/>
              <a:gdLst/>
              <a:ahLst/>
              <a:cxnLst/>
              <a:rect l="l" t="t" r="r" b="b"/>
              <a:pathLst>
                <a:path w="242570" h="34290">
                  <a:moveTo>
                    <a:pt x="224672" y="33526"/>
                  </a:moveTo>
                  <a:lnTo>
                    <a:pt x="181128" y="33526"/>
                  </a:lnTo>
                  <a:lnTo>
                    <a:pt x="196079" y="33941"/>
                  </a:lnTo>
                  <a:lnTo>
                    <a:pt x="213291" y="34293"/>
                  </a:lnTo>
                  <a:lnTo>
                    <a:pt x="224672" y="33526"/>
                  </a:lnTo>
                  <a:close/>
                </a:path>
                <a:path w="242570" h="34290">
                  <a:moveTo>
                    <a:pt x="37437" y="0"/>
                  </a:moveTo>
                  <a:lnTo>
                    <a:pt x="45" y="14049"/>
                  </a:lnTo>
                  <a:lnTo>
                    <a:pt x="0" y="22427"/>
                  </a:lnTo>
                  <a:lnTo>
                    <a:pt x="3455" y="29487"/>
                  </a:lnTo>
                  <a:lnTo>
                    <a:pt x="13202" y="33253"/>
                  </a:lnTo>
                  <a:lnTo>
                    <a:pt x="28937" y="34293"/>
                  </a:lnTo>
                  <a:lnTo>
                    <a:pt x="46064" y="33940"/>
                  </a:lnTo>
                  <a:lnTo>
                    <a:pt x="59982" y="33526"/>
                  </a:lnTo>
                  <a:lnTo>
                    <a:pt x="224672" y="33526"/>
                  </a:lnTo>
                  <a:lnTo>
                    <a:pt x="228662" y="33253"/>
                  </a:lnTo>
                  <a:lnTo>
                    <a:pt x="238455" y="29487"/>
                  </a:lnTo>
                  <a:lnTo>
                    <a:pt x="241627" y="23540"/>
                  </a:lnTo>
                  <a:lnTo>
                    <a:pt x="242332" y="15903"/>
                  </a:lnTo>
                  <a:lnTo>
                    <a:pt x="240899" y="8597"/>
                  </a:lnTo>
                  <a:lnTo>
                    <a:pt x="237655" y="3643"/>
                  </a:lnTo>
                  <a:lnTo>
                    <a:pt x="228701" y="1217"/>
                  </a:lnTo>
                  <a:lnTo>
                    <a:pt x="68047" y="1217"/>
                  </a:lnTo>
                  <a:lnTo>
                    <a:pt x="53717" y="735"/>
                  </a:lnTo>
                  <a:lnTo>
                    <a:pt x="37437" y="0"/>
                  </a:lnTo>
                  <a:close/>
                </a:path>
                <a:path w="242570" h="34290">
                  <a:moveTo>
                    <a:pt x="213008" y="501"/>
                  </a:moveTo>
                  <a:lnTo>
                    <a:pt x="182741" y="1217"/>
                  </a:lnTo>
                  <a:lnTo>
                    <a:pt x="228701" y="1217"/>
                  </a:lnTo>
                  <a:lnTo>
                    <a:pt x="228246" y="1094"/>
                  </a:lnTo>
                  <a:lnTo>
                    <a:pt x="213008" y="501"/>
                  </a:lnTo>
                  <a:close/>
                </a:path>
              </a:pathLst>
            </a:custGeom>
            <a:solidFill>
              <a:srgbClr val="494948"/>
            </a:solidFill>
          </p:spPr>
          <p:txBody>
            <a:bodyPr wrap="square" lIns="0" tIns="0" rIns="0" bIns="0" rtlCol="0"/>
            <a:lstStyle/>
            <a:p>
              <a:endParaRPr/>
            </a:p>
          </p:txBody>
        </p:sp>
        <p:sp>
          <p:nvSpPr>
            <p:cNvPr id="29" name="object 29">
              <a:extLst>
                <a:ext uri="{FF2B5EF4-FFF2-40B4-BE49-F238E27FC236}">
                  <a16:creationId xmlns:a16="http://schemas.microsoft.com/office/drawing/2014/main" id="{C6238A6E-6BCA-771D-DFEF-E811D31E76EE}"/>
                </a:ext>
              </a:extLst>
            </p:cNvPr>
            <p:cNvSpPr/>
            <p:nvPr/>
          </p:nvSpPr>
          <p:spPr>
            <a:xfrm>
              <a:off x="955394" y="1744646"/>
              <a:ext cx="33618" cy="33585"/>
            </a:xfrm>
            <a:custGeom>
              <a:avLst/>
              <a:gdLst/>
              <a:ahLst/>
              <a:cxnLst/>
              <a:rect l="l" t="t" r="r" b="b"/>
              <a:pathLst>
                <a:path w="31750" h="31750">
                  <a:moveTo>
                    <a:pt x="12760" y="0"/>
                  </a:moveTo>
                  <a:lnTo>
                    <a:pt x="3078" y="5739"/>
                  </a:lnTo>
                  <a:lnTo>
                    <a:pt x="0" y="15481"/>
                  </a:lnTo>
                  <a:lnTo>
                    <a:pt x="2698" y="25356"/>
                  </a:lnTo>
                  <a:lnTo>
                    <a:pt x="10347" y="31496"/>
                  </a:lnTo>
                  <a:lnTo>
                    <a:pt x="25177" y="29071"/>
                  </a:lnTo>
                  <a:lnTo>
                    <a:pt x="31275" y="16700"/>
                  </a:lnTo>
                  <a:lnTo>
                    <a:pt x="27511" y="3853"/>
                  </a:lnTo>
                  <a:lnTo>
                    <a:pt x="12760" y="0"/>
                  </a:lnTo>
                  <a:close/>
                </a:path>
              </a:pathLst>
            </a:custGeom>
            <a:solidFill>
              <a:srgbClr val="494948"/>
            </a:solidFill>
          </p:spPr>
          <p:txBody>
            <a:bodyPr wrap="square" lIns="0" tIns="0" rIns="0" bIns="0" rtlCol="0"/>
            <a:lstStyle/>
            <a:p>
              <a:endParaRPr/>
            </a:p>
          </p:txBody>
        </p:sp>
        <p:sp>
          <p:nvSpPr>
            <p:cNvPr id="30" name="object 30">
              <a:extLst>
                <a:ext uri="{FF2B5EF4-FFF2-40B4-BE49-F238E27FC236}">
                  <a16:creationId xmlns:a16="http://schemas.microsoft.com/office/drawing/2014/main" id="{2A7BF180-ACFF-8AF7-E274-E5A95A00A7C0}"/>
                </a:ext>
              </a:extLst>
            </p:cNvPr>
            <p:cNvSpPr/>
            <p:nvPr/>
          </p:nvSpPr>
          <p:spPr>
            <a:xfrm>
              <a:off x="600352" y="1832876"/>
              <a:ext cx="380552" cy="87992"/>
            </a:xfrm>
            <a:custGeom>
              <a:avLst/>
              <a:gdLst/>
              <a:ahLst/>
              <a:cxnLst/>
              <a:rect l="l" t="t" r="r" b="b"/>
              <a:pathLst>
                <a:path w="359409" h="83185">
                  <a:moveTo>
                    <a:pt x="107125" y="0"/>
                  </a:moveTo>
                  <a:lnTo>
                    <a:pt x="45825" y="8870"/>
                  </a:lnTo>
                  <a:lnTo>
                    <a:pt x="8145" y="47363"/>
                  </a:lnTo>
                  <a:lnTo>
                    <a:pt x="0" y="73269"/>
                  </a:lnTo>
                  <a:lnTo>
                    <a:pt x="0" y="82959"/>
                  </a:lnTo>
                  <a:lnTo>
                    <a:pt x="343230" y="82959"/>
                  </a:lnTo>
                  <a:lnTo>
                    <a:pt x="355908" y="71412"/>
                  </a:lnTo>
                  <a:lnTo>
                    <a:pt x="359182" y="50455"/>
                  </a:lnTo>
                  <a:lnTo>
                    <a:pt x="358316" y="25357"/>
                  </a:lnTo>
                  <a:lnTo>
                    <a:pt x="358571" y="1387"/>
                  </a:lnTo>
                  <a:lnTo>
                    <a:pt x="215633" y="1387"/>
                  </a:lnTo>
                  <a:lnTo>
                    <a:pt x="142482" y="154"/>
                  </a:lnTo>
                  <a:lnTo>
                    <a:pt x="107125" y="0"/>
                  </a:lnTo>
                  <a:close/>
                </a:path>
              </a:pathLst>
            </a:custGeom>
            <a:solidFill>
              <a:srgbClr val="494948"/>
            </a:solidFill>
          </p:spPr>
          <p:txBody>
            <a:bodyPr wrap="square" lIns="0" tIns="0" rIns="0" bIns="0" rtlCol="0"/>
            <a:lstStyle/>
            <a:p>
              <a:endParaRPr/>
            </a:p>
          </p:txBody>
        </p:sp>
      </p:grpSp>
      <p:sp>
        <p:nvSpPr>
          <p:cNvPr id="31" name="object 8">
            <a:extLst>
              <a:ext uri="{FF2B5EF4-FFF2-40B4-BE49-F238E27FC236}">
                <a16:creationId xmlns:a16="http://schemas.microsoft.com/office/drawing/2014/main" id="{CB3B8270-A39E-A2F7-C278-1200D1EDEC5E}"/>
              </a:ext>
            </a:extLst>
          </p:cNvPr>
          <p:cNvSpPr txBox="1"/>
          <p:nvPr/>
        </p:nvSpPr>
        <p:spPr>
          <a:xfrm>
            <a:off x="9232808" y="4229826"/>
            <a:ext cx="3042315" cy="1273187"/>
          </a:xfrm>
          <a:prstGeom prst="rect">
            <a:avLst/>
          </a:prstGeom>
        </p:spPr>
        <p:txBody>
          <a:bodyPr vert="horz" wrap="square" lIns="0" tIns="95204" rIns="0" bIns="0" rtlCol="0">
            <a:spAutoFit/>
          </a:bodyPr>
          <a:lstStyle/>
          <a:p>
            <a:pPr marL="16001" marR="302413">
              <a:spcBef>
                <a:spcPts val="750"/>
              </a:spcBef>
            </a:pPr>
            <a:r>
              <a:rPr lang="de-DE" sz="1400" b="1" dirty="0">
                <a:solidFill>
                  <a:srgbClr val="494948"/>
                </a:solidFill>
                <a:latin typeface="Arial"/>
                <a:cs typeface="Arial"/>
              </a:rPr>
              <a:t>Onlineservice</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400" dirty="0" err="1">
                <a:solidFill>
                  <a:srgbClr val="494948"/>
                </a:solidFill>
                <a:latin typeface="Arial"/>
                <a:cs typeface="Arial"/>
              </a:rPr>
              <a:t>Berechnungs</a:t>
            </a:r>
            <a:r>
              <a:rPr lang="en-US" sz="1400" dirty="0">
                <a:solidFill>
                  <a:srgbClr val="494948"/>
                </a:solidFill>
                <a:latin typeface="Arial"/>
                <a:cs typeface="Arial"/>
              </a:rPr>
              <a:t>-Tools</a:t>
            </a:r>
          </a:p>
          <a:p>
            <a:pPr marL="245611" marR="1015246" indent="-245611">
              <a:lnSpc>
                <a:spcPts val="2016"/>
              </a:lnSpc>
              <a:buClr>
                <a:srgbClr val="EE7234"/>
              </a:buClr>
              <a:buFont typeface="Wingdings"/>
              <a:buChar char=""/>
              <a:tabLst>
                <a:tab pos="245611" algn="l"/>
              </a:tabLst>
            </a:pPr>
            <a:r>
              <a:rPr lang="en-US" sz="1400">
                <a:solidFill>
                  <a:srgbClr val="494948"/>
                </a:solidFill>
                <a:latin typeface="Arial"/>
                <a:cs typeface="Arial"/>
              </a:rPr>
              <a:t>Online-Lager</a:t>
            </a:r>
          </a:p>
          <a:p>
            <a:pPr marL="245611" marR="1015246" indent="-245611">
              <a:lnSpc>
                <a:spcPts val="2016"/>
              </a:lnSpc>
              <a:buClr>
                <a:srgbClr val="EE7234"/>
              </a:buClr>
              <a:buFont typeface="Wingdings"/>
              <a:buChar char=""/>
              <a:tabLst>
                <a:tab pos="245611" algn="l"/>
              </a:tabLst>
            </a:pPr>
            <a:r>
              <a:rPr lang="en-US" sz="1400">
                <a:solidFill>
                  <a:srgbClr val="494948"/>
                </a:solidFill>
                <a:latin typeface="Arial"/>
                <a:cs typeface="Arial"/>
              </a:rPr>
              <a:t>Online-</a:t>
            </a:r>
            <a:r>
              <a:rPr lang="en-US" sz="1400" dirty="0" err="1">
                <a:solidFill>
                  <a:srgbClr val="494948"/>
                </a:solidFill>
                <a:latin typeface="Arial"/>
                <a:cs typeface="Arial"/>
              </a:rPr>
              <a:t>Geschäft</a:t>
            </a:r>
            <a:endParaRPr lang="en-US" sz="1400" dirty="0">
              <a:solidFill>
                <a:srgbClr val="494948"/>
              </a:solidFill>
              <a:latin typeface="Arial"/>
              <a:cs typeface="Arial"/>
            </a:endParaRPr>
          </a:p>
        </p:txBody>
      </p:sp>
      <p:sp>
        <p:nvSpPr>
          <p:cNvPr id="32" name="object 7">
            <a:extLst>
              <a:ext uri="{FF2B5EF4-FFF2-40B4-BE49-F238E27FC236}">
                <a16:creationId xmlns:a16="http://schemas.microsoft.com/office/drawing/2014/main" id="{83EDA116-5A20-04CD-A55F-2503A0A633DE}"/>
              </a:ext>
            </a:extLst>
          </p:cNvPr>
          <p:cNvSpPr txBox="1"/>
          <p:nvPr/>
        </p:nvSpPr>
        <p:spPr>
          <a:xfrm>
            <a:off x="9232809" y="2116569"/>
            <a:ext cx="2548890" cy="1072857"/>
          </a:xfrm>
          <a:prstGeom prst="rect">
            <a:avLst/>
          </a:prstGeom>
        </p:spPr>
        <p:txBody>
          <a:bodyPr vert="horz" wrap="square" lIns="0" tIns="16001" rIns="0" bIns="0" rtlCol="0">
            <a:spAutoFit/>
          </a:bodyPr>
          <a:lstStyle/>
          <a:p>
            <a:pPr marL="16001">
              <a:spcBef>
                <a:spcPts val="126"/>
              </a:spcBef>
            </a:pPr>
            <a:r>
              <a:rPr sz="1400" b="1" dirty="0">
                <a:solidFill>
                  <a:srgbClr val="494948"/>
                </a:solidFill>
                <a:latin typeface="Arial"/>
                <a:cs typeface="Arial"/>
              </a:rPr>
              <a:t>Polymer Par</a:t>
            </a:r>
            <a:r>
              <a:rPr lang="de-DE" sz="1400" b="1" dirty="0">
                <a:solidFill>
                  <a:srgbClr val="494948"/>
                </a:solidFill>
                <a:latin typeface="Arial"/>
                <a:cs typeface="Arial"/>
              </a:rPr>
              <a:t>t</a:t>
            </a:r>
            <a:r>
              <a:rPr sz="1400" b="1" dirty="0">
                <a:solidFill>
                  <a:srgbClr val="494948"/>
                </a:solidFill>
                <a:latin typeface="Arial"/>
                <a:cs typeface="Arial"/>
              </a:rPr>
              <a:t>s </a:t>
            </a:r>
            <a:r>
              <a:rPr lang="de-DE" sz="1400" b="1" dirty="0">
                <a:solidFill>
                  <a:srgbClr val="494948"/>
                </a:solidFill>
                <a:latin typeface="Arial"/>
                <a:cs typeface="Arial"/>
              </a:rPr>
              <a:t>D</a:t>
            </a:r>
            <a:r>
              <a:rPr sz="1400" b="1" dirty="0" err="1">
                <a:solidFill>
                  <a:srgbClr val="494948"/>
                </a:solidFill>
                <a:latin typeface="Arial"/>
                <a:cs typeface="Arial"/>
              </a:rPr>
              <a:t>esign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Beratung, Berechnung</a:t>
            </a: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Entwurf</a:t>
            </a:r>
          </a:p>
        </p:txBody>
      </p:sp>
      <p:grpSp>
        <p:nvGrpSpPr>
          <p:cNvPr id="33" name="Gruppieren 32">
            <a:extLst>
              <a:ext uri="{FF2B5EF4-FFF2-40B4-BE49-F238E27FC236}">
                <a16:creationId xmlns:a16="http://schemas.microsoft.com/office/drawing/2014/main" id="{40C7BBCD-AD2B-932D-39AB-A4172205FE23}"/>
              </a:ext>
            </a:extLst>
          </p:cNvPr>
          <p:cNvGrpSpPr/>
          <p:nvPr/>
        </p:nvGrpSpPr>
        <p:grpSpPr>
          <a:xfrm>
            <a:off x="8395217" y="2027491"/>
            <a:ext cx="423582" cy="573627"/>
            <a:chOff x="8823642" y="3430034"/>
            <a:chExt cx="423582" cy="573627"/>
          </a:xfrm>
        </p:grpSpPr>
        <p:sp>
          <p:nvSpPr>
            <p:cNvPr id="34" name="object 31">
              <a:extLst>
                <a:ext uri="{FF2B5EF4-FFF2-40B4-BE49-F238E27FC236}">
                  <a16:creationId xmlns:a16="http://schemas.microsoft.com/office/drawing/2014/main" id="{51351053-D90F-3A79-6F80-F22A71E111E8}"/>
                </a:ext>
              </a:extLst>
            </p:cNvPr>
            <p:cNvSpPr/>
            <p:nvPr/>
          </p:nvSpPr>
          <p:spPr>
            <a:xfrm>
              <a:off x="8823642" y="3430034"/>
              <a:ext cx="423582" cy="573627"/>
            </a:xfrm>
            <a:custGeom>
              <a:avLst/>
              <a:gdLst/>
              <a:ahLst/>
              <a:cxnLst/>
              <a:rect l="l" t="t" r="r" b="b"/>
              <a:pathLst>
                <a:path w="400050" h="542289">
                  <a:moveTo>
                    <a:pt x="345338" y="0"/>
                  </a:moveTo>
                  <a:lnTo>
                    <a:pt x="54140" y="0"/>
                  </a:lnTo>
                  <a:lnTo>
                    <a:pt x="22840" y="845"/>
                  </a:lnTo>
                  <a:lnTo>
                    <a:pt x="6767" y="6767"/>
                  </a:lnTo>
                  <a:lnTo>
                    <a:pt x="845" y="22840"/>
                  </a:lnTo>
                  <a:lnTo>
                    <a:pt x="0" y="54140"/>
                  </a:lnTo>
                  <a:lnTo>
                    <a:pt x="0" y="488060"/>
                  </a:lnTo>
                  <a:lnTo>
                    <a:pt x="845" y="519360"/>
                  </a:lnTo>
                  <a:lnTo>
                    <a:pt x="6767" y="535433"/>
                  </a:lnTo>
                  <a:lnTo>
                    <a:pt x="22840" y="541355"/>
                  </a:lnTo>
                  <a:lnTo>
                    <a:pt x="54140" y="542201"/>
                  </a:lnTo>
                  <a:lnTo>
                    <a:pt x="345338" y="542201"/>
                  </a:lnTo>
                  <a:lnTo>
                    <a:pt x="376630" y="541355"/>
                  </a:lnTo>
                  <a:lnTo>
                    <a:pt x="392699" y="535433"/>
                  </a:lnTo>
                  <a:lnTo>
                    <a:pt x="398620" y="519360"/>
                  </a:lnTo>
                  <a:lnTo>
                    <a:pt x="399465" y="488060"/>
                  </a:lnTo>
                  <a:lnTo>
                    <a:pt x="399465" y="54140"/>
                  </a:lnTo>
                  <a:lnTo>
                    <a:pt x="398620" y="22840"/>
                  </a:lnTo>
                  <a:lnTo>
                    <a:pt x="392699" y="6767"/>
                  </a:lnTo>
                  <a:lnTo>
                    <a:pt x="376630" y="845"/>
                  </a:lnTo>
                  <a:lnTo>
                    <a:pt x="345338" y="0"/>
                  </a:lnTo>
                  <a:close/>
                </a:path>
              </a:pathLst>
            </a:custGeom>
            <a:solidFill>
              <a:srgbClr val="494948"/>
            </a:solidFill>
          </p:spPr>
          <p:txBody>
            <a:bodyPr wrap="square" lIns="0" tIns="0" rIns="0" bIns="0" rtlCol="0"/>
            <a:lstStyle/>
            <a:p>
              <a:endParaRPr/>
            </a:p>
          </p:txBody>
        </p:sp>
        <p:sp>
          <p:nvSpPr>
            <p:cNvPr id="35" name="object 32">
              <a:extLst>
                <a:ext uri="{FF2B5EF4-FFF2-40B4-BE49-F238E27FC236}">
                  <a16:creationId xmlns:a16="http://schemas.microsoft.com/office/drawing/2014/main" id="{C545B8B4-EDD6-0E83-1C46-1577626980C6}"/>
                </a:ext>
              </a:extLst>
            </p:cNvPr>
            <p:cNvSpPr/>
            <p:nvPr/>
          </p:nvSpPr>
          <p:spPr>
            <a:xfrm>
              <a:off x="8860107" y="3518085"/>
              <a:ext cx="350296" cy="0"/>
            </a:xfrm>
            <a:custGeom>
              <a:avLst/>
              <a:gdLst/>
              <a:ahLst/>
              <a:cxnLst/>
              <a:rect l="l" t="t" r="r" b="b"/>
              <a:pathLst>
                <a:path w="330834">
                  <a:moveTo>
                    <a:pt x="0" y="0"/>
                  </a:moveTo>
                  <a:lnTo>
                    <a:pt x="330606" y="0"/>
                  </a:lnTo>
                </a:path>
              </a:pathLst>
            </a:custGeom>
            <a:ln w="79057">
              <a:solidFill>
                <a:srgbClr val="FFFFFF"/>
              </a:solidFill>
            </a:ln>
          </p:spPr>
          <p:txBody>
            <a:bodyPr wrap="square" lIns="0" tIns="0" rIns="0" bIns="0" rtlCol="0"/>
            <a:lstStyle/>
            <a:p>
              <a:endParaRPr/>
            </a:p>
          </p:txBody>
        </p:sp>
        <p:sp>
          <p:nvSpPr>
            <p:cNvPr id="36" name="object 33">
              <a:extLst>
                <a:ext uri="{FF2B5EF4-FFF2-40B4-BE49-F238E27FC236}">
                  <a16:creationId xmlns:a16="http://schemas.microsoft.com/office/drawing/2014/main" id="{D4D263FD-66A2-105F-8D0C-B0FB979E1B9A}"/>
                </a:ext>
              </a:extLst>
            </p:cNvPr>
            <p:cNvSpPr/>
            <p:nvPr/>
          </p:nvSpPr>
          <p:spPr>
            <a:xfrm>
              <a:off x="887593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37" name="object 34">
              <a:extLst>
                <a:ext uri="{FF2B5EF4-FFF2-40B4-BE49-F238E27FC236}">
                  <a16:creationId xmlns:a16="http://schemas.microsoft.com/office/drawing/2014/main" id="{03949927-3EAE-2765-BDEE-26F7B80FEFA1}"/>
                </a:ext>
              </a:extLst>
            </p:cNvPr>
            <p:cNvSpPr/>
            <p:nvPr/>
          </p:nvSpPr>
          <p:spPr>
            <a:xfrm>
              <a:off x="9161227"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38" name="object 35">
              <a:extLst>
                <a:ext uri="{FF2B5EF4-FFF2-40B4-BE49-F238E27FC236}">
                  <a16:creationId xmlns:a16="http://schemas.microsoft.com/office/drawing/2014/main" id="{144EDBF7-1633-CB98-3E0E-58109F31A845}"/>
                </a:ext>
              </a:extLst>
            </p:cNvPr>
            <p:cNvSpPr/>
            <p:nvPr/>
          </p:nvSpPr>
          <p:spPr>
            <a:xfrm>
              <a:off x="8965975"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39" name="object 36">
              <a:extLst>
                <a:ext uri="{FF2B5EF4-FFF2-40B4-BE49-F238E27FC236}">
                  <a16:creationId xmlns:a16="http://schemas.microsoft.com/office/drawing/2014/main" id="{EC372B8A-A693-1FCC-4C01-638784546C09}"/>
                </a:ext>
              </a:extLst>
            </p:cNvPr>
            <p:cNvSpPr/>
            <p:nvPr/>
          </p:nvSpPr>
          <p:spPr>
            <a:xfrm>
              <a:off x="906197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0" name="object 37">
              <a:extLst>
                <a:ext uri="{FF2B5EF4-FFF2-40B4-BE49-F238E27FC236}">
                  <a16:creationId xmlns:a16="http://schemas.microsoft.com/office/drawing/2014/main" id="{7840437E-0BB2-D725-D651-5485214E5CC4}"/>
                </a:ext>
              </a:extLst>
            </p:cNvPr>
            <p:cNvSpPr/>
            <p:nvPr/>
          </p:nvSpPr>
          <p:spPr>
            <a:xfrm>
              <a:off x="887593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1" name="object 38">
              <a:extLst>
                <a:ext uri="{FF2B5EF4-FFF2-40B4-BE49-F238E27FC236}">
                  <a16:creationId xmlns:a16="http://schemas.microsoft.com/office/drawing/2014/main" id="{4E1137B9-69BE-97B7-5F10-A88A951048B6}"/>
                </a:ext>
              </a:extLst>
            </p:cNvPr>
            <p:cNvSpPr/>
            <p:nvPr/>
          </p:nvSpPr>
          <p:spPr>
            <a:xfrm>
              <a:off x="9161227"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2" name="object 39">
              <a:extLst>
                <a:ext uri="{FF2B5EF4-FFF2-40B4-BE49-F238E27FC236}">
                  <a16:creationId xmlns:a16="http://schemas.microsoft.com/office/drawing/2014/main" id="{F957E55E-6F5F-A25D-4209-3A5E2B17320B}"/>
                </a:ext>
              </a:extLst>
            </p:cNvPr>
            <p:cNvSpPr/>
            <p:nvPr/>
          </p:nvSpPr>
          <p:spPr>
            <a:xfrm>
              <a:off x="8965975"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3" name="object 40">
              <a:extLst>
                <a:ext uri="{FF2B5EF4-FFF2-40B4-BE49-F238E27FC236}">
                  <a16:creationId xmlns:a16="http://schemas.microsoft.com/office/drawing/2014/main" id="{CFE251DA-B334-8E46-0721-679C63B2BD11}"/>
                </a:ext>
              </a:extLst>
            </p:cNvPr>
            <p:cNvSpPr/>
            <p:nvPr/>
          </p:nvSpPr>
          <p:spPr>
            <a:xfrm>
              <a:off x="906197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4" name="object 41">
              <a:extLst>
                <a:ext uri="{FF2B5EF4-FFF2-40B4-BE49-F238E27FC236}">
                  <a16:creationId xmlns:a16="http://schemas.microsoft.com/office/drawing/2014/main" id="{1ED47132-8A10-6842-3DB4-7C9589805145}"/>
                </a:ext>
              </a:extLst>
            </p:cNvPr>
            <p:cNvSpPr/>
            <p:nvPr/>
          </p:nvSpPr>
          <p:spPr>
            <a:xfrm>
              <a:off x="887593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5" name="object 42">
              <a:extLst>
                <a:ext uri="{FF2B5EF4-FFF2-40B4-BE49-F238E27FC236}">
                  <a16:creationId xmlns:a16="http://schemas.microsoft.com/office/drawing/2014/main" id="{94CB1BAC-C60B-180F-4FDA-23A4FBBC396B}"/>
                </a:ext>
              </a:extLst>
            </p:cNvPr>
            <p:cNvSpPr/>
            <p:nvPr/>
          </p:nvSpPr>
          <p:spPr>
            <a:xfrm>
              <a:off x="8965975"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6" name="object 43">
              <a:extLst>
                <a:ext uri="{FF2B5EF4-FFF2-40B4-BE49-F238E27FC236}">
                  <a16:creationId xmlns:a16="http://schemas.microsoft.com/office/drawing/2014/main" id="{557690FB-9B82-CBCC-88AB-20380BA5AB21}"/>
                </a:ext>
              </a:extLst>
            </p:cNvPr>
            <p:cNvSpPr/>
            <p:nvPr/>
          </p:nvSpPr>
          <p:spPr>
            <a:xfrm>
              <a:off x="906197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7" name="object 44">
              <a:extLst>
                <a:ext uri="{FF2B5EF4-FFF2-40B4-BE49-F238E27FC236}">
                  <a16:creationId xmlns:a16="http://schemas.microsoft.com/office/drawing/2014/main" id="{2081CD87-75CE-9CCE-320A-F05F825F0457}"/>
                </a:ext>
              </a:extLst>
            </p:cNvPr>
            <p:cNvSpPr/>
            <p:nvPr/>
          </p:nvSpPr>
          <p:spPr>
            <a:xfrm>
              <a:off x="887593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48" name="object 45">
              <a:extLst>
                <a:ext uri="{FF2B5EF4-FFF2-40B4-BE49-F238E27FC236}">
                  <a16:creationId xmlns:a16="http://schemas.microsoft.com/office/drawing/2014/main" id="{CA05D4D2-74F0-3BCE-E59B-44D1727D493E}"/>
                </a:ext>
              </a:extLst>
            </p:cNvPr>
            <p:cNvSpPr/>
            <p:nvPr/>
          </p:nvSpPr>
          <p:spPr>
            <a:xfrm>
              <a:off x="9185048" y="3795838"/>
              <a:ext cx="0" cy="134339"/>
            </a:xfrm>
            <a:custGeom>
              <a:avLst/>
              <a:gdLst/>
              <a:ahLst/>
              <a:cxnLst/>
              <a:rect l="l" t="t" r="r" b="b"/>
              <a:pathLst>
                <a:path h="127000">
                  <a:moveTo>
                    <a:pt x="0" y="0"/>
                  </a:moveTo>
                  <a:lnTo>
                    <a:pt x="0" y="126466"/>
                  </a:lnTo>
                </a:path>
              </a:pathLst>
            </a:custGeom>
            <a:ln w="44996">
              <a:solidFill>
                <a:srgbClr val="FFFFFF"/>
              </a:solidFill>
            </a:ln>
          </p:spPr>
          <p:txBody>
            <a:bodyPr wrap="square" lIns="0" tIns="0" rIns="0" bIns="0" rtlCol="0"/>
            <a:lstStyle/>
            <a:p>
              <a:endParaRPr/>
            </a:p>
          </p:txBody>
        </p:sp>
        <p:sp>
          <p:nvSpPr>
            <p:cNvPr id="77" name="object 46">
              <a:extLst>
                <a:ext uri="{FF2B5EF4-FFF2-40B4-BE49-F238E27FC236}">
                  <a16:creationId xmlns:a16="http://schemas.microsoft.com/office/drawing/2014/main" id="{EEBC189B-1D93-E4FE-7752-90D44F5AA446}"/>
                </a:ext>
              </a:extLst>
            </p:cNvPr>
            <p:cNvSpPr/>
            <p:nvPr/>
          </p:nvSpPr>
          <p:spPr>
            <a:xfrm>
              <a:off x="8965975"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79" name="object 47">
              <a:extLst>
                <a:ext uri="{FF2B5EF4-FFF2-40B4-BE49-F238E27FC236}">
                  <a16:creationId xmlns:a16="http://schemas.microsoft.com/office/drawing/2014/main" id="{9F576475-8841-8819-17E4-00C3ED2CABE6}"/>
                </a:ext>
              </a:extLst>
            </p:cNvPr>
            <p:cNvSpPr/>
            <p:nvPr/>
          </p:nvSpPr>
          <p:spPr>
            <a:xfrm>
              <a:off x="906197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grpSp>
      <p:sp>
        <p:nvSpPr>
          <p:cNvPr id="97" name="Textfeld 96">
            <a:extLst>
              <a:ext uri="{FF2B5EF4-FFF2-40B4-BE49-F238E27FC236}">
                <a16:creationId xmlns:a16="http://schemas.microsoft.com/office/drawing/2014/main" id="{6110BF24-B456-C8C6-5CC0-575EB4A7E347}"/>
              </a:ext>
            </a:extLst>
          </p:cNvPr>
          <p:cNvSpPr txBox="1"/>
          <p:nvPr/>
        </p:nvSpPr>
        <p:spPr>
          <a:xfrm>
            <a:off x="3386220" y="1032077"/>
            <a:ext cx="5413661"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WENN SIE MEHR WISSEN WOLLEN</a:t>
            </a:r>
          </a:p>
        </p:txBody>
      </p:sp>
      <p:pic>
        <p:nvPicPr>
          <p:cNvPr id="98" name="Grafik 97" descr="Computer mit einfarbiger Füllung">
            <a:extLst>
              <a:ext uri="{FF2B5EF4-FFF2-40B4-BE49-F238E27FC236}">
                <a16:creationId xmlns:a16="http://schemas.microsoft.com/office/drawing/2014/main" id="{98CAE431-9720-8F8F-2002-A0B2906C44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0952" y="4053428"/>
            <a:ext cx="692112" cy="692112"/>
          </a:xfrm>
          <a:prstGeom prst="rect">
            <a:avLst/>
          </a:prstGeom>
        </p:spPr>
      </p:pic>
    </p:spTree>
    <p:extLst>
      <p:ext uri="{BB962C8B-B14F-4D97-AF65-F5344CB8AC3E}">
        <p14:creationId xmlns:p14="http://schemas.microsoft.com/office/powerpoint/2010/main" val="393731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0CFE441-118E-B411-180B-49F913C61647}"/>
              </a:ext>
            </a:extLst>
          </p:cNvPr>
          <p:cNvSpPr txBox="1"/>
          <p:nvPr/>
        </p:nvSpPr>
        <p:spPr>
          <a:xfrm>
            <a:off x="5465058" y="1032077"/>
            <a:ext cx="1261884"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LAGER</a:t>
            </a:r>
          </a:p>
        </p:txBody>
      </p:sp>
      <p:sp>
        <p:nvSpPr>
          <p:cNvPr id="12" name="Rechteck 11">
            <a:extLst>
              <a:ext uri="{FF2B5EF4-FFF2-40B4-BE49-F238E27FC236}">
                <a16:creationId xmlns:a16="http://schemas.microsoft.com/office/drawing/2014/main" id="{B7E4E915-2BBF-9437-FC5A-C0304AFE1E90}"/>
              </a:ext>
            </a:extLst>
          </p:cNvPr>
          <p:cNvSpPr/>
          <p:nvPr/>
        </p:nvSpPr>
        <p:spPr>
          <a:xfrm>
            <a:off x="7296488" y="2906334"/>
            <a:ext cx="3115485" cy="1552733"/>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Nachdem Sie sich mit Ihrem Konto eingeloggt haben, erhalten Sie eine Übersicht</a:t>
            </a:r>
            <a:br>
              <a:rPr lang="de-DE" sz="1100" dirty="0">
                <a:solidFill>
                  <a:srgbClr val="505052"/>
                </a:solidFill>
                <a:latin typeface="Arial" panose="020B0604020202020204" pitchFamily="34" charset="0"/>
                <a:cs typeface="Arial" panose="020B0604020202020204" pitchFamily="34" charset="0"/>
              </a:rPr>
            </a:br>
            <a:endParaRPr lang="de-DE" sz="1100" dirty="0">
              <a:solidFill>
                <a:srgbClr val="505052"/>
              </a:solidFill>
              <a:latin typeface="Arial" panose="020B0604020202020204" pitchFamily="34" charset="0"/>
              <a:cs typeface="Arial" panose="020B0604020202020204" pitchFamily="34" charset="0"/>
            </a:endParaRPr>
          </a:p>
          <a:p>
            <a:pPr marL="285750" indent="-285750">
              <a:lnSpc>
                <a:spcPct val="125000"/>
              </a:lnSpc>
              <a:buClr>
                <a:srgbClr val="ED7D31"/>
              </a:buClr>
              <a:buFont typeface="Wingdings" panose="05000000000000000000" pitchFamily="2" charset="2"/>
              <a:buChar char="§"/>
            </a:pPr>
            <a:r>
              <a:rPr lang="de-DE" sz="1100" dirty="0">
                <a:solidFill>
                  <a:srgbClr val="505052"/>
                </a:solidFill>
                <a:latin typeface="Arial" panose="020B0604020202020204" pitchFamily="34" charset="0"/>
                <a:cs typeface="Arial" panose="020B0604020202020204" pitchFamily="34" charset="0"/>
              </a:rPr>
              <a:t>Platten</a:t>
            </a:r>
          </a:p>
          <a:p>
            <a:pPr marL="285750" indent="-285750">
              <a:lnSpc>
                <a:spcPct val="125000"/>
              </a:lnSpc>
              <a:buClr>
                <a:srgbClr val="ED7D31"/>
              </a:buClr>
              <a:buFont typeface="Wingdings" panose="05000000000000000000" pitchFamily="2" charset="2"/>
              <a:buChar char="§"/>
            </a:pPr>
            <a:r>
              <a:rPr lang="de-DE" sz="1100" dirty="0">
                <a:solidFill>
                  <a:srgbClr val="505052"/>
                </a:solidFill>
                <a:latin typeface="Arial" panose="020B0604020202020204" pitchFamily="34" charset="0"/>
                <a:cs typeface="Arial" panose="020B0604020202020204" pitchFamily="34" charset="0"/>
              </a:rPr>
              <a:t>Vollstäbe und Rohre</a:t>
            </a:r>
          </a:p>
          <a:p>
            <a:pPr marL="285750" indent="-285750">
              <a:lnSpc>
                <a:spcPct val="125000"/>
              </a:lnSpc>
              <a:buClr>
                <a:srgbClr val="ED7D31"/>
              </a:buClr>
              <a:buFont typeface="Wingdings" panose="05000000000000000000" pitchFamily="2" charset="2"/>
              <a:buChar char="§"/>
            </a:pPr>
            <a:r>
              <a:rPr lang="de-DE" sz="1100" dirty="0">
                <a:solidFill>
                  <a:srgbClr val="505052"/>
                </a:solidFill>
                <a:latin typeface="Arial" panose="020B0604020202020204" pitchFamily="34" charset="0"/>
                <a:cs typeface="Arial" panose="020B0604020202020204" pitchFamily="34" charset="0"/>
              </a:rPr>
              <a:t>Restposten</a:t>
            </a:r>
          </a:p>
          <a:p>
            <a:pPr marL="285750" indent="-285750">
              <a:lnSpc>
                <a:spcPct val="125000"/>
              </a:lnSpc>
              <a:buClr>
                <a:srgbClr val="ED7D31"/>
              </a:buClr>
              <a:buFont typeface="Wingdings" panose="05000000000000000000" pitchFamily="2" charset="2"/>
              <a:buChar char="§"/>
            </a:pPr>
            <a:r>
              <a:rPr lang="de-DE" sz="1100" dirty="0">
                <a:solidFill>
                  <a:srgbClr val="505052"/>
                </a:solidFill>
                <a:latin typeface="Arial" panose="020B0604020202020204" pitchFamily="34" charset="0"/>
                <a:cs typeface="Arial" panose="020B0604020202020204" pitchFamily="34" charset="0"/>
              </a:rPr>
              <a:t>Produktfinder (in Kürze)</a:t>
            </a:r>
          </a:p>
        </p:txBody>
      </p:sp>
      <p:sp>
        <p:nvSpPr>
          <p:cNvPr id="13" name="Parallelogramm 12">
            <a:extLst>
              <a:ext uri="{FF2B5EF4-FFF2-40B4-BE49-F238E27FC236}">
                <a16:creationId xmlns:a16="http://schemas.microsoft.com/office/drawing/2014/main" id="{1A0A7979-5596-1501-4A1F-B9F21F7AE496}"/>
              </a:ext>
            </a:extLst>
          </p:cNvPr>
          <p:cNvSpPr/>
          <p:nvPr/>
        </p:nvSpPr>
        <p:spPr>
          <a:xfrm>
            <a:off x="7197744" y="2195865"/>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NAVIGATIONSSEITE</a:t>
            </a:r>
          </a:p>
        </p:txBody>
      </p:sp>
      <p:grpSp>
        <p:nvGrpSpPr>
          <p:cNvPr id="37" name="Gruppieren 36">
            <a:extLst>
              <a:ext uri="{FF2B5EF4-FFF2-40B4-BE49-F238E27FC236}">
                <a16:creationId xmlns:a16="http://schemas.microsoft.com/office/drawing/2014/main" id="{36C3FB66-401F-AFD5-BCA7-AAD850259369}"/>
              </a:ext>
            </a:extLst>
          </p:cNvPr>
          <p:cNvGrpSpPr/>
          <p:nvPr/>
        </p:nvGrpSpPr>
        <p:grpSpPr>
          <a:xfrm>
            <a:off x="337233" y="5603003"/>
            <a:ext cx="3214230" cy="857312"/>
            <a:chOff x="337233" y="5603003"/>
            <a:chExt cx="3214230" cy="857312"/>
          </a:xfrm>
        </p:grpSpPr>
        <p:sp>
          <p:nvSpPr>
            <p:cNvPr id="15" name="Parallelogramm 14">
              <a:extLst>
                <a:ext uri="{FF2B5EF4-FFF2-40B4-BE49-F238E27FC236}">
                  <a16:creationId xmlns:a16="http://schemas.microsoft.com/office/drawing/2014/main" id="{60002464-1540-991D-E1A2-67EAAB52469F}"/>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35" name="Rechteck 34">
              <a:extLst>
                <a:ext uri="{FF2B5EF4-FFF2-40B4-BE49-F238E27FC236}">
                  <a16:creationId xmlns:a16="http://schemas.microsoft.com/office/drawing/2014/main" id="{75FF9D36-1F2B-0E3A-428A-72981EAB0768}"/>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36" name="Rechteck 35">
              <a:extLst>
                <a:ext uri="{FF2B5EF4-FFF2-40B4-BE49-F238E27FC236}">
                  <a16:creationId xmlns:a16="http://schemas.microsoft.com/office/drawing/2014/main" id="{F95B2D22-98EA-1B5A-6FAD-5ABE518C0566}"/>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34" name="Grafik 33" descr="Computer mit einfarbiger Füllung">
              <a:extLst>
                <a:ext uri="{FF2B5EF4-FFF2-40B4-BE49-F238E27FC236}">
                  <a16:creationId xmlns:a16="http://schemas.microsoft.com/office/drawing/2014/main" id="{DB35057A-797A-2376-44A5-1AFE44EADC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38" name="Textfeld 37">
            <a:extLst>
              <a:ext uri="{FF2B5EF4-FFF2-40B4-BE49-F238E27FC236}">
                <a16:creationId xmlns:a16="http://schemas.microsoft.com/office/drawing/2014/main" id="{FD1B254C-7407-A950-A3B9-F5DA91F2BF74}"/>
              </a:ext>
            </a:extLst>
          </p:cNvPr>
          <p:cNvSpPr txBox="1"/>
          <p:nvPr/>
        </p:nvSpPr>
        <p:spPr>
          <a:xfrm>
            <a:off x="7469861" y="5253070"/>
            <a:ext cx="2696572" cy="261610"/>
          </a:xfrm>
          <a:prstGeom prst="rect">
            <a:avLst/>
          </a:prstGeom>
          <a:noFill/>
        </p:spPr>
        <p:txBody>
          <a:bodyPr wrap="none" rtlCol="0">
            <a:spAutoFit/>
          </a:bodyPr>
          <a:lstStyle/>
          <a:p>
            <a:r>
              <a:rPr lang="de-DE" sz="1100" dirty="0">
                <a:solidFill>
                  <a:srgbClr val="505052"/>
                </a:solidFill>
                <a:latin typeface="Arial" panose="020B0604020202020204" pitchFamily="34" charset="0"/>
                <a:cs typeface="Arial" panose="020B0604020202020204" pitchFamily="34" charset="0"/>
              </a:rPr>
              <a:t>Sie finden es hier: https://lager.zedex.de</a:t>
            </a:r>
          </a:p>
        </p:txBody>
      </p:sp>
      <p:pic>
        <p:nvPicPr>
          <p:cNvPr id="3" name="Grafik 2">
            <a:extLst>
              <a:ext uri="{FF2B5EF4-FFF2-40B4-BE49-F238E27FC236}">
                <a16:creationId xmlns:a16="http://schemas.microsoft.com/office/drawing/2014/main" id="{98E3657A-A6DF-8923-13E6-3D93E66CCED9}"/>
              </a:ext>
            </a:extLst>
          </p:cNvPr>
          <p:cNvPicPr>
            <a:picLocks noChangeAspect="1"/>
          </p:cNvPicPr>
          <p:nvPr/>
        </p:nvPicPr>
        <p:blipFill>
          <a:blip r:embed="rId4"/>
          <a:stretch>
            <a:fillRect/>
          </a:stretch>
        </p:blipFill>
        <p:spPr>
          <a:xfrm>
            <a:off x="750438" y="1261331"/>
            <a:ext cx="4243819" cy="4366667"/>
          </a:xfrm>
          <a:prstGeom prst="rect">
            <a:avLst/>
          </a:prstGeom>
          <a:ln w="9525">
            <a:solidFill>
              <a:schemeClr val="tx1"/>
            </a:solidFill>
          </a:ln>
        </p:spPr>
      </p:pic>
    </p:spTree>
    <p:extLst>
      <p:ext uri="{BB962C8B-B14F-4D97-AF65-F5344CB8AC3E}">
        <p14:creationId xmlns:p14="http://schemas.microsoft.com/office/powerpoint/2010/main" val="214956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453A151-4C58-5549-9B1D-26F8A3A7CEFA}"/>
              </a:ext>
            </a:extLst>
          </p:cNvPr>
          <p:cNvSpPr txBox="1"/>
          <p:nvPr/>
        </p:nvSpPr>
        <p:spPr>
          <a:xfrm>
            <a:off x="5105183" y="1042253"/>
            <a:ext cx="198163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ÜBERSICHT</a:t>
            </a:r>
          </a:p>
        </p:txBody>
      </p:sp>
      <p:sp>
        <p:nvSpPr>
          <p:cNvPr id="28" name="Rechteck 27">
            <a:extLst>
              <a:ext uri="{FF2B5EF4-FFF2-40B4-BE49-F238E27FC236}">
                <a16:creationId xmlns:a16="http://schemas.microsoft.com/office/drawing/2014/main" id="{75CBF539-705F-B89B-0B50-BEFF1123C915}"/>
              </a:ext>
            </a:extLst>
          </p:cNvPr>
          <p:cNvSpPr/>
          <p:nvPr/>
        </p:nvSpPr>
        <p:spPr>
          <a:xfrm>
            <a:off x="6561204" y="2825819"/>
            <a:ext cx="2658470" cy="494751"/>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Die aktuelle Auswahl kann mit einem Klick exportiert werden (.xlsx oder .</a:t>
            </a:r>
            <a:r>
              <a:rPr lang="de-DE" sz="1100" dirty="0" err="1">
                <a:solidFill>
                  <a:srgbClr val="505052"/>
                </a:solidFill>
                <a:latin typeface="Arial" panose="020B0604020202020204" pitchFamily="34" charset="0"/>
                <a:cs typeface="Arial" panose="020B0604020202020204" pitchFamily="34" charset="0"/>
              </a:rPr>
              <a:t>csv</a:t>
            </a:r>
            <a:r>
              <a:rPr lang="de-DE" sz="1100" dirty="0">
                <a:solidFill>
                  <a:srgbClr val="505052"/>
                </a:solidFill>
                <a:latin typeface="Arial" panose="020B0604020202020204" pitchFamily="34" charset="0"/>
                <a:cs typeface="Arial" panose="020B0604020202020204" pitchFamily="34" charset="0"/>
              </a:rPr>
              <a:t>)</a:t>
            </a:r>
          </a:p>
        </p:txBody>
      </p:sp>
      <p:sp>
        <p:nvSpPr>
          <p:cNvPr id="30" name="Rechteck 29">
            <a:extLst>
              <a:ext uri="{FF2B5EF4-FFF2-40B4-BE49-F238E27FC236}">
                <a16:creationId xmlns:a16="http://schemas.microsoft.com/office/drawing/2014/main" id="{B68738BE-D1B3-983C-960B-9D170E6A6F55}"/>
              </a:ext>
            </a:extLst>
          </p:cNvPr>
          <p:cNvSpPr/>
          <p:nvPr/>
        </p:nvSpPr>
        <p:spPr>
          <a:xfrm>
            <a:off x="6637930" y="5159666"/>
            <a:ext cx="2536357" cy="706347"/>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Sie haben die Möglichkeit, die angezeigten Produkte nach Material zu filtern</a:t>
            </a:r>
          </a:p>
        </p:txBody>
      </p:sp>
      <p:grpSp>
        <p:nvGrpSpPr>
          <p:cNvPr id="32" name="Gruppieren 31">
            <a:extLst>
              <a:ext uri="{FF2B5EF4-FFF2-40B4-BE49-F238E27FC236}">
                <a16:creationId xmlns:a16="http://schemas.microsoft.com/office/drawing/2014/main" id="{5A4AA164-D1B5-4613-EF59-5AF5C2BF53F9}"/>
              </a:ext>
            </a:extLst>
          </p:cNvPr>
          <p:cNvGrpSpPr/>
          <p:nvPr/>
        </p:nvGrpSpPr>
        <p:grpSpPr>
          <a:xfrm>
            <a:off x="337233" y="5603003"/>
            <a:ext cx="3214230" cy="857312"/>
            <a:chOff x="337233" y="5603003"/>
            <a:chExt cx="3214230" cy="857312"/>
          </a:xfrm>
        </p:grpSpPr>
        <p:sp>
          <p:nvSpPr>
            <p:cNvPr id="33" name="Parallelogramm 32">
              <a:extLst>
                <a:ext uri="{FF2B5EF4-FFF2-40B4-BE49-F238E27FC236}">
                  <a16:creationId xmlns:a16="http://schemas.microsoft.com/office/drawing/2014/main" id="{25BD3D40-88AB-7401-388C-5FDB18DA6900}"/>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34" name="Rechteck 33">
              <a:extLst>
                <a:ext uri="{FF2B5EF4-FFF2-40B4-BE49-F238E27FC236}">
                  <a16:creationId xmlns:a16="http://schemas.microsoft.com/office/drawing/2014/main" id="{C93C883F-D0C4-BA38-735C-32E09E49F933}"/>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35" name="Rechteck 34">
              <a:extLst>
                <a:ext uri="{FF2B5EF4-FFF2-40B4-BE49-F238E27FC236}">
                  <a16:creationId xmlns:a16="http://schemas.microsoft.com/office/drawing/2014/main" id="{54ADC906-4499-FF19-2D09-ABBC657FC616}"/>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36" name="Grafik 35" descr="Computer mit einfarbiger Füllung">
              <a:extLst>
                <a:ext uri="{FF2B5EF4-FFF2-40B4-BE49-F238E27FC236}">
                  <a16:creationId xmlns:a16="http://schemas.microsoft.com/office/drawing/2014/main" id="{9B824499-4254-8D6B-9503-FDDF9CCDC9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pic>
        <p:nvPicPr>
          <p:cNvPr id="8" name="Grafik 7">
            <a:extLst>
              <a:ext uri="{FF2B5EF4-FFF2-40B4-BE49-F238E27FC236}">
                <a16:creationId xmlns:a16="http://schemas.microsoft.com/office/drawing/2014/main" id="{395385E9-DC96-62C6-06CA-F9234A917024}"/>
              </a:ext>
            </a:extLst>
          </p:cNvPr>
          <p:cNvPicPr>
            <a:picLocks noChangeAspect="1"/>
          </p:cNvPicPr>
          <p:nvPr/>
        </p:nvPicPr>
        <p:blipFill>
          <a:blip r:embed="rId4"/>
          <a:stretch>
            <a:fillRect/>
          </a:stretch>
        </p:blipFill>
        <p:spPr>
          <a:xfrm>
            <a:off x="710627" y="1338265"/>
            <a:ext cx="2741617" cy="2908520"/>
          </a:xfrm>
          <a:prstGeom prst="rect">
            <a:avLst/>
          </a:prstGeom>
          <a:ln w="9525">
            <a:solidFill>
              <a:schemeClr val="tx1"/>
            </a:solidFill>
          </a:ln>
        </p:spPr>
      </p:pic>
      <p:pic>
        <p:nvPicPr>
          <p:cNvPr id="6" name="Grafik 5">
            <a:extLst>
              <a:ext uri="{FF2B5EF4-FFF2-40B4-BE49-F238E27FC236}">
                <a16:creationId xmlns:a16="http://schemas.microsoft.com/office/drawing/2014/main" id="{EFF002B3-73F7-0E31-24EA-43C1DB6F5A4A}"/>
              </a:ext>
            </a:extLst>
          </p:cNvPr>
          <p:cNvPicPr>
            <a:picLocks noChangeAspect="1"/>
          </p:cNvPicPr>
          <p:nvPr/>
        </p:nvPicPr>
        <p:blipFill>
          <a:blip r:embed="rId5"/>
          <a:stretch>
            <a:fillRect/>
          </a:stretch>
        </p:blipFill>
        <p:spPr>
          <a:xfrm>
            <a:off x="1323631" y="1995258"/>
            <a:ext cx="2741617" cy="2901156"/>
          </a:xfrm>
          <a:prstGeom prst="rect">
            <a:avLst/>
          </a:prstGeom>
          <a:ln w="9525">
            <a:solidFill>
              <a:schemeClr val="tx1"/>
            </a:solidFill>
          </a:ln>
        </p:spPr>
      </p:pic>
      <p:pic>
        <p:nvPicPr>
          <p:cNvPr id="4" name="Grafik 3">
            <a:extLst>
              <a:ext uri="{FF2B5EF4-FFF2-40B4-BE49-F238E27FC236}">
                <a16:creationId xmlns:a16="http://schemas.microsoft.com/office/drawing/2014/main" id="{BFAD50AE-67C1-00AB-545A-DFF20FE8D599}"/>
              </a:ext>
            </a:extLst>
          </p:cNvPr>
          <p:cNvPicPr>
            <a:picLocks noChangeAspect="1"/>
          </p:cNvPicPr>
          <p:nvPr/>
        </p:nvPicPr>
        <p:blipFill>
          <a:blip r:embed="rId6"/>
          <a:stretch>
            <a:fillRect/>
          </a:stretch>
        </p:blipFill>
        <p:spPr>
          <a:xfrm>
            <a:off x="2632385" y="2642746"/>
            <a:ext cx="2741617" cy="2870093"/>
          </a:xfrm>
          <a:prstGeom prst="rect">
            <a:avLst/>
          </a:prstGeom>
          <a:ln w="9525">
            <a:solidFill>
              <a:schemeClr val="tx1"/>
            </a:solidFill>
          </a:ln>
        </p:spPr>
      </p:pic>
      <p:pic>
        <p:nvPicPr>
          <p:cNvPr id="10" name="Grafik 9">
            <a:extLst>
              <a:ext uri="{FF2B5EF4-FFF2-40B4-BE49-F238E27FC236}">
                <a16:creationId xmlns:a16="http://schemas.microsoft.com/office/drawing/2014/main" id="{19AEA67A-4F52-ABF8-88B6-85A77F893610}"/>
              </a:ext>
            </a:extLst>
          </p:cNvPr>
          <p:cNvPicPr>
            <a:picLocks noChangeAspect="1"/>
          </p:cNvPicPr>
          <p:nvPr/>
        </p:nvPicPr>
        <p:blipFill>
          <a:blip r:embed="rId7"/>
          <a:stretch>
            <a:fillRect/>
          </a:stretch>
        </p:blipFill>
        <p:spPr>
          <a:xfrm>
            <a:off x="9455806" y="1995258"/>
            <a:ext cx="1774633" cy="1542173"/>
          </a:xfrm>
          <a:prstGeom prst="rect">
            <a:avLst/>
          </a:prstGeom>
          <a:ln w="9525">
            <a:solidFill>
              <a:schemeClr val="tx1"/>
            </a:solidFill>
          </a:ln>
        </p:spPr>
      </p:pic>
      <p:sp>
        <p:nvSpPr>
          <p:cNvPr id="29" name="Parallelogramm 28">
            <a:extLst>
              <a:ext uri="{FF2B5EF4-FFF2-40B4-BE49-F238E27FC236}">
                <a16:creationId xmlns:a16="http://schemas.microsoft.com/office/drawing/2014/main" id="{A0B419C8-2F4F-5138-D702-81B6ACC1A3C3}"/>
              </a:ext>
            </a:extLst>
          </p:cNvPr>
          <p:cNvSpPr/>
          <p:nvPr/>
        </p:nvSpPr>
        <p:spPr>
          <a:xfrm>
            <a:off x="6345385" y="2224694"/>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EXPORT</a:t>
            </a:r>
          </a:p>
        </p:txBody>
      </p:sp>
      <p:pic>
        <p:nvPicPr>
          <p:cNvPr id="12" name="Grafik 11">
            <a:extLst>
              <a:ext uri="{FF2B5EF4-FFF2-40B4-BE49-F238E27FC236}">
                <a16:creationId xmlns:a16="http://schemas.microsoft.com/office/drawing/2014/main" id="{DD7F6DD3-3B85-A6CC-9BF1-ABBB2BD76E99}"/>
              </a:ext>
            </a:extLst>
          </p:cNvPr>
          <p:cNvPicPr>
            <a:picLocks noChangeAspect="1"/>
          </p:cNvPicPr>
          <p:nvPr/>
        </p:nvPicPr>
        <p:blipFill>
          <a:blip r:embed="rId8"/>
          <a:stretch>
            <a:fillRect/>
          </a:stretch>
        </p:blipFill>
        <p:spPr>
          <a:xfrm>
            <a:off x="9540565" y="3796914"/>
            <a:ext cx="1605116" cy="2455212"/>
          </a:xfrm>
          <a:prstGeom prst="rect">
            <a:avLst/>
          </a:prstGeom>
          <a:ln w="9525">
            <a:solidFill>
              <a:schemeClr val="tx1"/>
            </a:solidFill>
          </a:ln>
        </p:spPr>
      </p:pic>
      <p:sp>
        <p:nvSpPr>
          <p:cNvPr id="31" name="Parallelogramm 30">
            <a:extLst>
              <a:ext uri="{FF2B5EF4-FFF2-40B4-BE49-F238E27FC236}">
                <a16:creationId xmlns:a16="http://schemas.microsoft.com/office/drawing/2014/main" id="{FF864601-F886-0D54-4AC6-B79E8421F4DC}"/>
              </a:ext>
            </a:extLst>
          </p:cNvPr>
          <p:cNvSpPr/>
          <p:nvPr/>
        </p:nvSpPr>
        <p:spPr>
          <a:xfrm>
            <a:off x="6422111" y="4558541"/>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FILTER</a:t>
            </a:r>
          </a:p>
        </p:txBody>
      </p:sp>
    </p:spTree>
    <p:extLst>
      <p:ext uri="{BB962C8B-B14F-4D97-AF65-F5344CB8AC3E}">
        <p14:creationId xmlns:p14="http://schemas.microsoft.com/office/powerpoint/2010/main" val="172522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68E9CCF8-5F2D-20C6-AD08-B91C45BAA26A}"/>
              </a:ext>
            </a:extLst>
          </p:cNvPr>
          <p:cNvSpPr txBox="1"/>
          <p:nvPr/>
        </p:nvSpPr>
        <p:spPr>
          <a:xfrm>
            <a:off x="3687007" y="1038383"/>
            <a:ext cx="481798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ZUKÜNFTIGE FUNKTIONEN V2</a:t>
            </a:r>
          </a:p>
        </p:txBody>
      </p:sp>
      <p:grpSp>
        <p:nvGrpSpPr>
          <p:cNvPr id="36" name="Gruppieren 35">
            <a:extLst>
              <a:ext uri="{FF2B5EF4-FFF2-40B4-BE49-F238E27FC236}">
                <a16:creationId xmlns:a16="http://schemas.microsoft.com/office/drawing/2014/main" id="{E34AC57A-B8D4-9FBB-97F8-F8ECB172B04D}"/>
              </a:ext>
            </a:extLst>
          </p:cNvPr>
          <p:cNvGrpSpPr/>
          <p:nvPr/>
        </p:nvGrpSpPr>
        <p:grpSpPr>
          <a:xfrm>
            <a:off x="6311288" y="1966225"/>
            <a:ext cx="3214230" cy="1164286"/>
            <a:chOff x="7007537" y="1966225"/>
            <a:chExt cx="3214230" cy="1164286"/>
          </a:xfrm>
        </p:grpSpPr>
        <p:sp>
          <p:nvSpPr>
            <p:cNvPr id="9" name="Rechteck 8">
              <a:extLst>
                <a:ext uri="{FF2B5EF4-FFF2-40B4-BE49-F238E27FC236}">
                  <a16:creationId xmlns:a16="http://schemas.microsoft.com/office/drawing/2014/main" id="{E812F679-E23A-6963-604F-47F0CD8D8DA2}"/>
                </a:ext>
              </a:extLst>
            </p:cNvPr>
            <p:cNvSpPr/>
            <p:nvPr/>
          </p:nvSpPr>
          <p:spPr>
            <a:xfrm>
              <a:off x="7497093" y="2635760"/>
              <a:ext cx="2536357" cy="494751"/>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Stellen Sie direkt eine produktspezifische Frage</a:t>
              </a:r>
            </a:p>
          </p:txBody>
        </p:sp>
        <p:sp>
          <p:nvSpPr>
            <p:cNvPr id="10" name="Parallelogramm 9">
              <a:extLst>
                <a:ext uri="{FF2B5EF4-FFF2-40B4-BE49-F238E27FC236}">
                  <a16:creationId xmlns:a16="http://schemas.microsoft.com/office/drawing/2014/main" id="{491FB8B4-2B6F-29C2-770C-59820CE0CFCD}"/>
                </a:ext>
              </a:extLst>
            </p:cNvPr>
            <p:cNvSpPr/>
            <p:nvPr/>
          </p:nvSpPr>
          <p:spPr>
            <a:xfrm>
              <a:off x="7007537" y="1966225"/>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FRAGEN SIE UNS</a:t>
              </a:r>
            </a:p>
          </p:txBody>
        </p:sp>
        <p:pic>
          <p:nvPicPr>
            <p:cNvPr id="24" name="Grafik 23">
              <a:extLst>
                <a:ext uri="{FF2B5EF4-FFF2-40B4-BE49-F238E27FC236}">
                  <a16:creationId xmlns:a16="http://schemas.microsoft.com/office/drawing/2014/main" id="{E8D27C92-FA45-AD4F-1425-1B71BD6A2468}"/>
                </a:ext>
              </a:extLst>
            </p:cNvPr>
            <p:cNvPicPr>
              <a:picLocks noChangeAspect="1"/>
            </p:cNvPicPr>
            <p:nvPr/>
          </p:nvPicPr>
          <p:blipFill>
            <a:blip r:embed="rId2"/>
            <a:stretch>
              <a:fillRect/>
            </a:stretch>
          </p:blipFill>
          <p:spPr>
            <a:xfrm>
              <a:off x="7112149" y="2661430"/>
              <a:ext cx="323895" cy="257211"/>
            </a:xfrm>
            <a:prstGeom prst="rect">
              <a:avLst/>
            </a:prstGeom>
          </p:spPr>
        </p:pic>
      </p:grpSp>
      <p:grpSp>
        <p:nvGrpSpPr>
          <p:cNvPr id="37" name="Gruppieren 36">
            <a:extLst>
              <a:ext uri="{FF2B5EF4-FFF2-40B4-BE49-F238E27FC236}">
                <a16:creationId xmlns:a16="http://schemas.microsoft.com/office/drawing/2014/main" id="{D471F83A-C789-9D43-B73B-6709A6ED884A}"/>
              </a:ext>
            </a:extLst>
          </p:cNvPr>
          <p:cNvGrpSpPr/>
          <p:nvPr/>
        </p:nvGrpSpPr>
        <p:grpSpPr>
          <a:xfrm>
            <a:off x="7173503" y="3398464"/>
            <a:ext cx="3214230" cy="1164286"/>
            <a:chOff x="7007537" y="3398464"/>
            <a:chExt cx="3214230" cy="1164286"/>
          </a:xfrm>
        </p:grpSpPr>
        <p:sp>
          <p:nvSpPr>
            <p:cNvPr id="13" name="Rechteck 12">
              <a:extLst>
                <a:ext uri="{FF2B5EF4-FFF2-40B4-BE49-F238E27FC236}">
                  <a16:creationId xmlns:a16="http://schemas.microsoft.com/office/drawing/2014/main" id="{E85845C6-1510-2310-6DF3-E011970336C2}"/>
                </a:ext>
              </a:extLst>
            </p:cNvPr>
            <p:cNvSpPr/>
            <p:nvPr/>
          </p:nvSpPr>
          <p:spPr>
            <a:xfrm>
              <a:off x="7497093" y="4067999"/>
              <a:ext cx="2536357" cy="494751"/>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Direkt eine produktspezifische Preisanfrage stellen</a:t>
              </a:r>
            </a:p>
          </p:txBody>
        </p:sp>
        <p:sp>
          <p:nvSpPr>
            <p:cNvPr id="14" name="Parallelogramm 13">
              <a:extLst>
                <a:ext uri="{FF2B5EF4-FFF2-40B4-BE49-F238E27FC236}">
                  <a16:creationId xmlns:a16="http://schemas.microsoft.com/office/drawing/2014/main" id="{D369DC84-2F51-682E-1FF3-11A201F7A07A}"/>
                </a:ext>
              </a:extLst>
            </p:cNvPr>
            <p:cNvSpPr/>
            <p:nvPr/>
          </p:nvSpPr>
          <p:spPr>
            <a:xfrm>
              <a:off x="7007537" y="3398464"/>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BERECHNEN</a:t>
              </a:r>
            </a:p>
          </p:txBody>
        </p:sp>
        <p:pic>
          <p:nvPicPr>
            <p:cNvPr id="26" name="Grafik 25">
              <a:extLst>
                <a:ext uri="{FF2B5EF4-FFF2-40B4-BE49-F238E27FC236}">
                  <a16:creationId xmlns:a16="http://schemas.microsoft.com/office/drawing/2014/main" id="{D87D2015-36FD-7C36-C78B-7C1BCE02E7D9}"/>
                </a:ext>
              </a:extLst>
            </p:cNvPr>
            <p:cNvPicPr>
              <a:picLocks noChangeAspect="1"/>
            </p:cNvPicPr>
            <p:nvPr/>
          </p:nvPicPr>
          <p:blipFill>
            <a:blip r:embed="rId3"/>
            <a:stretch>
              <a:fillRect/>
            </a:stretch>
          </p:blipFill>
          <p:spPr>
            <a:xfrm>
              <a:off x="7107385" y="4121578"/>
              <a:ext cx="333422" cy="247685"/>
            </a:xfrm>
            <a:prstGeom prst="rect">
              <a:avLst/>
            </a:prstGeom>
          </p:spPr>
        </p:pic>
      </p:grpSp>
      <p:grpSp>
        <p:nvGrpSpPr>
          <p:cNvPr id="38" name="Gruppieren 37">
            <a:extLst>
              <a:ext uri="{FF2B5EF4-FFF2-40B4-BE49-F238E27FC236}">
                <a16:creationId xmlns:a16="http://schemas.microsoft.com/office/drawing/2014/main" id="{47EB3AB4-1054-4944-1AFC-D8EA4A72152A}"/>
              </a:ext>
            </a:extLst>
          </p:cNvPr>
          <p:cNvGrpSpPr/>
          <p:nvPr/>
        </p:nvGrpSpPr>
        <p:grpSpPr>
          <a:xfrm>
            <a:off x="8035717" y="4779797"/>
            <a:ext cx="3214230" cy="1060870"/>
            <a:chOff x="7052732" y="4779797"/>
            <a:chExt cx="3214230" cy="1060870"/>
          </a:xfrm>
        </p:grpSpPr>
        <p:sp>
          <p:nvSpPr>
            <p:cNvPr id="18" name="Rechteck 17">
              <a:extLst>
                <a:ext uri="{FF2B5EF4-FFF2-40B4-BE49-F238E27FC236}">
                  <a16:creationId xmlns:a16="http://schemas.microsoft.com/office/drawing/2014/main" id="{09A3CAE4-2185-FD9C-8CBA-21F92FA15707}"/>
                </a:ext>
              </a:extLst>
            </p:cNvPr>
            <p:cNvSpPr/>
            <p:nvPr/>
          </p:nvSpPr>
          <p:spPr>
            <a:xfrm>
              <a:off x="7542288" y="5345916"/>
              <a:ext cx="2536357" cy="494751"/>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Legen Sie das Produkt in Ihren Warenkorb</a:t>
              </a:r>
            </a:p>
          </p:txBody>
        </p:sp>
        <p:sp>
          <p:nvSpPr>
            <p:cNvPr id="19" name="Parallelogramm 18">
              <a:extLst>
                <a:ext uri="{FF2B5EF4-FFF2-40B4-BE49-F238E27FC236}">
                  <a16:creationId xmlns:a16="http://schemas.microsoft.com/office/drawing/2014/main" id="{9574D343-C041-65B4-D043-C9BF43BA7917}"/>
                </a:ext>
              </a:extLst>
            </p:cNvPr>
            <p:cNvSpPr/>
            <p:nvPr/>
          </p:nvSpPr>
          <p:spPr>
            <a:xfrm>
              <a:off x="7052732" y="477979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WARENKORB</a:t>
              </a:r>
            </a:p>
          </p:txBody>
        </p:sp>
        <p:pic>
          <p:nvPicPr>
            <p:cNvPr id="28" name="Grafik 27">
              <a:extLst>
                <a:ext uri="{FF2B5EF4-FFF2-40B4-BE49-F238E27FC236}">
                  <a16:creationId xmlns:a16="http://schemas.microsoft.com/office/drawing/2014/main" id="{6204DC62-3E4F-BD9C-4261-B3BE25297246}"/>
                </a:ext>
              </a:extLst>
            </p:cNvPr>
            <p:cNvPicPr>
              <a:picLocks noChangeAspect="1"/>
            </p:cNvPicPr>
            <p:nvPr/>
          </p:nvPicPr>
          <p:blipFill>
            <a:blip r:embed="rId4"/>
            <a:stretch>
              <a:fillRect/>
            </a:stretch>
          </p:blipFill>
          <p:spPr>
            <a:xfrm>
              <a:off x="7097859" y="5366437"/>
              <a:ext cx="352474" cy="266737"/>
            </a:xfrm>
            <a:prstGeom prst="rect">
              <a:avLst/>
            </a:prstGeom>
          </p:spPr>
        </p:pic>
      </p:grpSp>
      <p:grpSp>
        <p:nvGrpSpPr>
          <p:cNvPr id="31" name="Gruppieren 30">
            <a:extLst>
              <a:ext uri="{FF2B5EF4-FFF2-40B4-BE49-F238E27FC236}">
                <a16:creationId xmlns:a16="http://schemas.microsoft.com/office/drawing/2014/main" id="{0B9E474D-1167-9601-42C7-E7BB3B7C8D15}"/>
              </a:ext>
            </a:extLst>
          </p:cNvPr>
          <p:cNvGrpSpPr/>
          <p:nvPr/>
        </p:nvGrpSpPr>
        <p:grpSpPr>
          <a:xfrm>
            <a:off x="337233" y="5603003"/>
            <a:ext cx="3214230" cy="857312"/>
            <a:chOff x="337233" y="5603003"/>
            <a:chExt cx="3214230" cy="857312"/>
          </a:xfrm>
        </p:grpSpPr>
        <p:sp>
          <p:nvSpPr>
            <p:cNvPr id="32" name="Parallelogramm 31">
              <a:extLst>
                <a:ext uri="{FF2B5EF4-FFF2-40B4-BE49-F238E27FC236}">
                  <a16:creationId xmlns:a16="http://schemas.microsoft.com/office/drawing/2014/main" id="{2E327F6C-471D-A23E-60CC-54F01B2EEE1E}"/>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33" name="Rechteck 32">
              <a:extLst>
                <a:ext uri="{FF2B5EF4-FFF2-40B4-BE49-F238E27FC236}">
                  <a16:creationId xmlns:a16="http://schemas.microsoft.com/office/drawing/2014/main" id="{D6C59BC0-1B1A-D37F-589F-F1CA96507B29}"/>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34" name="Rechteck 33">
              <a:extLst>
                <a:ext uri="{FF2B5EF4-FFF2-40B4-BE49-F238E27FC236}">
                  <a16:creationId xmlns:a16="http://schemas.microsoft.com/office/drawing/2014/main" id="{F85750B4-D380-FA86-1D2D-023466FEA97E}"/>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35" name="Grafik 34" descr="Computer mit einfarbiger Füllung">
              <a:extLst>
                <a:ext uri="{FF2B5EF4-FFF2-40B4-BE49-F238E27FC236}">
                  <a16:creationId xmlns:a16="http://schemas.microsoft.com/office/drawing/2014/main" id="{CE3BA0DB-438F-1961-8DA3-BDB72AB4E3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376" y="5603003"/>
              <a:ext cx="857312" cy="857312"/>
            </a:xfrm>
            <a:prstGeom prst="rect">
              <a:avLst/>
            </a:prstGeom>
          </p:spPr>
        </p:pic>
      </p:grpSp>
      <p:sp>
        <p:nvSpPr>
          <p:cNvPr id="2" name="Textfeld 1">
            <a:extLst>
              <a:ext uri="{FF2B5EF4-FFF2-40B4-BE49-F238E27FC236}">
                <a16:creationId xmlns:a16="http://schemas.microsoft.com/office/drawing/2014/main" id="{264998A0-80EB-E55B-9598-4512ABC57295}"/>
              </a:ext>
            </a:extLst>
          </p:cNvPr>
          <p:cNvSpPr txBox="1"/>
          <p:nvPr/>
        </p:nvSpPr>
        <p:spPr>
          <a:xfrm>
            <a:off x="5864773" y="6114702"/>
            <a:ext cx="5442256" cy="261610"/>
          </a:xfrm>
          <a:prstGeom prst="rect">
            <a:avLst/>
          </a:prstGeom>
          <a:noFill/>
        </p:spPr>
        <p:txBody>
          <a:bodyPr wrap="square" rtlCol="0">
            <a:spAutoFit/>
          </a:bodyPr>
          <a:lstStyle/>
          <a:p>
            <a:pPr algn="ctr"/>
            <a:r>
              <a:rPr lang="de-DE" sz="1100" dirty="0">
                <a:solidFill>
                  <a:srgbClr val="505052"/>
                </a:solidFill>
                <a:latin typeface="Arial" panose="020B0604020202020204" pitchFamily="34" charset="0"/>
                <a:cs typeface="Arial" panose="020B0604020202020204" pitchFamily="34" charset="0"/>
              </a:rPr>
              <a:t>Alle Anfragen werden von Ihrem persönlichen Mitarbeiter beantwortet</a:t>
            </a:r>
          </a:p>
        </p:txBody>
      </p:sp>
      <p:pic>
        <p:nvPicPr>
          <p:cNvPr id="5" name="Grafik 4">
            <a:extLst>
              <a:ext uri="{FF2B5EF4-FFF2-40B4-BE49-F238E27FC236}">
                <a16:creationId xmlns:a16="http://schemas.microsoft.com/office/drawing/2014/main" id="{9B9D25CE-75C9-E5AB-4448-2452B23B5F6F}"/>
              </a:ext>
            </a:extLst>
          </p:cNvPr>
          <p:cNvPicPr>
            <a:picLocks noChangeAspect="1"/>
          </p:cNvPicPr>
          <p:nvPr/>
        </p:nvPicPr>
        <p:blipFill>
          <a:blip r:embed="rId7"/>
          <a:stretch>
            <a:fillRect/>
          </a:stretch>
        </p:blipFill>
        <p:spPr>
          <a:xfrm>
            <a:off x="855331" y="1753879"/>
            <a:ext cx="4375120" cy="3780779"/>
          </a:xfrm>
          <a:prstGeom prst="rect">
            <a:avLst/>
          </a:prstGeom>
          <a:ln w="9525">
            <a:solidFill>
              <a:schemeClr val="tx1"/>
            </a:solidFill>
          </a:ln>
        </p:spPr>
      </p:pic>
      <p:pic>
        <p:nvPicPr>
          <p:cNvPr id="8" name="Grafik 7">
            <a:extLst>
              <a:ext uri="{FF2B5EF4-FFF2-40B4-BE49-F238E27FC236}">
                <a16:creationId xmlns:a16="http://schemas.microsoft.com/office/drawing/2014/main" id="{2C756D39-FF87-B286-F239-925D25ECFFB7}"/>
              </a:ext>
            </a:extLst>
          </p:cNvPr>
          <p:cNvPicPr>
            <a:picLocks noChangeAspect="1"/>
          </p:cNvPicPr>
          <p:nvPr/>
        </p:nvPicPr>
        <p:blipFill>
          <a:blip r:embed="rId8"/>
          <a:stretch>
            <a:fillRect/>
          </a:stretch>
        </p:blipFill>
        <p:spPr>
          <a:xfrm>
            <a:off x="3477479" y="2746911"/>
            <a:ext cx="2618521" cy="1993557"/>
          </a:xfrm>
          <a:prstGeom prst="rect">
            <a:avLst/>
          </a:prstGeom>
          <a:ln w="9525">
            <a:solidFill>
              <a:schemeClr val="tx1"/>
            </a:solidFill>
          </a:ln>
        </p:spPr>
      </p:pic>
    </p:spTree>
    <p:extLst>
      <p:ext uri="{BB962C8B-B14F-4D97-AF65-F5344CB8AC3E}">
        <p14:creationId xmlns:p14="http://schemas.microsoft.com/office/powerpoint/2010/main" val="333814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38C9EFBF-E728-76E3-311C-9CB4A17BC184}"/>
              </a:ext>
            </a:extLst>
          </p:cNvPr>
          <p:cNvGrpSpPr/>
          <p:nvPr/>
        </p:nvGrpSpPr>
        <p:grpSpPr>
          <a:xfrm>
            <a:off x="337233" y="5603003"/>
            <a:ext cx="3214230" cy="857312"/>
            <a:chOff x="337233" y="5603003"/>
            <a:chExt cx="3214230" cy="857312"/>
          </a:xfrm>
        </p:grpSpPr>
        <p:sp>
          <p:nvSpPr>
            <p:cNvPr id="13" name="Parallelogramm 12">
              <a:extLst>
                <a:ext uri="{FF2B5EF4-FFF2-40B4-BE49-F238E27FC236}">
                  <a16:creationId xmlns:a16="http://schemas.microsoft.com/office/drawing/2014/main" id="{E0CFB2AC-12D1-1C26-817B-2EBC3448B8DF}"/>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14" name="Rechteck 13">
              <a:extLst>
                <a:ext uri="{FF2B5EF4-FFF2-40B4-BE49-F238E27FC236}">
                  <a16:creationId xmlns:a16="http://schemas.microsoft.com/office/drawing/2014/main" id="{F33D5571-86B8-EBBD-B959-81E197F94F3B}"/>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15" name="Rechteck 14">
              <a:extLst>
                <a:ext uri="{FF2B5EF4-FFF2-40B4-BE49-F238E27FC236}">
                  <a16:creationId xmlns:a16="http://schemas.microsoft.com/office/drawing/2014/main" id="{7F38691D-9957-1281-7068-A6A9DEFAFE77}"/>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16" name="Grafik 15" descr="Computer mit einfarbiger Füllung">
              <a:extLst>
                <a:ext uri="{FF2B5EF4-FFF2-40B4-BE49-F238E27FC236}">
                  <a16:creationId xmlns:a16="http://schemas.microsoft.com/office/drawing/2014/main" id="{F2E980D2-A10D-9EF6-E4E2-1CE12B0AB5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3" name="Textfeld 2">
            <a:extLst>
              <a:ext uri="{FF2B5EF4-FFF2-40B4-BE49-F238E27FC236}">
                <a16:creationId xmlns:a16="http://schemas.microsoft.com/office/drawing/2014/main" id="{7315BBF3-F35E-37C2-B1A7-888C2DD7A21B}"/>
              </a:ext>
            </a:extLst>
          </p:cNvPr>
          <p:cNvSpPr txBox="1"/>
          <p:nvPr/>
        </p:nvSpPr>
        <p:spPr>
          <a:xfrm>
            <a:off x="3687007" y="1038383"/>
            <a:ext cx="481798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ZUKÜNFTIGE FUNKTIONEN V2</a:t>
            </a:r>
          </a:p>
        </p:txBody>
      </p:sp>
      <p:pic>
        <p:nvPicPr>
          <p:cNvPr id="4" name="Grafik 3">
            <a:extLst>
              <a:ext uri="{FF2B5EF4-FFF2-40B4-BE49-F238E27FC236}">
                <a16:creationId xmlns:a16="http://schemas.microsoft.com/office/drawing/2014/main" id="{913DC06B-36CD-E858-FA68-B894D6FD57EB}"/>
              </a:ext>
            </a:extLst>
          </p:cNvPr>
          <p:cNvPicPr>
            <a:picLocks noChangeAspect="1"/>
          </p:cNvPicPr>
          <p:nvPr/>
        </p:nvPicPr>
        <p:blipFill>
          <a:blip r:embed="rId4"/>
          <a:stretch>
            <a:fillRect/>
          </a:stretch>
        </p:blipFill>
        <p:spPr>
          <a:xfrm>
            <a:off x="550066" y="1705515"/>
            <a:ext cx="4103916" cy="3210497"/>
          </a:xfrm>
          <a:prstGeom prst="rect">
            <a:avLst/>
          </a:prstGeom>
          <a:ln w="9525">
            <a:solidFill>
              <a:schemeClr val="tx1"/>
            </a:solidFill>
          </a:ln>
        </p:spPr>
      </p:pic>
      <p:pic>
        <p:nvPicPr>
          <p:cNvPr id="17" name="Grafik 16">
            <a:extLst>
              <a:ext uri="{FF2B5EF4-FFF2-40B4-BE49-F238E27FC236}">
                <a16:creationId xmlns:a16="http://schemas.microsoft.com/office/drawing/2014/main" id="{E8B8C321-4DCE-FC59-5E24-856DADAB1F4F}"/>
              </a:ext>
            </a:extLst>
          </p:cNvPr>
          <p:cNvPicPr>
            <a:picLocks noChangeAspect="1"/>
          </p:cNvPicPr>
          <p:nvPr/>
        </p:nvPicPr>
        <p:blipFill>
          <a:blip r:embed="rId5"/>
          <a:stretch>
            <a:fillRect/>
          </a:stretch>
        </p:blipFill>
        <p:spPr>
          <a:xfrm>
            <a:off x="3070722" y="3856700"/>
            <a:ext cx="5178770" cy="1639789"/>
          </a:xfrm>
          <a:prstGeom prst="rect">
            <a:avLst/>
          </a:prstGeom>
          <a:ln w="9525">
            <a:solidFill>
              <a:schemeClr val="tx1"/>
            </a:solidFill>
          </a:ln>
        </p:spPr>
      </p:pic>
      <p:sp>
        <p:nvSpPr>
          <p:cNvPr id="9" name="Rechteck 8">
            <a:extLst>
              <a:ext uri="{FF2B5EF4-FFF2-40B4-BE49-F238E27FC236}">
                <a16:creationId xmlns:a16="http://schemas.microsoft.com/office/drawing/2014/main" id="{37C6F77E-679D-9E1A-56A3-C04C2178884D}"/>
              </a:ext>
            </a:extLst>
          </p:cNvPr>
          <p:cNvSpPr/>
          <p:nvPr/>
        </p:nvSpPr>
        <p:spPr>
          <a:xfrm>
            <a:off x="8556709" y="4108496"/>
            <a:ext cx="3102653" cy="1341136"/>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Sollte Ihre Bedarfsmenge nicht lagernd sein,</a:t>
            </a:r>
          </a:p>
          <a:p>
            <a:pPr>
              <a:lnSpc>
                <a:spcPct val="125000"/>
              </a:lnSpc>
            </a:pPr>
            <a:r>
              <a:rPr lang="de-DE" sz="1100" dirty="0">
                <a:solidFill>
                  <a:srgbClr val="505052"/>
                </a:solidFill>
                <a:latin typeface="Arial" panose="020B0604020202020204" pitchFamily="34" charset="0"/>
                <a:cs typeface="Arial" panose="020B0604020202020204" pitchFamily="34" charset="0"/>
              </a:rPr>
              <a:t>schlägt Ihnen unser System passende Positionen, sowie die Neufertigung der ggf. fehlenden Menge vor. Im Anschluss können Sie direkt eine Bestellung Ihrer Auswahl generieren.</a:t>
            </a:r>
          </a:p>
        </p:txBody>
      </p:sp>
      <p:sp>
        <p:nvSpPr>
          <p:cNvPr id="10" name="Parallelogramm 9">
            <a:extLst>
              <a:ext uri="{FF2B5EF4-FFF2-40B4-BE49-F238E27FC236}">
                <a16:creationId xmlns:a16="http://schemas.microsoft.com/office/drawing/2014/main" id="{4372142E-FEE4-6DC8-DD8B-A601E835AA18}"/>
              </a:ext>
            </a:extLst>
          </p:cNvPr>
          <p:cNvSpPr/>
          <p:nvPr/>
        </p:nvSpPr>
        <p:spPr>
          <a:xfrm>
            <a:off x="8381178" y="3434834"/>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PRODUKTSUCHE</a:t>
            </a:r>
          </a:p>
        </p:txBody>
      </p:sp>
      <p:sp>
        <p:nvSpPr>
          <p:cNvPr id="18" name="Rechteck 17">
            <a:extLst>
              <a:ext uri="{FF2B5EF4-FFF2-40B4-BE49-F238E27FC236}">
                <a16:creationId xmlns:a16="http://schemas.microsoft.com/office/drawing/2014/main" id="{22F7E090-1318-9148-DF9C-10F2C06570E5}"/>
              </a:ext>
            </a:extLst>
          </p:cNvPr>
          <p:cNvSpPr/>
          <p:nvPr/>
        </p:nvSpPr>
        <p:spPr>
          <a:xfrm>
            <a:off x="5278525" y="2630242"/>
            <a:ext cx="3102653" cy="706347"/>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Mit dem Produktfinder können Sie direkt Vollstäbe, Hohlstäbe </a:t>
            </a:r>
            <a:r>
              <a:rPr lang="de-DE" sz="1100">
                <a:solidFill>
                  <a:srgbClr val="505052"/>
                </a:solidFill>
                <a:latin typeface="Arial" panose="020B0604020202020204" pitchFamily="34" charset="0"/>
                <a:cs typeface="Arial" panose="020B0604020202020204" pitchFamily="34" charset="0"/>
              </a:rPr>
              <a:t>und Tafeln </a:t>
            </a:r>
            <a:r>
              <a:rPr lang="de-DE" sz="1100" dirty="0">
                <a:solidFill>
                  <a:srgbClr val="505052"/>
                </a:solidFill>
                <a:latin typeface="Arial" panose="020B0604020202020204" pitchFamily="34" charset="0"/>
                <a:cs typeface="Arial" panose="020B0604020202020204" pitchFamily="34" charset="0"/>
              </a:rPr>
              <a:t>nach Ihren Bedürfnissen finden und bestellen.</a:t>
            </a:r>
          </a:p>
        </p:txBody>
      </p:sp>
      <p:sp>
        <p:nvSpPr>
          <p:cNvPr id="19" name="Parallelogramm 18">
            <a:extLst>
              <a:ext uri="{FF2B5EF4-FFF2-40B4-BE49-F238E27FC236}">
                <a16:creationId xmlns:a16="http://schemas.microsoft.com/office/drawing/2014/main" id="{FCDA7BEE-71D3-53B6-9A54-ABFEF753459C}"/>
              </a:ext>
            </a:extLst>
          </p:cNvPr>
          <p:cNvSpPr/>
          <p:nvPr/>
        </p:nvSpPr>
        <p:spPr>
          <a:xfrm>
            <a:off x="5102994" y="2017463"/>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DAS GEWÜNSCHTE PRODUKT FINDEN</a:t>
            </a:r>
          </a:p>
        </p:txBody>
      </p:sp>
    </p:spTree>
    <p:extLst>
      <p:ext uri="{BB962C8B-B14F-4D97-AF65-F5344CB8AC3E}">
        <p14:creationId xmlns:p14="http://schemas.microsoft.com/office/powerpoint/2010/main" val="294007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BF49F0E-01C9-06F5-024D-266473E649EF}"/>
              </a:ext>
            </a:extLst>
          </p:cNvPr>
          <p:cNvSpPr txBox="1"/>
          <p:nvPr/>
        </p:nvSpPr>
        <p:spPr>
          <a:xfrm>
            <a:off x="4845080" y="1032077"/>
            <a:ext cx="250183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DESIGN TOOLS</a:t>
            </a:r>
          </a:p>
        </p:txBody>
      </p:sp>
      <p:pic>
        <p:nvPicPr>
          <p:cNvPr id="4" name="Grafik 3">
            <a:extLst>
              <a:ext uri="{FF2B5EF4-FFF2-40B4-BE49-F238E27FC236}">
                <a16:creationId xmlns:a16="http://schemas.microsoft.com/office/drawing/2014/main" id="{64BE9288-FF0D-416F-324A-4240A5E05265}"/>
              </a:ext>
            </a:extLst>
          </p:cNvPr>
          <p:cNvPicPr>
            <a:picLocks noChangeAspect="1"/>
          </p:cNvPicPr>
          <p:nvPr/>
        </p:nvPicPr>
        <p:blipFill>
          <a:blip r:embed="rId2"/>
          <a:stretch>
            <a:fillRect/>
          </a:stretch>
        </p:blipFill>
        <p:spPr>
          <a:xfrm>
            <a:off x="1046831" y="2005285"/>
            <a:ext cx="5051154" cy="3487421"/>
          </a:xfrm>
          <a:prstGeom prst="rect">
            <a:avLst/>
          </a:prstGeom>
          <a:ln>
            <a:solidFill>
              <a:schemeClr val="tx1"/>
            </a:solidFill>
          </a:ln>
        </p:spPr>
      </p:pic>
      <p:sp>
        <p:nvSpPr>
          <p:cNvPr id="5" name="Textfeld 4">
            <a:extLst>
              <a:ext uri="{FF2B5EF4-FFF2-40B4-BE49-F238E27FC236}">
                <a16:creationId xmlns:a16="http://schemas.microsoft.com/office/drawing/2014/main" id="{E8C7CFFB-7222-5A64-D4BD-333A08FF943E}"/>
              </a:ext>
            </a:extLst>
          </p:cNvPr>
          <p:cNvSpPr txBox="1"/>
          <p:nvPr/>
        </p:nvSpPr>
        <p:spPr>
          <a:xfrm>
            <a:off x="6955746" y="5472198"/>
            <a:ext cx="4552849" cy="261610"/>
          </a:xfrm>
          <a:prstGeom prst="rect">
            <a:avLst/>
          </a:prstGeom>
          <a:noFill/>
        </p:spPr>
        <p:txBody>
          <a:bodyPr wrap="none" rtlCol="0">
            <a:spAutoFit/>
          </a:bodyPr>
          <a:lstStyle/>
          <a:p>
            <a:r>
              <a:rPr lang="de-DE" sz="1100" dirty="0">
                <a:solidFill>
                  <a:srgbClr val="505052"/>
                </a:solidFill>
                <a:latin typeface="Arial" panose="020B0604020202020204" pitchFamily="34" charset="0"/>
                <a:cs typeface="Arial" panose="020B0604020202020204" pitchFamily="34" charset="0"/>
              </a:rPr>
              <a:t>Sie finden sie hier: https://www.zedex.de/en/knowledge-centre/tools</a:t>
            </a:r>
          </a:p>
        </p:txBody>
      </p:sp>
      <p:grpSp>
        <p:nvGrpSpPr>
          <p:cNvPr id="6" name="Gruppieren 5">
            <a:extLst>
              <a:ext uri="{FF2B5EF4-FFF2-40B4-BE49-F238E27FC236}">
                <a16:creationId xmlns:a16="http://schemas.microsoft.com/office/drawing/2014/main" id="{AFE6D45F-F16C-A980-F24D-AD2C2AF98C94}"/>
              </a:ext>
            </a:extLst>
          </p:cNvPr>
          <p:cNvGrpSpPr/>
          <p:nvPr/>
        </p:nvGrpSpPr>
        <p:grpSpPr>
          <a:xfrm>
            <a:off x="337233" y="5603003"/>
            <a:ext cx="3214230" cy="857312"/>
            <a:chOff x="337233" y="5603003"/>
            <a:chExt cx="3214230" cy="857312"/>
          </a:xfrm>
        </p:grpSpPr>
        <p:sp>
          <p:nvSpPr>
            <p:cNvPr id="7" name="Parallelogramm 6">
              <a:extLst>
                <a:ext uri="{FF2B5EF4-FFF2-40B4-BE49-F238E27FC236}">
                  <a16:creationId xmlns:a16="http://schemas.microsoft.com/office/drawing/2014/main" id="{2AA6E5C7-DA73-BAF7-8F04-E56AA12ECDB3}"/>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8" name="Rechteck 7">
              <a:extLst>
                <a:ext uri="{FF2B5EF4-FFF2-40B4-BE49-F238E27FC236}">
                  <a16:creationId xmlns:a16="http://schemas.microsoft.com/office/drawing/2014/main" id="{C2991641-CD46-89DA-36D6-52A8A0C15D9C}"/>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9" name="Rechteck 8">
              <a:extLst>
                <a:ext uri="{FF2B5EF4-FFF2-40B4-BE49-F238E27FC236}">
                  <a16:creationId xmlns:a16="http://schemas.microsoft.com/office/drawing/2014/main" id="{B5B2FFFB-CD0E-071E-9846-EB85695EE91B}"/>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10" name="Grafik 9" descr="Computer mit einfarbiger Füllung">
              <a:extLst>
                <a:ext uri="{FF2B5EF4-FFF2-40B4-BE49-F238E27FC236}">
                  <a16:creationId xmlns:a16="http://schemas.microsoft.com/office/drawing/2014/main" id="{6A4BDDB0-785A-7A20-6883-22B537A838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11" name="Rechteck 10">
            <a:extLst>
              <a:ext uri="{FF2B5EF4-FFF2-40B4-BE49-F238E27FC236}">
                <a16:creationId xmlns:a16="http://schemas.microsoft.com/office/drawing/2014/main" id="{CAAB8CFB-632E-0363-D64D-8D2B5CADF566}"/>
              </a:ext>
            </a:extLst>
          </p:cNvPr>
          <p:cNvSpPr/>
          <p:nvPr/>
        </p:nvSpPr>
        <p:spPr>
          <a:xfrm>
            <a:off x="7283669" y="3259725"/>
            <a:ext cx="3127879" cy="1129540"/>
          </a:xfrm>
          <a:prstGeom prst="rect">
            <a:avLst/>
          </a:prstGeom>
        </p:spPr>
        <p:txBody>
          <a:bodyPr wrap="square">
            <a:spAutoFit/>
          </a:bodyPr>
          <a:lstStyle/>
          <a:p>
            <a:pPr>
              <a:lnSpc>
                <a:spcPct val="125000"/>
              </a:lnSpc>
            </a:pPr>
            <a:r>
              <a:rPr lang="de-DE" sz="1100" dirty="0">
                <a:solidFill>
                  <a:srgbClr val="505052"/>
                </a:solidFill>
                <a:latin typeface="Arial" panose="020B0604020202020204" pitchFamily="34" charset="0"/>
                <a:cs typeface="Arial" panose="020B0604020202020204" pitchFamily="34" charset="0"/>
              </a:rPr>
              <a:t>Auf unserer Website finden Sie verschiedene Berechnungsanwendungen, mit denen Sie Ihr Projekt überprüfen und realisieren können, die Auswahl der Anwendungen wird derzeit erweitert.</a:t>
            </a:r>
          </a:p>
        </p:txBody>
      </p:sp>
      <p:sp>
        <p:nvSpPr>
          <p:cNvPr id="12" name="Parallelogramm 11">
            <a:extLst>
              <a:ext uri="{FF2B5EF4-FFF2-40B4-BE49-F238E27FC236}">
                <a16:creationId xmlns:a16="http://schemas.microsoft.com/office/drawing/2014/main" id="{95E1C005-17A7-7DFA-3537-C041F2040544}"/>
              </a:ext>
            </a:extLst>
          </p:cNvPr>
          <p:cNvSpPr/>
          <p:nvPr/>
        </p:nvSpPr>
        <p:spPr>
          <a:xfrm>
            <a:off x="7158588" y="264694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DESIGN TOOLS</a:t>
            </a:r>
          </a:p>
        </p:txBody>
      </p:sp>
    </p:spTree>
    <p:extLst>
      <p:ext uri="{BB962C8B-B14F-4D97-AF65-F5344CB8AC3E}">
        <p14:creationId xmlns:p14="http://schemas.microsoft.com/office/powerpoint/2010/main" val="4153213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80E4E88-B743-B14F-3FE0-6A5ADEBA6ABC}"/>
              </a:ext>
            </a:extLst>
          </p:cNvPr>
          <p:cNvSpPr txBox="1"/>
          <p:nvPr/>
        </p:nvSpPr>
        <p:spPr>
          <a:xfrm>
            <a:off x="4002716" y="1032077"/>
            <a:ext cx="4184159" cy="461665"/>
          </a:xfrm>
          <a:prstGeom prst="rect">
            <a:avLst/>
          </a:prstGeom>
          <a:solidFill>
            <a:schemeClr val="tx1">
              <a:lumMod val="50000"/>
              <a:lumOff val="50000"/>
            </a:schemeClr>
          </a:solidFill>
        </p:spPr>
        <p:txBody>
          <a:bodyPr wrap="none" rtlCol="0">
            <a:spAutoFit/>
          </a:bodyPr>
          <a:lstStyle/>
          <a:p>
            <a:r>
              <a:rPr lang="de-DE" sz="2400" b="1" cap="all" dirty="0">
                <a:solidFill>
                  <a:schemeClr val="bg1"/>
                </a:solidFill>
                <a:latin typeface="Arial" panose="020B0604020202020204" pitchFamily="34" charset="0"/>
                <a:cs typeface="Arial" panose="020B0604020202020204" pitchFamily="34" charset="0"/>
              </a:rPr>
              <a:t>Gewindetragfähigkeit</a:t>
            </a:r>
          </a:p>
        </p:txBody>
      </p:sp>
      <p:grpSp>
        <p:nvGrpSpPr>
          <p:cNvPr id="7" name="Gruppieren 6">
            <a:extLst>
              <a:ext uri="{FF2B5EF4-FFF2-40B4-BE49-F238E27FC236}">
                <a16:creationId xmlns:a16="http://schemas.microsoft.com/office/drawing/2014/main" id="{32FD6E02-F7CE-6D9B-F22F-011313455275}"/>
              </a:ext>
            </a:extLst>
          </p:cNvPr>
          <p:cNvGrpSpPr/>
          <p:nvPr/>
        </p:nvGrpSpPr>
        <p:grpSpPr>
          <a:xfrm>
            <a:off x="337233" y="5603003"/>
            <a:ext cx="3214230" cy="857312"/>
            <a:chOff x="337233" y="5603003"/>
            <a:chExt cx="3214230" cy="857312"/>
          </a:xfrm>
        </p:grpSpPr>
        <p:sp>
          <p:nvSpPr>
            <p:cNvPr id="8" name="Parallelogramm 7">
              <a:extLst>
                <a:ext uri="{FF2B5EF4-FFF2-40B4-BE49-F238E27FC236}">
                  <a16:creationId xmlns:a16="http://schemas.microsoft.com/office/drawing/2014/main" id="{3C664E95-B0C4-31A8-A05A-8B53963D36A5}"/>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9" name="Rechteck 8">
              <a:extLst>
                <a:ext uri="{FF2B5EF4-FFF2-40B4-BE49-F238E27FC236}">
                  <a16:creationId xmlns:a16="http://schemas.microsoft.com/office/drawing/2014/main" id="{41E853B5-AA3F-26EC-4F05-91C82558D8EB}"/>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10" name="Rechteck 9">
              <a:extLst>
                <a:ext uri="{FF2B5EF4-FFF2-40B4-BE49-F238E27FC236}">
                  <a16:creationId xmlns:a16="http://schemas.microsoft.com/office/drawing/2014/main" id="{3295D8E5-8B77-30B8-1602-126E2B4D4B72}"/>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11" name="Grafik 10" descr="Computer mit einfarbiger Füllung">
              <a:extLst>
                <a:ext uri="{FF2B5EF4-FFF2-40B4-BE49-F238E27FC236}">
                  <a16:creationId xmlns:a16="http://schemas.microsoft.com/office/drawing/2014/main" id="{BE4CD9AC-4949-6F79-ED6D-A70B4E9E860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2" name="Rechteck 1">
            <a:extLst>
              <a:ext uri="{FF2B5EF4-FFF2-40B4-BE49-F238E27FC236}">
                <a16:creationId xmlns:a16="http://schemas.microsoft.com/office/drawing/2014/main" id="{8B9FE51D-5E83-4C6C-D3B8-CB96C0767A82}"/>
              </a:ext>
            </a:extLst>
          </p:cNvPr>
          <p:cNvSpPr/>
          <p:nvPr/>
        </p:nvSpPr>
        <p:spPr>
          <a:xfrm>
            <a:off x="7283669" y="2599235"/>
            <a:ext cx="3127879" cy="1446550"/>
          </a:xfrm>
          <a:prstGeom prst="rect">
            <a:avLst/>
          </a:prstGeom>
        </p:spPr>
        <p:txBody>
          <a:bodyPr wrap="square">
            <a:spAutoFit/>
          </a:bodyPr>
          <a:lstStyle/>
          <a:p>
            <a:pPr algn="l" fontAlgn="base"/>
            <a:r>
              <a:rPr lang="de-DE" sz="1100" b="0" i="0" dirty="0">
                <a:solidFill>
                  <a:srgbClr val="808080"/>
                </a:solidFill>
                <a:effectLst/>
                <a:latin typeface="Open Sans" panose="020B0606030504020204" pitchFamily="34" charset="0"/>
              </a:rPr>
              <a:t>Um Setzungen zu reduzieren sollten die Schrauben 24 Std. nach der Montage nachgezogen werden. Evtl. zusätzlich Schraubensicherung (Klebstoff o.ä.) verwenden.</a:t>
            </a:r>
          </a:p>
          <a:p>
            <a:pPr algn="l" fontAlgn="base"/>
            <a:endParaRPr lang="de-DE" sz="1100" b="0" i="0" dirty="0">
              <a:solidFill>
                <a:srgbClr val="808080"/>
              </a:solidFill>
              <a:effectLst/>
              <a:latin typeface="Open Sans" panose="020B0606030504020204" pitchFamily="34" charset="0"/>
            </a:endParaRPr>
          </a:p>
          <a:p>
            <a:pPr algn="l" fontAlgn="base"/>
            <a:r>
              <a:rPr lang="de-DE" sz="1100" b="0" i="0" dirty="0">
                <a:solidFill>
                  <a:srgbClr val="808080"/>
                </a:solidFill>
                <a:effectLst/>
                <a:latin typeface="Open Sans" panose="020B0606030504020204" pitchFamily="34" charset="0"/>
              </a:rPr>
              <a:t>Wenn die Tragfähigkeit von Kunststoff-Gewinden nicht ausreicht, können ENSAT-Gewindeeinsätze verwendet werden.</a:t>
            </a:r>
          </a:p>
        </p:txBody>
      </p:sp>
      <p:sp>
        <p:nvSpPr>
          <p:cNvPr id="4" name="Parallelogramm 3">
            <a:extLst>
              <a:ext uri="{FF2B5EF4-FFF2-40B4-BE49-F238E27FC236}">
                <a16:creationId xmlns:a16="http://schemas.microsoft.com/office/drawing/2014/main" id="{12C5F8CE-7D62-952F-6A18-FFE8A04D3F5D}"/>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ÜBER</a:t>
            </a:r>
          </a:p>
        </p:txBody>
      </p:sp>
      <p:pic>
        <p:nvPicPr>
          <p:cNvPr id="12" name="Grafik 11">
            <a:extLst>
              <a:ext uri="{FF2B5EF4-FFF2-40B4-BE49-F238E27FC236}">
                <a16:creationId xmlns:a16="http://schemas.microsoft.com/office/drawing/2014/main" id="{C7F3A594-7CE9-8684-FB31-B6423CD2EDF0}"/>
              </a:ext>
            </a:extLst>
          </p:cNvPr>
          <p:cNvPicPr>
            <a:picLocks noChangeAspect="1"/>
          </p:cNvPicPr>
          <p:nvPr/>
        </p:nvPicPr>
        <p:blipFill>
          <a:blip r:embed="rId4"/>
          <a:stretch>
            <a:fillRect/>
          </a:stretch>
        </p:blipFill>
        <p:spPr>
          <a:xfrm>
            <a:off x="1046319" y="2000415"/>
            <a:ext cx="5051419" cy="3050857"/>
          </a:xfrm>
          <a:prstGeom prst="rect">
            <a:avLst/>
          </a:prstGeom>
          <a:ln>
            <a:solidFill>
              <a:schemeClr val="tx1"/>
            </a:solidFill>
          </a:ln>
        </p:spPr>
      </p:pic>
    </p:spTree>
    <p:extLst>
      <p:ext uri="{BB962C8B-B14F-4D97-AF65-F5344CB8AC3E}">
        <p14:creationId xmlns:p14="http://schemas.microsoft.com/office/powerpoint/2010/main" val="381716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F925F75-F0F6-A65A-4D59-DBFB6F791FDB}"/>
              </a:ext>
            </a:extLst>
          </p:cNvPr>
          <p:cNvSpPr txBox="1"/>
          <p:nvPr/>
        </p:nvSpPr>
        <p:spPr>
          <a:xfrm>
            <a:off x="4662915" y="1032077"/>
            <a:ext cx="286616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ISO - TOLERATOR</a:t>
            </a:r>
          </a:p>
        </p:txBody>
      </p:sp>
      <p:grpSp>
        <p:nvGrpSpPr>
          <p:cNvPr id="5" name="Gruppieren 4">
            <a:extLst>
              <a:ext uri="{FF2B5EF4-FFF2-40B4-BE49-F238E27FC236}">
                <a16:creationId xmlns:a16="http://schemas.microsoft.com/office/drawing/2014/main" id="{3F429CBF-1818-4B96-8E61-A766020A456B}"/>
              </a:ext>
            </a:extLst>
          </p:cNvPr>
          <p:cNvGrpSpPr/>
          <p:nvPr/>
        </p:nvGrpSpPr>
        <p:grpSpPr>
          <a:xfrm>
            <a:off x="337233" y="5603003"/>
            <a:ext cx="3214230" cy="857312"/>
            <a:chOff x="337233" y="5603003"/>
            <a:chExt cx="3214230" cy="857312"/>
          </a:xfrm>
        </p:grpSpPr>
        <p:sp>
          <p:nvSpPr>
            <p:cNvPr id="6" name="Parallelogramm 5">
              <a:extLst>
                <a:ext uri="{FF2B5EF4-FFF2-40B4-BE49-F238E27FC236}">
                  <a16:creationId xmlns:a16="http://schemas.microsoft.com/office/drawing/2014/main" id="{E4F1BFBB-4BB2-F58B-7E19-6EFA258F4EAB}"/>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7" name="Rechteck 6">
              <a:extLst>
                <a:ext uri="{FF2B5EF4-FFF2-40B4-BE49-F238E27FC236}">
                  <a16:creationId xmlns:a16="http://schemas.microsoft.com/office/drawing/2014/main" id="{591ACFA4-671F-1AED-39E3-1A7300A41CDB}"/>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 name="Rechteck 7">
              <a:extLst>
                <a:ext uri="{FF2B5EF4-FFF2-40B4-BE49-F238E27FC236}">
                  <a16:creationId xmlns:a16="http://schemas.microsoft.com/office/drawing/2014/main" id="{2BEC495C-169F-629D-F7D3-9E3A0594F093}"/>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9" name="Grafik 8" descr="Computer mit einfarbiger Füllung">
              <a:extLst>
                <a:ext uri="{FF2B5EF4-FFF2-40B4-BE49-F238E27FC236}">
                  <a16:creationId xmlns:a16="http://schemas.microsoft.com/office/drawing/2014/main" id="{46EF5FEC-687B-D5EC-B5FD-BD6E42D06B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3" name="Rechteck 2">
            <a:extLst>
              <a:ext uri="{FF2B5EF4-FFF2-40B4-BE49-F238E27FC236}">
                <a16:creationId xmlns:a16="http://schemas.microsoft.com/office/drawing/2014/main" id="{61ED8293-1314-0535-0C3A-27882C21D1FB}"/>
              </a:ext>
            </a:extLst>
          </p:cNvPr>
          <p:cNvSpPr/>
          <p:nvPr/>
        </p:nvSpPr>
        <p:spPr>
          <a:xfrm>
            <a:off x="7283669" y="2599235"/>
            <a:ext cx="3127879" cy="2754600"/>
          </a:xfrm>
          <a:prstGeom prst="rect">
            <a:avLst/>
          </a:prstGeom>
        </p:spPr>
        <p:txBody>
          <a:bodyPr wrap="square">
            <a:spAutoFit/>
          </a:bodyPr>
          <a:lstStyle/>
          <a:p>
            <a:pPr algn="l" fontAlgn="base"/>
            <a:r>
              <a:rPr lang="de-DE" sz="1000" b="0" i="0" dirty="0">
                <a:solidFill>
                  <a:srgbClr val="808080"/>
                </a:solidFill>
                <a:effectLst/>
                <a:latin typeface="Open Sans" panose="020B0606030504020204" pitchFamily="34" charset="0"/>
              </a:rPr>
              <a:t>Um die Funktionssicherheit von Gleitlagerbuchsen sicher zu stellen ist es besonders wichtig das das Einbaulagerspiel und somit auch das Betriebslagerspiel richtig dimensioniert wird. Einen großen Einfluss auf dieses Spiel haben die Toleranzen von Welle und Gehäuse. In der Regel werden diese Toleranzen nach dem Toleranzsystem nach ISO festgelegt. Mit Hilfe des ISO </a:t>
            </a:r>
            <a:r>
              <a:rPr lang="de-DE" sz="1000" b="0" i="0" dirty="0" err="1">
                <a:solidFill>
                  <a:srgbClr val="808080"/>
                </a:solidFill>
                <a:effectLst/>
                <a:latin typeface="Open Sans" panose="020B0606030504020204" pitchFamily="34" charset="0"/>
              </a:rPr>
              <a:t>Tolerators</a:t>
            </a:r>
            <a:r>
              <a:rPr lang="de-DE" sz="1000" b="0" i="0" dirty="0">
                <a:solidFill>
                  <a:srgbClr val="808080"/>
                </a:solidFill>
                <a:effectLst/>
                <a:latin typeface="Open Sans" panose="020B0606030504020204" pitchFamily="34" charset="0"/>
              </a:rPr>
              <a:t> kann die ISO Toleranzangabe ( Nennmaß, Lage , </a:t>
            </a:r>
            <a:r>
              <a:rPr lang="de-DE" sz="1000" b="0" i="0" dirty="0" err="1">
                <a:solidFill>
                  <a:srgbClr val="808080"/>
                </a:solidFill>
                <a:effectLst/>
                <a:latin typeface="Open Sans" panose="020B0606030504020204" pitchFamily="34" charset="0"/>
              </a:rPr>
              <a:t>Oualität</a:t>
            </a:r>
            <a:r>
              <a:rPr lang="de-DE" sz="1000" b="0" i="0" dirty="0">
                <a:solidFill>
                  <a:srgbClr val="808080"/>
                </a:solidFill>
                <a:effectLst/>
                <a:latin typeface="Open Sans" panose="020B0606030504020204" pitchFamily="34" charset="0"/>
              </a:rPr>
              <a:t>, z.B. 22 H7) in das Obere Abmaß, Untere Abmaß, Größtmaß und das Kleinstmaß ermittelt („übersetzt“) werden.</a:t>
            </a:r>
            <a:br>
              <a:rPr lang="de-DE" sz="1000" b="0" i="0" dirty="0">
                <a:solidFill>
                  <a:srgbClr val="808080"/>
                </a:solidFill>
                <a:effectLst/>
                <a:latin typeface="Open Sans" panose="020B0606030504020204" pitchFamily="34" charset="0"/>
              </a:rPr>
            </a:br>
            <a:endParaRPr lang="en-US" sz="1000" dirty="0">
              <a:solidFill>
                <a:srgbClr val="505052"/>
              </a:solidFill>
              <a:latin typeface="Open Sans" panose="020B0606030504020204" pitchFamily="34" charset="0"/>
            </a:endParaRPr>
          </a:p>
          <a:p>
            <a:pPr algn="l" fontAlgn="base"/>
            <a:r>
              <a:rPr lang="de-DE" sz="800" b="0" i="0" dirty="0">
                <a:solidFill>
                  <a:srgbClr val="808080"/>
                </a:solidFill>
                <a:effectLst/>
                <a:latin typeface="Open Sans" panose="020B0606030504020204" pitchFamily="34" charset="0"/>
              </a:rPr>
              <a:t>Geprüft wurde dieses Tool im Nennmaßbereich für Wellen und Gehäusebohrungen von 1mm bis 500mm.</a:t>
            </a:r>
            <a:br>
              <a:rPr lang="de-DE" sz="800" b="0" i="0" dirty="0">
                <a:solidFill>
                  <a:srgbClr val="808080"/>
                </a:solidFill>
                <a:effectLst/>
                <a:latin typeface="Open Sans" panose="020B0606030504020204" pitchFamily="34" charset="0"/>
              </a:rPr>
            </a:br>
            <a:endParaRPr lang="en-US" sz="700" b="0" i="0" dirty="0">
              <a:solidFill>
                <a:srgbClr val="505052"/>
              </a:solidFill>
              <a:effectLst/>
              <a:latin typeface="Open Sans" panose="020B0606030504020204" pitchFamily="34" charset="0"/>
            </a:endParaRPr>
          </a:p>
          <a:p>
            <a:pPr algn="l" fontAlgn="base"/>
            <a:r>
              <a:rPr lang="de-DE" sz="800" b="1" i="0" dirty="0">
                <a:solidFill>
                  <a:srgbClr val="808080"/>
                </a:solidFill>
                <a:effectLst/>
                <a:latin typeface="Open Sans" panose="020B0606030504020204" pitchFamily="34" charset="0"/>
              </a:rPr>
              <a:t>Die Berechnungen entsprechen folgenden Normen:</a:t>
            </a:r>
            <a:br>
              <a:rPr lang="de-DE" sz="800" dirty="0"/>
            </a:br>
            <a:r>
              <a:rPr lang="de-DE" sz="800" b="0" i="0" dirty="0">
                <a:solidFill>
                  <a:srgbClr val="808080"/>
                </a:solidFill>
                <a:effectLst/>
                <a:latin typeface="Open Sans" panose="020B0606030504020204" pitchFamily="34" charset="0"/>
              </a:rPr>
              <a:t>Deutschland DIN 7160/61, Schweiz VSM 58401/02, USA SB41, Österreich 621.753.2, Spanien UNE5023, Italien UNI6388, ISO R 283, England BS 4500</a:t>
            </a:r>
            <a:br>
              <a:rPr lang="de-DE" sz="800" dirty="0"/>
            </a:br>
            <a:r>
              <a:rPr lang="de-DE" sz="800" b="0" i="0" dirty="0">
                <a:solidFill>
                  <a:srgbClr val="808080"/>
                </a:solidFill>
                <a:effectLst/>
                <a:latin typeface="Open Sans" panose="020B0606030504020204" pitchFamily="34" charset="0"/>
              </a:rPr>
              <a:t>Frankreich PNE 2105-118, Belgien NBN 138, Schweden SMS 2101-58, Portugal NP190, Holland NEN 2800, Japan JIS B0401</a:t>
            </a:r>
            <a:endParaRPr lang="en-US" sz="1100" b="0" i="0" dirty="0">
              <a:solidFill>
                <a:srgbClr val="505052"/>
              </a:solidFill>
              <a:effectLst/>
              <a:latin typeface="Open Sans" panose="020B0606030504020204" pitchFamily="34" charset="0"/>
            </a:endParaRPr>
          </a:p>
        </p:txBody>
      </p:sp>
      <p:sp>
        <p:nvSpPr>
          <p:cNvPr id="11" name="Parallelogramm 10">
            <a:extLst>
              <a:ext uri="{FF2B5EF4-FFF2-40B4-BE49-F238E27FC236}">
                <a16:creationId xmlns:a16="http://schemas.microsoft.com/office/drawing/2014/main" id="{F6115C1D-2D1B-6858-DA8E-9DB355711AB8}"/>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ÜBER</a:t>
            </a:r>
          </a:p>
        </p:txBody>
      </p:sp>
      <p:pic>
        <p:nvPicPr>
          <p:cNvPr id="13" name="Grafik 12">
            <a:extLst>
              <a:ext uri="{FF2B5EF4-FFF2-40B4-BE49-F238E27FC236}">
                <a16:creationId xmlns:a16="http://schemas.microsoft.com/office/drawing/2014/main" id="{E0FF6AA3-5260-C6E3-D1C6-5121C1CA5D90}"/>
              </a:ext>
            </a:extLst>
          </p:cNvPr>
          <p:cNvPicPr>
            <a:picLocks noChangeAspect="1"/>
          </p:cNvPicPr>
          <p:nvPr/>
        </p:nvPicPr>
        <p:blipFill>
          <a:blip r:embed="rId4"/>
          <a:stretch>
            <a:fillRect/>
          </a:stretch>
        </p:blipFill>
        <p:spPr>
          <a:xfrm>
            <a:off x="1053179" y="1986456"/>
            <a:ext cx="5042821" cy="2821453"/>
          </a:xfrm>
          <a:prstGeom prst="rect">
            <a:avLst/>
          </a:prstGeom>
          <a:ln>
            <a:solidFill>
              <a:schemeClr val="tx1"/>
            </a:solidFill>
          </a:ln>
        </p:spPr>
      </p:pic>
    </p:spTree>
    <p:extLst>
      <p:ext uri="{BB962C8B-B14F-4D97-AF65-F5344CB8AC3E}">
        <p14:creationId xmlns:p14="http://schemas.microsoft.com/office/powerpoint/2010/main" val="94733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2301B94-4A61-08EB-F07B-432175B3BBD6}"/>
              </a:ext>
            </a:extLst>
          </p:cNvPr>
          <p:cNvSpPr txBox="1"/>
          <p:nvPr/>
        </p:nvSpPr>
        <p:spPr>
          <a:xfrm>
            <a:off x="4455166" y="1032077"/>
            <a:ext cx="3281668" cy="461665"/>
          </a:xfrm>
          <a:prstGeom prst="rect">
            <a:avLst/>
          </a:prstGeom>
          <a:solidFill>
            <a:schemeClr val="tx1">
              <a:lumMod val="50000"/>
              <a:lumOff val="50000"/>
            </a:schemeClr>
          </a:solidFill>
        </p:spPr>
        <p:txBody>
          <a:bodyPr wrap="none" rtlCol="0">
            <a:spAutoFit/>
          </a:bodyPr>
          <a:lstStyle/>
          <a:p>
            <a:r>
              <a:rPr lang="de-DE" sz="2400" b="1" cap="all" dirty="0">
                <a:solidFill>
                  <a:schemeClr val="bg1"/>
                </a:solidFill>
                <a:latin typeface="Arial" panose="020B0604020202020204" pitchFamily="34" charset="0"/>
                <a:cs typeface="Arial" panose="020B0604020202020204" pitchFamily="34" charset="0"/>
              </a:rPr>
              <a:t>Spielberechnung</a:t>
            </a:r>
          </a:p>
        </p:txBody>
      </p:sp>
      <p:grpSp>
        <p:nvGrpSpPr>
          <p:cNvPr id="5" name="Gruppieren 4">
            <a:extLst>
              <a:ext uri="{FF2B5EF4-FFF2-40B4-BE49-F238E27FC236}">
                <a16:creationId xmlns:a16="http://schemas.microsoft.com/office/drawing/2014/main" id="{BA6B77F8-00EB-E777-1193-E3A71DB767E2}"/>
              </a:ext>
            </a:extLst>
          </p:cNvPr>
          <p:cNvGrpSpPr/>
          <p:nvPr/>
        </p:nvGrpSpPr>
        <p:grpSpPr>
          <a:xfrm>
            <a:off x="337233" y="5603003"/>
            <a:ext cx="3214230" cy="857312"/>
            <a:chOff x="337233" y="5603003"/>
            <a:chExt cx="3214230" cy="857312"/>
          </a:xfrm>
        </p:grpSpPr>
        <p:sp>
          <p:nvSpPr>
            <p:cNvPr id="6" name="Parallelogramm 5">
              <a:extLst>
                <a:ext uri="{FF2B5EF4-FFF2-40B4-BE49-F238E27FC236}">
                  <a16:creationId xmlns:a16="http://schemas.microsoft.com/office/drawing/2014/main" id="{0CAEF183-749E-F2F0-4194-86F2FFEE3277}"/>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7" name="Rechteck 6">
              <a:extLst>
                <a:ext uri="{FF2B5EF4-FFF2-40B4-BE49-F238E27FC236}">
                  <a16:creationId xmlns:a16="http://schemas.microsoft.com/office/drawing/2014/main" id="{47016AAD-921B-9B61-77F7-EABC0E77B91C}"/>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 name="Rechteck 7">
              <a:extLst>
                <a:ext uri="{FF2B5EF4-FFF2-40B4-BE49-F238E27FC236}">
                  <a16:creationId xmlns:a16="http://schemas.microsoft.com/office/drawing/2014/main" id="{C4CAED24-F926-E01F-6C8A-9D951E3B6B0C}"/>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9" name="Grafik 8" descr="Computer mit einfarbiger Füllung">
              <a:extLst>
                <a:ext uri="{FF2B5EF4-FFF2-40B4-BE49-F238E27FC236}">
                  <a16:creationId xmlns:a16="http://schemas.microsoft.com/office/drawing/2014/main" id="{89519356-9699-AFD8-FC1B-08C97A5C84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11" name="Rechteck 10">
            <a:extLst>
              <a:ext uri="{FF2B5EF4-FFF2-40B4-BE49-F238E27FC236}">
                <a16:creationId xmlns:a16="http://schemas.microsoft.com/office/drawing/2014/main" id="{B1440A0D-4489-A76D-59AC-0E85AAA606B3}"/>
              </a:ext>
            </a:extLst>
          </p:cNvPr>
          <p:cNvSpPr/>
          <p:nvPr/>
        </p:nvSpPr>
        <p:spPr>
          <a:xfrm>
            <a:off x="7283669" y="2599235"/>
            <a:ext cx="3127879" cy="2610523"/>
          </a:xfrm>
          <a:prstGeom prst="rect">
            <a:avLst/>
          </a:prstGeom>
        </p:spPr>
        <p:txBody>
          <a:bodyPr wrap="square">
            <a:spAutoFit/>
          </a:bodyPr>
          <a:lstStyle/>
          <a:p>
            <a:pPr algn="l" fontAlgn="base">
              <a:lnSpc>
                <a:spcPct val="125000"/>
              </a:lnSpc>
            </a:pPr>
            <a:r>
              <a:rPr lang="de-DE" sz="1100" b="0" i="0" dirty="0">
                <a:solidFill>
                  <a:srgbClr val="808080"/>
                </a:solidFill>
                <a:effectLst/>
                <a:latin typeface="Open Sans" panose="020B0606030504020204" pitchFamily="34" charset="0"/>
              </a:rPr>
              <a:t>Um die Funktionssicherheit von Gleitlagerbuchsen sicher zu stellen ist es besonders wichtig das das </a:t>
            </a:r>
            <a:r>
              <a:rPr lang="de-DE" sz="1100" b="0" i="1" dirty="0">
                <a:solidFill>
                  <a:srgbClr val="808080"/>
                </a:solidFill>
                <a:effectLst/>
                <a:latin typeface="Open Sans" panose="020B0606030504020204" pitchFamily="34" charset="0"/>
              </a:rPr>
              <a:t>Einbaulagerspiel</a:t>
            </a:r>
            <a:r>
              <a:rPr lang="de-DE" sz="1100" b="0" i="0" dirty="0">
                <a:solidFill>
                  <a:srgbClr val="808080"/>
                </a:solidFill>
                <a:effectLst/>
                <a:latin typeface="Open Sans" panose="020B0606030504020204" pitchFamily="34" charset="0"/>
              </a:rPr>
              <a:t> und somit auch das </a:t>
            </a:r>
            <a:r>
              <a:rPr lang="de-DE" sz="1100" b="0" i="1" dirty="0">
                <a:solidFill>
                  <a:srgbClr val="808080"/>
                </a:solidFill>
                <a:effectLst/>
                <a:latin typeface="Open Sans" panose="020B0606030504020204" pitchFamily="34" charset="0"/>
              </a:rPr>
              <a:t>Betriebslagerspiel</a:t>
            </a:r>
            <a:r>
              <a:rPr lang="de-DE" sz="1100" b="0" i="0" dirty="0">
                <a:solidFill>
                  <a:srgbClr val="808080"/>
                </a:solidFill>
                <a:effectLst/>
                <a:latin typeface="Open Sans" panose="020B0606030504020204" pitchFamily="34" charset="0"/>
              </a:rPr>
              <a:t> richtig dimensioniert wird. </a:t>
            </a:r>
          </a:p>
          <a:p>
            <a:pPr algn="l" fontAlgn="base">
              <a:lnSpc>
                <a:spcPct val="125000"/>
              </a:lnSpc>
            </a:pPr>
            <a:endParaRPr lang="de-DE" sz="1100" dirty="0">
              <a:solidFill>
                <a:srgbClr val="808080"/>
              </a:solidFill>
              <a:latin typeface="Open Sans" panose="020B0606030504020204" pitchFamily="34" charset="0"/>
            </a:endParaRPr>
          </a:p>
          <a:p>
            <a:pPr algn="l" fontAlgn="base">
              <a:lnSpc>
                <a:spcPct val="125000"/>
              </a:lnSpc>
            </a:pPr>
            <a:r>
              <a:rPr lang="de-DE" sz="1100" b="0" i="0" dirty="0">
                <a:solidFill>
                  <a:srgbClr val="808080"/>
                </a:solidFill>
                <a:effectLst/>
                <a:latin typeface="Open Sans" panose="020B0606030504020204" pitchFamily="34" charset="0"/>
              </a:rPr>
              <a:t>Mit dem Tool Spielauslegung können Sie dies schnell und einfach durchführen. Außerdem können Sie feststellen ab welcher Temperatur das Spiel von Standard Gleitlagerbuchsen durch die Wärmedehnung zu klein wird und es zum Klemmen der Buchse kommt.</a:t>
            </a:r>
            <a:endParaRPr lang="en-US" sz="1100" b="0" i="0" dirty="0">
              <a:solidFill>
                <a:srgbClr val="505052"/>
              </a:solidFill>
              <a:effectLst/>
              <a:latin typeface="Open Sans" panose="020B0606030504020204" pitchFamily="34" charset="0"/>
            </a:endParaRPr>
          </a:p>
        </p:txBody>
      </p:sp>
      <p:sp>
        <p:nvSpPr>
          <p:cNvPr id="2" name="Parallelogramm 1">
            <a:extLst>
              <a:ext uri="{FF2B5EF4-FFF2-40B4-BE49-F238E27FC236}">
                <a16:creationId xmlns:a16="http://schemas.microsoft.com/office/drawing/2014/main" id="{44F7BC07-6A04-AE93-828A-DE448695E138}"/>
              </a:ext>
            </a:extLst>
          </p:cNvPr>
          <p:cNvSpPr/>
          <p:nvPr/>
        </p:nvSpPr>
        <p:spPr>
          <a:xfrm>
            <a:off x="7216395" y="1999068"/>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ÜBER</a:t>
            </a:r>
          </a:p>
        </p:txBody>
      </p:sp>
      <p:pic>
        <p:nvPicPr>
          <p:cNvPr id="13" name="Grafik 12">
            <a:extLst>
              <a:ext uri="{FF2B5EF4-FFF2-40B4-BE49-F238E27FC236}">
                <a16:creationId xmlns:a16="http://schemas.microsoft.com/office/drawing/2014/main" id="{E1443928-3051-BB0B-E4FB-A80D69DB41B3}"/>
              </a:ext>
            </a:extLst>
          </p:cNvPr>
          <p:cNvPicPr>
            <a:picLocks noChangeAspect="1"/>
          </p:cNvPicPr>
          <p:nvPr/>
        </p:nvPicPr>
        <p:blipFill>
          <a:blip r:embed="rId4"/>
          <a:stretch>
            <a:fillRect/>
          </a:stretch>
        </p:blipFill>
        <p:spPr>
          <a:xfrm>
            <a:off x="1046320" y="1984217"/>
            <a:ext cx="5048346" cy="3382365"/>
          </a:xfrm>
          <a:prstGeom prst="rect">
            <a:avLst/>
          </a:prstGeom>
          <a:ln>
            <a:solidFill>
              <a:schemeClr val="tx1"/>
            </a:solidFill>
          </a:ln>
        </p:spPr>
      </p:pic>
    </p:spTree>
    <p:extLst>
      <p:ext uri="{BB962C8B-B14F-4D97-AF65-F5344CB8AC3E}">
        <p14:creationId xmlns:p14="http://schemas.microsoft.com/office/powerpoint/2010/main" val="81535185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2"/>
          </a:solidFill>
          <a:tailEnd type="arrow"/>
        </a:ln>
      </a:spPr>
      <a:bodyPr/>
      <a:lstStyle/>
      <a: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711</Words>
  <Application>Microsoft Office PowerPoint</Application>
  <PresentationFormat>Breitbild</PresentationFormat>
  <Paragraphs>93</Paragraphs>
  <Slides>12</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12</vt:i4>
      </vt:variant>
    </vt:vector>
  </HeadingPairs>
  <TitlesOfParts>
    <vt:vector size="20" baseType="lpstr">
      <vt:lpstr>Arial</vt:lpstr>
      <vt:lpstr>Calibri</vt:lpstr>
      <vt:lpstr>Calibri Light</vt:lpstr>
      <vt:lpstr>Open Sans</vt:lpstr>
      <vt:lpstr>Times New Roman</vt:lpstr>
      <vt:lpstr>Wingdings</vt: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Oliver Neuhäuser</dc:creator>
  <cp:lastModifiedBy>Oliver Neuhäuser</cp:lastModifiedBy>
  <cp:revision>302</cp:revision>
  <dcterms:created xsi:type="dcterms:W3CDTF">2022-10-28T13:15:25Z</dcterms:created>
  <dcterms:modified xsi:type="dcterms:W3CDTF">2023-03-10T08:54:01Z</dcterms:modified>
</cp:coreProperties>
</file>