
<file path=[Content_Types].xml><?xml version="1.0" encoding="utf-8"?>
<Types xmlns="http://schemas.openxmlformats.org/package/2006/content-types">
  <Default Extension="png" ContentType="image/png"/>
  <Default Extension="svg" ContentType="image/svg+xml"/>
  <Default Extension="tmp" ContentType="image/png"/>
  <Default Extension="jpeg" ContentType="image/jpe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9"/>
  </p:notesMasterIdLst>
  <p:sldIdLst>
    <p:sldId id="387" r:id="rId3"/>
    <p:sldId id="282" r:id="rId4"/>
    <p:sldId id="317" r:id="rId5"/>
    <p:sldId id="320" r:id="rId6"/>
    <p:sldId id="322" r:id="rId7"/>
    <p:sldId id="323" r:id="rId8"/>
    <p:sldId id="324" r:id="rId9"/>
    <p:sldId id="341" r:id="rId10"/>
    <p:sldId id="342" r:id="rId11"/>
    <p:sldId id="325" r:id="rId12"/>
    <p:sldId id="326" r:id="rId13"/>
    <p:sldId id="383" r:id="rId14"/>
    <p:sldId id="384" r:id="rId15"/>
    <p:sldId id="327" r:id="rId16"/>
    <p:sldId id="328" r:id="rId17"/>
    <p:sldId id="329" r:id="rId18"/>
    <p:sldId id="330" r:id="rId19"/>
    <p:sldId id="332" r:id="rId20"/>
    <p:sldId id="334" r:id="rId21"/>
    <p:sldId id="333" r:id="rId22"/>
    <p:sldId id="386" r:id="rId23"/>
    <p:sldId id="331" r:id="rId24"/>
    <p:sldId id="335" r:id="rId25"/>
    <p:sldId id="340" r:id="rId26"/>
    <p:sldId id="379" r:id="rId27"/>
    <p:sldId id="382" r:id="rId28"/>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Gunter Wolf" initials="GW" lastIdx="13"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D7D31"/>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160" autoAdjust="0"/>
    <p:restoredTop sz="94660" autoAdjust="0"/>
  </p:normalViewPr>
  <p:slideViewPr>
    <p:cSldViewPr snapToGrid="0">
      <p:cViewPr varScale="1">
        <p:scale>
          <a:sx n="80" d="100"/>
          <a:sy n="80" d="100"/>
        </p:scale>
        <p:origin x="396" y="9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9132"/>
    </p:cViewPr>
  </p:sorterViewPr>
  <p:notesViewPr>
    <p:cSldViewPr snapToGrid="0" showGuides="1">
      <p:cViewPr varScale="1">
        <p:scale>
          <a:sx n="88" d="100"/>
          <a:sy n="88" d="100"/>
        </p:scale>
        <p:origin x="-3822"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commentAuthors" Target="commentAuthor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0757B89-23DE-4ED4-810E-51A190D71474}" type="datetimeFigureOut">
              <a:rPr lang="de-DE" smtClean="0"/>
              <a:t>21.02.2023</a:t>
            </a:fld>
            <a:endParaRPr lang="de-DE"/>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80B4EEB-C041-45BF-9948-55FAD04DB7BE}" type="slidenum">
              <a:rPr lang="de-DE" smtClean="0"/>
              <a:t>‹Nr.›</a:t>
            </a:fld>
            <a:endParaRPr lang="de-DE"/>
          </a:p>
        </p:txBody>
      </p:sp>
    </p:spTree>
    <p:extLst>
      <p:ext uri="{BB962C8B-B14F-4D97-AF65-F5344CB8AC3E}">
        <p14:creationId xmlns:p14="http://schemas.microsoft.com/office/powerpoint/2010/main" val="32172183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F80B4EEB-C041-45BF-9948-55FAD04DB7BE}" type="slidenum">
              <a:rPr lang="de-DE" smtClean="0"/>
              <a:t>5</a:t>
            </a:fld>
            <a:endParaRPr lang="de-DE"/>
          </a:p>
        </p:txBody>
      </p:sp>
    </p:spTree>
    <p:extLst>
      <p:ext uri="{BB962C8B-B14F-4D97-AF65-F5344CB8AC3E}">
        <p14:creationId xmlns:p14="http://schemas.microsoft.com/office/powerpoint/2010/main" val="15215788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591B42-5083-FB05-BF28-6177DD4256B6}"/>
              </a:ext>
            </a:extLst>
          </p:cNvPr>
          <p:cNvSpPr>
            <a:spLocks noGrp="1"/>
          </p:cNvSpPr>
          <p:nvPr>
            <p:ph type="ctrTitle"/>
          </p:nvPr>
        </p:nvSpPr>
        <p:spPr>
          <a:xfrm>
            <a:off x="1524000" y="1122363"/>
            <a:ext cx="9144000" cy="2387600"/>
          </a:xfrm>
        </p:spPr>
        <p:txBody>
          <a:bodyPr anchor="b"/>
          <a:lstStyle>
            <a:lvl1pPr algn="ctr">
              <a:defRPr sz="6000"/>
            </a:lvl1pPr>
          </a:lstStyle>
          <a:p>
            <a:r>
              <a:rPr lang="de-DE" dirty="0"/>
              <a:t>Mastertitelformat bearbeiten</a:t>
            </a:r>
          </a:p>
        </p:txBody>
      </p:sp>
      <p:sp>
        <p:nvSpPr>
          <p:cNvPr id="3" name="Untertitel 2">
            <a:extLst>
              <a:ext uri="{FF2B5EF4-FFF2-40B4-BE49-F238E27FC236}">
                <a16:creationId xmlns:a16="http://schemas.microsoft.com/office/drawing/2014/main" id="{B0F9F62F-34F5-B07C-30A7-30B8CC8EE5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026F780E-0B98-D14A-3A03-724C8DB4B0CD}"/>
              </a:ext>
            </a:extLst>
          </p:cNvPr>
          <p:cNvSpPr>
            <a:spLocks noGrp="1"/>
          </p:cNvSpPr>
          <p:nvPr>
            <p:ph type="dt" sz="half" idx="10"/>
          </p:nvPr>
        </p:nvSpPr>
        <p:spPr/>
        <p:txBody>
          <a:bodyPr/>
          <a:lstStyle/>
          <a:p>
            <a:fld id="{737E5A84-55AA-464C-8A6B-7205D8FE5D7A}" type="datetimeFigureOut">
              <a:rPr lang="de-DE" smtClean="0"/>
              <a:t>21.02.2023</a:t>
            </a:fld>
            <a:endParaRPr lang="de-DE"/>
          </a:p>
        </p:txBody>
      </p:sp>
      <p:sp>
        <p:nvSpPr>
          <p:cNvPr id="5" name="Fußzeilenplatzhalter 4">
            <a:extLst>
              <a:ext uri="{FF2B5EF4-FFF2-40B4-BE49-F238E27FC236}">
                <a16:creationId xmlns:a16="http://schemas.microsoft.com/office/drawing/2014/main" id="{856FC53A-448E-29C0-8EA7-54CD60B89802}"/>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147E19CF-8782-E858-F055-4F1B8A560E8D}"/>
              </a:ext>
            </a:extLst>
          </p:cNvPr>
          <p:cNvSpPr>
            <a:spLocks noGrp="1"/>
          </p:cNvSpPr>
          <p:nvPr>
            <p:ph type="sldNum" sz="quarter" idx="12"/>
          </p:nvPr>
        </p:nvSpPr>
        <p:spPr/>
        <p:txBody>
          <a:bodyPr/>
          <a:lstStyle/>
          <a:p>
            <a:fld id="{B48589D0-64EA-4E79-B543-D0BE29A6EF85}" type="slidenum">
              <a:rPr lang="de-DE" smtClean="0"/>
              <a:t>‹Nr.›</a:t>
            </a:fld>
            <a:endParaRPr lang="de-DE"/>
          </a:p>
        </p:txBody>
      </p:sp>
    </p:spTree>
    <p:extLst>
      <p:ext uri="{BB962C8B-B14F-4D97-AF65-F5344CB8AC3E}">
        <p14:creationId xmlns:p14="http://schemas.microsoft.com/office/powerpoint/2010/main" val="9828667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B9D9A7-69FE-0E39-7DB7-01F466907283}"/>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7A63EF17-D1FA-28C6-30C7-AAE37B62742E}"/>
              </a:ext>
            </a:extLst>
          </p:cNvPr>
          <p:cNvSpPr>
            <a:spLocks noGrp="1"/>
          </p:cNvSpPr>
          <p:nvPr>
            <p:ph type="dt" sz="half" idx="10"/>
          </p:nvPr>
        </p:nvSpPr>
        <p:spPr/>
        <p:txBody>
          <a:bodyPr/>
          <a:lstStyle/>
          <a:p>
            <a:fld id="{737E5A84-55AA-464C-8A6B-7205D8FE5D7A}" type="datetimeFigureOut">
              <a:rPr lang="de-DE" smtClean="0"/>
              <a:t>21.02.2023</a:t>
            </a:fld>
            <a:endParaRPr lang="de-DE"/>
          </a:p>
        </p:txBody>
      </p:sp>
      <p:sp>
        <p:nvSpPr>
          <p:cNvPr id="4" name="Fußzeilenplatzhalter 3">
            <a:extLst>
              <a:ext uri="{FF2B5EF4-FFF2-40B4-BE49-F238E27FC236}">
                <a16:creationId xmlns:a16="http://schemas.microsoft.com/office/drawing/2014/main" id="{0757F3FB-4721-C868-1BCA-DFFF7629950A}"/>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CE2F10DD-3498-8068-CAE1-68CC27772C9E}"/>
              </a:ext>
            </a:extLst>
          </p:cNvPr>
          <p:cNvSpPr>
            <a:spLocks noGrp="1"/>
          </p:cNvSpPr>
          <p:nvPr>
            <p:ph type="sldNum" sz="quarter" idx="12"/>
          </p:nvPr>
        </p:nvSpPr>
        <p:spPr/>
        <p:txBody>
          <a:bodyPr/>
          <a:lstStyle/>
          <a:p>
            <a:fld id="{B48589D0-64EA-4E79-B543-D0BE29A6EF85}" type="slidenum">
              <a:rPr lang="de-DE" smtClean="0"/>
              <a:t>‹Nr.›</a:t>
            </a:fld>
            <a:endParaRPr lang="de-DE"/>
          </a:p>
        </p:txBody>
      </p:sp>
    </p:spTree>
    <p:extLst>
      <p:ext uri="{BB962C8B-B14F-4D97-AF65-F5344CB8AC3E}">
        <p14:creationId xmlns:p14="http://schemas.microsoft.com/office/powerpoint/2010/main" val="9387710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94935D53-7C77-5B38-DDDB-19C7944F63EC}"/>
              </a:ext>
            </a:extLst>
          </p:cNvPr>
          <p:cNvSpPr>
            <a:spLocks noGrp="1"/>
          </p:cNvSpPr>
          <p:nvPr>
            <p:ph type="dt" sz="half" idx="10"/>
          </p:nvPr>
        </p:nvSpPr>
        <p:spPr/>
        <p:txBody>
          <a:bodyPr/>
          <a:lstStyle/>
          <a:p>
            <a:fld id="{737E5A84-55AA-464C-8A6B-7205D8FE5D7A}" type="datetimeFigureOut">
              <a:rPr lang="de-DE" smtClean="0"/>
              <a:t>21.02.2023</a:t>
            </a:fld>
            <a:endParaRPr lang="de-DE"/>
          </a:p>
        </p:txBody>
      </p:sp>
      <p:sp>
        <p:nvSpPr>
          <p:cNvPr id="3" name="Fußzeilenplatzhalter 2">
            <a:extLst>
              <a:ext uri="{FF2B5EF4-FFF2-40B4-BE49-F238E27FC236}">
                <a16:creationId xmlns:a16="http://schemas.microsoft.com/office/drawing/2014/main" id="{178F94F0-B096-E072-786D-77A4473520FF}"/>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21A83E0C-665C-5BDC-602B-D83B778F2129}"/>
              </a:ext>
            </a:extLst>
          </p:cNvPr>
          <p:cNvSpPr>
            <a:spLocks noGrp="1"/>
          </p:cNvSpPr>
          <p:nvPr>
            <p:ph type="sldNum" sz="quarter" idx="12"/>
          </p:nvPr>
        </p:nvSpPr>
        <p:spPr/>
        <p:txBody>
          <a:bodyPr/>
          <a:lstStyle/>
          <a:p>
            <a:fld id="{B48589D0-64EA-4E79-B543-D0BE29A6EF85}" type="slidenum">
              <a:rPr lang="de-DE" smtClean="0"/>
              <a:t>‹Nr.›</a:t>
            </a:fld>
            <a:endParaRPr lang="de-DE"/>
          </a:p>
        </p:txBody>
      </p:sp>
    </p:spTree>
    <p:extLst>
      <p:ext uri="{BB962C8B-B14F-4D97-AF65-F5344CB8AC3E}">
        <p14:creationId xmlns:p14="http://schemas.microsoft.com/office/powerpoint/2010/main" val="39409307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16E22F-F5B6-3E50-BF6F-63685EE4CB9B}"/>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D5A6E89C-D606-B664-E116-05E50D4D4D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7B8540FD-5F5D-22F9-D237-4D72184FB4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CDEB3ACF-52AD-0490-A338-66535A26BF85}"/>
              </a:ext>
            </a:extLst>
          </p:cNvPr>
          <p:cNvSpPr>
            <a:spLocks noGrp="1"/>
          </p:cNvSpPr>
          <p:nvPr>
            <p:ph type="dt" sz="half" idx="10"/>
          </p:nvPr>
        </p:nvSpPr>
        <p:spPr/>
        <p:txBody>
          <a:bodyPr/>
          <a:lstStyle/>
          <a:p>
            <a:fld id="{737E5A84-55AA-464C-8A6B-7205D8FE5D7A}" type="datetimeFigureOut">
              <a:rPr lang="de-DE" smtClean="0"/>
              <a:t>21.02.2023</a:t>
            </a:fld>
            <a:endParaRPr lang="de-DE"/>
          </a:p>
        </p:txBody>
      </p:sp>
      <p:sp>
        <p:nvSpPr>
          <p:cNvPr id="6" name="Fußzeilenplatzhalter 5">
            <a:extLst>
              <a:ext uri="{FF2B5EF4-FFF2-40B4-BE49-F238E27FC236}">
                <a16:creationId xmlns:a16="http://schemas.microsoft.com/office/drawing/2014/main" id="{BB50285B-EB75-1501-32F8-44984EF40C89}"/>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8F2B34D4-8779-D42C-E137-9097D60C1AE1}"/>
              </a:ext>
            </a:extLst>
          </p:cNvPr>
          <p:cNvSpPr>
            <a:spLocks noGrp="1"/>
          </p:cNvSpPr>
          <p:nvPr>
            <p:ph type="sldNum" sz="quarter" idx="12"/>
          </p:nvPr>
        </p:nvSpPr>
        <p:spPr/>
        <p:txBody>
          <a:bodyPr/>
          <a:lstStyle/>
          <a:p>
            <a:fld id="{B48589D0-64EA-4E79-B543-D0BE29A6EF85}" type="slidenum">
              <a:rPr lang="de-DE" smtClean="0"/>
              <a:t>‹Nr.›</a:t>
            </a:fld>
            <a:endParaRPr lang="de-DE"/>
          </a:p>
        </p:txBody>
      </p:sp>
    </p:spTree>
    <p:extLst>
      <p:ext uri="{BB962C8B-B14F-4D97-AF65-F5344CB8AC3E}">
        <p14:creationId xmlns:p14="http://schemas.microsoft.com/office/powerpoint/2010/main" val="18157030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F98FBC-0E0B-040A-FA5B-56053AB8E721}"/>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CAEAF64F-A509-9BEC-AAA2-4FB7E2DD5D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A988368D-E35D-192B-8514-90B8DB846D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780B951E-F1F6-FD1F-F4E6-0F44FFE11A55}"/>
              </a:ext>
            </a:extLst>
          </p:cNvPr>
          <p:cNvSpPr>
            <a:spLocks noGrp="1"/>
          </p:cNvSpPr>
          <p:nvPr>
            <p:ph type="dt" sz="half" idx="10"/>
          </p:nvPr>
        </p:nvSpPr>
        <p:spPr/>
        <p:txBody>
          <a:bodyPr/>
          <a:lstStyle/>
          <a:p>
            <a:fld id="{737E5A84-55AA-464C-8A6B-7205D8FE5D7A}" type="datetimeFigureOut">
              <a:rPr lang="de-DE" smtClean="0"/>
              <a:t>21.02.2023</a:t>
            </a:fld>
            <a:endParaRPr lang="de-DE"/>
          </a:p>
        </p:txBody>
      </p:sp>
      <p:sp>
        <p:nvSpPr>
          <p:cNvPr id="6" name="Fußzeilenplatzhalter 5">
            <a:extLst>
              <a:ext uri="{FF2B5EF4-FFF2-40B4-BE49-F238E27FC236}">
                <a16:creationId xmlns:a16="http://schemas.microsoft.com/office/drawing/2014/main" id="{DEF0F1AA-5429-B848-A78C-5802D6892965}"/>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C5A5301C-DF6D-4C82-5703-1ECC22FD9B02}"/>
              </a:ext>
            </a:extLst>
          </p:cNvPr>
          <p:cNvSpPr>
            <a:spLocks noGrp="1"/>
          </p:cNvSpPr>
          <p:nvPr>
            <p:ph type="sldNum" sz="quarter" idx="12"/>
          </p:nvPr>
        </p:nvSpPr>
        <p:spPr/>
        <p:txBody>
          <a:bodyPr/>
          <a:lstStyle/>
          <a:p>
            <a:fld id="{B48589D0-64EA-4E79-B543-D0BE29A6EF85}" type="slidenum">
              <a:rPr lang="de-DE" smtClean="0"/>
              <a:t>‹Nr.›</a:t>
            </a:fld>
            <a:endParaRPr lang="de-DE"/>
          </a:p>
        </p:txBody>
      </p:sp>
    </p:spTree>
    <p:extLst>
      <p:ext uri="{BB962C8B-B14F-4D97-AF65-F5344CB8AC3E}">
        <p14:creationId xmlns:p14="http://schemas.microsoft.com/office/powerpoint/2010/main" val="23408676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13B552-B0F8-5ED6-14FA-BDE25FBEBA4C}"/>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CD3F221C-D518-65E7-5EB1-A9034E0EB44F}"/>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8F002ED8-BABE-65F2-052E-C7B53AB90423}"/>
              </a:ext>
            </a:extLst>
          </p:cNvPr>
          <p:cNvSpPr>
            <a:spLocks noGrp="1"/>
          </p:cNvSpPr>
          <p:nvPr>
            <p:ph type="dt" sz="half" idx="10"/>
          </p:nvPr>
        </p:nvSpPr>
        <p:spPr/>
        <p:txBody>
          <a:bodyPr/>
          <a:lstStyle/>
          <a:p>
            <a:fld id="{737E5A84-55AA-464C-8A6B-7205D8FE5D7A}" type="datetimeFigureOut">
              <a:rPr lang="de-DE" smtClean="0"/>
              <a:t>21.02.2023</a:t>
            </a:fld>
            <a:endParaRPr lang="de-DE"/>
          </a:p>
        </p:txBody>
      </p:sp>
      <p:sp>
        <p:nvSpPr>
          <p:cNvPr id="5" name="Fußzeilenplatzhalter 4">
            <a:extLst>
              <a:ext uri="{FF2B5EF4-FFF2-40B4-BE49-F238E27FC236}">
                <a16:creationId xmlns:a16="http://schemas.microsoft.com/office/drawing/2014/main" id="{72EDA6CB-EC9D-B518-8B86-FF5EF37F12EA}"/>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90D385CB-34EB-6892-F896-A8E04F883F87}"/>
              </a:ext>
            </a:extLst>
          </p:cNvPr>
          <p:cNvSpPr>
            <a:spLocks noGrp="1"/>
          </p:cNvSpPr>
          <p:nvPr>
            <p:ph type="sldNum" sz="quarter" idx="12"/>
          </p:nvPr>
        </p:nvSpPr>
        <p:spPr/>
        <p:txBody>
          <a:bodyPr/>
          <a:lstStyle/>
          <a:p>
            <a:fld id="{B48589D0-64EA-4E79-B543-D0BE29A6EF85}" type="slidenum">
              <a:rPr lang="de-DE" smtClean="0"/>
              <a:t>‹Nr.›</a:t>
            </a:fld>
            <a:endParaRPr lang="de-DE"/>
          </a:p>
        </p:txBody>
      </p:sp>
    </p:spTree>
    <p:extLst>
      <p:ext uri="{BB962C8B-B14F-4D97-AF65-F5344CB8AC3E}">
        <p14:creationId xmlns:p14="http://schemas.microsoft.com/office/powerpoint/2010/main" val="4075216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55DC7674-6E70-6C67-41D1-F3F1573869A3}"/>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EE085BC6-4300-6130-9009-8AF17262DCA2}"/>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77242270-D58F-324C-31AF-EFFB593515AD}"/>
              </a:ext>
            </a:extLst>
          </p:cNvPr>
          <p:cNvSpPr>
            <a:spLocks noGrp="1"/>
          </p:cNvSpPr>
          <p:nvPr>
            <p:ph type="dt" sz="half" idx="10"/>
          </p:nvPr>
        </p:nvSpPr>
        <p:spPr/>
        <p:txBody>
          <a:bodyPr/>
          <a:lstStyle/>
          <a:p>
            <a:fld id="{737E5A84-55AA-464C-8A6B-7205D8FE5D7A}" type="datetimeFigureOut">
              <a:rPr lang="de-DE" smtClean="0"/>
              <a:t>21.02.2023</a:t>
            </a:fld>
            <a:endParaRPr lang="de-DE"/>
          </a:p>
        </p:txBody>
      </p:sp>
      <p:sp>
        <p:nvSpPr>
          <p:cNvPr id="5" name="Fußzeilenplatzhalter 4">
            <a:extLst>
              <a:ext uri="{FF2B5EF4-FFF2-40B4-BE49-F238E27FC236}">
                <a16:creationId xmlns:a16="http://schemas.microsoft.com/office/drawing/2014/main" id="{39AA522D-335E-9D99-F3B4-94203E3B2BEF}"/>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EF9BBC8E-8341-3EC3-CF33-63F39737EAC3}"/>
              </a:ext>
            </a:extLst>
          </p:cNvPr>
          <p:cNvSpPr>
            <a:spLocks noGrp="1"/>
          </p:cNvSpPr>
          <p:nvPr>
            <p:ph type="sldNum" sz="quarter" idx="12"/>
          </p:nvPr>
        </p:nvSpPr>
        <p:spPr/>
        <p:txBody>
          <a:bodyPr/>
          <a:lstStyle/>
          <a:p>
            <a:fld id="{B48589D0-64EA-4E79-B543-D0BE29A6EF85}" type="slidenum">
              <a:rPr lang="de-DE" smtClean="0"/>
              <a:t>‹Nr.›</a:t>
            </a:fld>
            <a:endParaRPr lang="de-DE"/>
          </a:p>
        </p:txBody>
      </p:sp>
    </p:spTree>
    <p:extLst>
      <p:ext uri="{BB962C8B-B14F-4D97-AF65-F5344CB8AC3E}">
        <p14:creationId xmlns:p14="http://schemas.microsoft.com/office/powerpoint/2010/main" val="30482753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26627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elfolie">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252812E2-6C4E-7FC6-F76F-158A4F632D3D}"/>
              </a:ext>
            </a:extLst>
          </p:cNvPr>
          <p:cNvPicPr>
            <a:picLocks noChangeArrowheads="1"/>
          </p:cNvPicPr>
          <p:nvPr userDrawn="1"/>
        </p:nvPicPr>
        <p:blipFill rotWithShape="1">
          <a:blip r:embed="rId2">
            <a:extLst>
              <a:ext uri="{28A0092B-C50C-407E-A947-70E740481C1C}">
                <a14:useLocalDpi xmlns:a14="http://schemas.microsoft.com/office/drawing/2010/main" val="0"/>
              </a:ext>
            </a:extLst>
          </a:blip>
          <a:srcRect l="4377" t="17114" r="3641" b="17064"/>
          <a:stretch/>
        </p:blipFill>
        <p:spPr bwMode="auto">
          <a:xfrm>
            <a:off x="0" y="810768"/>
            <a:ext cx="12192000" cy="6047232"/>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96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elfolie">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BCD596C5-1AFF-7F3A-792E-C04A31D3A1F4}"/>
              </a:ext>
            </a:extLst>
          </p:cNvPr>
          <p:cNvPicPr>
            <a:picLocks noChangeArrowheads="1"/>
          </p:cNvPicPr>
          <p:nvPr userDrawn="1"/>
        </p:nvPicPr>
        <p:blipFill rotWithShape="1">
          <a:blip r:embed="rId2" cstate="print">
            <a:extLst>
              <a:ext uri="{28A0092B-C50C-407E-A947-70E740481C1C}">
                <a14:useLocalDpi xmlns:a14="http://schemas.microsoft.com/office/drawing/2010/main" val="0"/>
              </a:ext>
            </a:extLst>
          </a:blip>
          <a:srcRect l="11206" t="3520" r="3394" b="32683"/>
          <a:stretch/>
        </p:blipFill>
        <p:spPr bwMode="auto">
          <a:xfrm>
            <a:off x="0" y="818776"/>
            <a:ext cx="12192000" cy="6039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78457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elfolie">
    <p:spTree>
      <p:nvGrpSpPr>
        <p:cNvPr id="1" name=""/>
        <p:cNvGrpSpPr/>
        <p:nvPr/>
      </p:nvGrpSpPr>
      <p:grpSpPr>
        <a:xfrm>
          <a:off x="0" y="0"/>
          <a:ext cx="0" cy="0"/>
          <a:chOff x="0" y="0"/>
          <a:chExt cx="0" cy="0"/>
        </a:xfrm>
      </p:grpSpPr>
      <p:pic>
        <p:nvPicPr>
          <p:cNvPr id="3" name="Picture 11">
            <a:extLst>
              <a:ext uri="{FF2B5EF4-FFF2-40B4-BE49-F238E27FC236}">
                <a16:creationId xmlns:a16="http://schemas.microsoft.com/office/drawing/2014/main" id="{E569A0B5-0B8F-3F6E-81E9-AC389F902AB8}"/>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4682" t="28937" r="5895" b="12110"/>
          <a:stretch/>
        </p:blipFill>
        <p:spPr bwMode="auto">
          <a:xfrm>
            <a:off x="0" y="824753"/>
            <a:ext cx="12192000" cy="6033247"/>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a:extLst>
              <a:ext uri="{FF2B5EF4-FFF2-40B4-BE49-F238E27FC236}">
                <a16:creationId xmlns:a16="http://schemas.microsoft.com/office/drawing/2014/main" id="{6AAAE14F-9E8F-1DFB-0E4E-2AA07157A53D}"/>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4963" b="10809"/>
          <a:stretch/>
        </p:blipFill>
        <p:spPr>
          <a:xfrm>
            <a:off x="0" y="824753"/>
            <a:ext cx="12192000" cy="6033247"/>
          </a:xfrm>
          <a:prstGeom prst="rect">
            <a:avLst/>
          </a:prstGeom>
        </p:spPr>
      </p:pic>
    </p:spTree>
    <p:extLst>
      <p:ext uri="{BB962C8B-B14F-4D97-AF65-F5344CB8AC3E}">
        <p14:creationId xmlns:p14="http://schemas.microsoft.com/office/powerpoint/2010/main" val="278801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elfolie">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272A49F-5F74-C6DE-B43E-A54AFAA2CE7A}"/>
              </a:ext>
            </a:extLst>
          </p:cNvPr>
          <p:cNvPicPr>
            <a:picLocks noChangeArrowheads="1"/>
          </p:cNvPicPr>
          <p:nvPr userDrawn="1"/>
        </p:nvPicPr>
        <p:blipFill rotWithShape="1">
          <a:blip r:embed="rId2">
            <a:extLst>
              <a:ext uri="{28A0092B-C50C-407E-A947-70E740481C1C}">
                <a14:useLocalDpi xmlns:a14="http://schemas.microsoft.com/office/drawing/2010/main" val="0"/>
              </a:ext>
            </a:extLst>
          </a:blip>
          <a:srcRect l="21981" t="42582" r="7917" b="6536"/>
          <a:stretch/>
        </p:blipFill>
        <p:spPr bwMode="auto">
          <a:xfrm>
            <a:off x="0" y="830730"/>
            <a:ext cx="12192000" cy="6027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05932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CE5D4E-2A76-4C15-FCD3-8FA6995B5F1E}"/>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F492FAD1-6E89-7E73-5FE0-B000A3EEDAA1}"/>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1CA36E74-E01B-74C0-6E76-6777ADE0F3E4}"/>
              </a:ext>
            </a:extLst>
          </p:cNvPr>
          <p:cNvSpPr>
            <a:spLocks noGrp="1"/>
          </p:cNvSpPr>
          <p:nvPr>
            <p:ph type="dt" sz="half" idx="10"/>
          </p:nvPr>
        </p:nvSpPr>
        <p:spPr/>
        <p:txBody>
          <a:bodyPr/>
          <a:lstStyle/>
          <a:p>
            <a:fld id="{737E5A84-55AA-464C-8A6B-7205D8FE5D7A}" type="datetimeFigureOut">
              <a:rPr lang="de-DE" smtClean="0"/>
              <a:t>21.02.2023</a:t>
            </a:fld>
            <a:endParaRPr lang="de-DE"/>
          </a:p>
        </p:txBody>
      </p:sp>
      <p:sp>
        <p:nvSpPr>
          <p:cNvPr id="5" name="Fußzeilenplatzhalter 4">
            <a:extLst>
              <a:ext uri="{FF2B5EF4-FFF2-40B4-BE49-F238E27FC236}">
                <a16:creationId xmlns:a16="http://schemas.microsoft.com/office/drawing/2014/main" id="{235B74F5-0C01-9A0F-7638-B7B271A671AE}"/>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8CFB0005-836F-99E6-13EA-C9F5945F9435}"/>
              </a:ext>
            </a:extLst>
          </p:cNvPr>
          <p:cNvSpPr>
            <a:spLocks noGrp="1"/>
          </p:cNvSpPr>
          <p:nvPr>
            <p:ph type="sldNum" sz="quarter" idx="12"/>
          </p:nvPr>
        </p:nvSpPr>
        <p:spPr/>
        <p:txBody>
          <a:bodyPr/>
          <a:lstStyle/>
          <a:p>
            <a:fld id="{B48589D0-64EA-4E79-B543-D0BE29A6EF85}" type="slidenum">
              <a:rPr lang="de-DE" smtClean="0"/>
              <a:t>‹Nr.›</a:t>
            </a:fld>
            <a:endParaRPr lang="de-DE"/>
          </a:p>
        </p:txBody>
      </p:sp>
    </p:spTree>
    <p:extLst>
      <p:ext uri="{BB962C8B-B14F-4D97-AF65-F5344CB8AC3E}">
        <p14:creationId xmlns:p14="http://schemas.microsoft.com/office/powerpoint/2010/main" val="18903077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AB909D-80C3-0C3C-32BB-BB15B52DAB66}"/>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F2E1F563-4896-B2F5-C400-727F9C8A53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C6F179D6-1606-F644-A65E-B4320F7862F2}"/>
              </a:ext>
            </a:extLst>
          </p:cNvPr>
          <p:cNvSpPr>
            <a:spLocks noGrp="1"/>
          </p:cNvSpPr>
          <p:nvPr>
            <p:ph type="dt" sz="half" idx="10"/>
          </p:nvPr>
        </p:nvSpPr>
        <p:spPr/>
        <p:txBody>
          <a:bodyPr/>
          <a:lstStyle/>
          <a:p>
            <a:fld id="{737E5A84-55AA-464C-8A6B-7205D8FE5D7A}" type="datetimeFigureOut">
              <a:rPr lang="de-DE" smtClean="0"/>
              <a:t>21.02.2023</a:t>
            </a:fld>
            <a:endParaRPr lang="de-DE"/>
          </a:p>
        </p:txBody>
      </p:sp>
      <p:sp>
        <p:nvSpPr>
          <p:cNvPr id="5" name="Fußzeilenplatzhalter 4">
            <a:extLst>
              <a:ext uri="{FF2B5EF4-FFF2-40B4-BE49-F238E27FC236}">
                <a16:creationId xmlns:a16="http://schemas.microsoft.com/office/drawing/2014/main" id="{D14B776F-FA54-A5E6-5D64-4F12FE728264}"/>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7B1DA0A-504C-5E54-4AA2-260C015397F3}"/>
              </a:ext>
            </a:extLst>
          </p:cNvPr>
          <p:cNvSpPr>
            <a:spLocks noGrp="1"/>
          </p:cNvSpPr>
          <p:nvPr>
            <p:ph type="sldNum" sz="quarter" idx="12"/>
          </p:nvPr>
        </p:nvSpPr>
        <p:spPr/>
        <p:txBody>
          <a:bodyPr/>
          <a:lstStyle/>
          <a:p>
            <a:fld id="{B48589D0-64EA-4E79-B543-D0BE29A6EF85}" type="slidenum">
              <a:rPr lang="de-DE" smtClean="0"/>
              <a:t>‹Nr.›</a:t>
            </a:fld>
            <a:endParaRPr lang="de-DE"/>
          </a:p>
        </p:txBody>
      </p:sp>
    </p:spTree>
    <p:extLst>
      <p:ext uri="{BB962C8B-B14F-4D97-AF65-F5344CB8AC3E}">
        <p14:creationId xmlns:p14="http://schemas.microsoft.com/office/powerpoint/2010/main" val="39363748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A468A5-39E6-CACD-85CC-A2875FC582F6}"/>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F0D158D8-0630-7034-C0DC-DCBE61BDACB6}"/>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FED11E2E-BDE4-9492-5B5E-B47936C45DAE}"/>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EAD403A7-FEC6-8C51-690D-A1C08E7107C5}"/>
              </a:ext>
            </a:extLst>
          </p:cNvPr>
          <p:cNvSpPr>
            <a:spLocks noGrp="1"/>
          </p:cNvSpPr>
          <p:nvPr>
            <p:ph type="dt" sz="half" idx="10"/>
          </p:nvPr>
        </p:nvSpPr>
        <p:spPr/>
        <p:txBody>
          <a:bodyPr/>
          <a:lstStyle/>
          <a:p>
            <a:fld id="{737E5A84-55AA-464C-8A6B-7205D8FE5D7A}" type="datetimeFigureOut">
              <a:rPr lang="de-DE" smtClean="0"/>
              <a:t>21.02.2023</a:t>
            </a:fld>
            <a:endParaRPr lang="de-DE"/>
          </a:p>
        </p:txBody>
      </p:sp>
      <p:sp>
        <p:nvSpPr>
          <p:cNvPr id="6" name="Fußzeilenplatzhalter 5">
            <a:extLst>
              <a:ext uri="{FF2B5EF4-FFF2-40B4-BE49-F238E27FC236}">
                <a16:creationId xmlns:a16="http://schemas.microsoft.com/office/drawing/2014/main" id="{88CF1798-AB53-3A59-F942-2A2192C4199C}"/>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C30CD72E-65C4-70D6-5135-CD324E124AD2}"/>
              </a:ext>
            </a:extLst>
          </p:cNvPr>
          <p:cNvSpPr>
            <a:spLocks noGrp="1"/>
          </p:cNvSpPr>
          <p:nvPr>
            <p:ph type="sldNum" sz="quarter" idx="12"/>
          </p:nvPr>
        </p:nvSpPr>
        <p:spPr/>
        <p:txBody>
          <a:bodyPr/>
          <a:lstStyle/>
          <a:p>
            <a:fld id="{B48589D0-64EA-4E79-B543-D0BE29A6EF85}" type="slidenum">
              <a:rPr lang="de-DE" smtClean="0"/>
              <a:t>‹Nr.›</a:t>
            </a:fld>
            <a:endParaRPr lang="de-DE"/>
          </a:p>
        </p:txBody>
      </p:sp>
    </p:spTree>
    <p:extLst>
      <p:ext uri="{BB962C8B-B14F-4D97-AF65-F5344CB8AC3E}">
        <p14:creationId xmlns:p14="http://schemas.microsoft.com/office/powerpoint/2010/main" val="229475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AF8B93-7D7E-D7DC-ABD4-4C558461A626}"/>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229D2689-9D6B-3A31-1FCD-0F15EC4BC4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D6832637-2B35-CA1B-69DA-170699DB9E25}"/>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26FEE932-5983-E1D8-13C2-97F1F76A777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62A31FA9-B93F-075F-095E-842F24302316}"/>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3040597A-0D40-AB37-48C9-F549C57E3068}"/>
              </a:ext>
            </a:extLst>
          </p:cNvPr>
          <p:cNvSpPr>
            <a:spLocks noGrp="1"/>
          </p:cNvSpPr>
          <p:nvPr>
            <p:ph type="dt" sz="half" idx="10"/>
          </p:nvPr>
        </p:nvSpPr>
        <p:spPr/>
        <p:txBody>
          <a:bodyPr/>
          <a:lstStyle/>
          <a:p>
            <a:fld id="{737E5A84-55AA-464C-8A6B-7205D8FE5D7A}" type="datetimeFigureOut">
              <a:rPr lang="de-DE" smtClean="0"/>
              <a:t>21.02.2023</a:t>
            </a:fld>
            <a:endParaRPr lang="de-DE"/>
          </a:p>
        </p:txBody>
      </p:sp>
      <p:sp>
        <p:nvSpPr>
          <p:cNvPr id="8" name="Fußzeilenplatzhalter 7">
            <a:extLst>
              <a:ext uri="{FF2B5EF4-FFF2-40B4-BE49-F238E27FC236}">
                <a16:creationId xmlns:a16="http://schemas.microsoft.com/office/drawing/2014/main" id="{1BAFA42E-6B66-DCFB-CA4E-BD4B2D94357A}"/>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C4790586-B06D-C539-8C06-4621E23A5CA5}"/>
              </a:ext>
            </a:extLst>
          </p:cNvPr>
          <p:cNvSpPr>
            <a:spLocks noGrp="1"/>
          </p:cNvSpPr>
          <p:nvPr>
            <p:ph type="sldNum" sz="quarter" idx="12"/>
          </p:nvPr>
        </p:nvSpPr>
        <p:spPr/>
        <p:txBody>
          <a:bodyPr/>
          <a:lstStyle/>
          <a:p>
            <a:fld id="{B48589D0-64EA-4E79-B543-D0BE29A6EF85}" type="slidenum">
              <a:rPr lang="de-DE" smtClean="0"/>
              <a:t>‹Nr.›</a:t>
            </a:fld>
            <a:endParaRPr lang="de-DE"/>
          </a:p>
        </p:txBody>
      </p:sp>
    </p:spTree>
    <p:extLst>
      <p:ext uri="{BB962C8B-B14F-4D97-AF65-F5344CB8AC3E}">
        <p14:creationId xmlns:p14="http://schemas.microsoft.com/office/powerpoint/2010/main" val="15089327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sv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20" Type="http://schemas.openxmlformats.org/officeDocument/2006/relationships/image" Target="../media/image4.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DEF86DD4-B544-BCE3-E748-48C5822B655A}"/>
              </a:ext>
            </a:extLst>
          </p:cNvPr>
          <p:cNvSpPr>
            <a:spLocks noGrp="1"/>
          </p:cNvSpPr>
          <p:nvPr>
            <p:ph type="title"/>
          </p:nvPr>
        </p:nvSpPr>
        <p:spPr>
          <a:xfrm>
            <a:off x="838200" y="931676"/>
            <a:ext cx="10515600" cy="759012"/>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1C6C43F9-38EC-13BD-91D2-D0EF9B0389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DADE7AD4-FE17-D6CB-58CE-F22EAA860D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7E5A84-55AA-464C-8A6B-7205D8FE5D7A}" type="datetimeFigureOut">
              <a:rPr lang="de-DE" smtClean="0"/>
              <a:t>21.02.2023</a:t>
            </a:fld>
            <a:endParaRPr lang="de-DE"/>
          </a:p>
        </p:txBody>
      </p:sp>
      <p:sp>
        <p:nvSpPr>
          <p:cNvPr id="5" name="Fußzeilenplatzhalter 4">
            <a:extLst>
              <a:ext uri="{FF2B5EF4-FFF2-40B4-BE49-F238E27FC236}">
                <a16:creationId xmlns:a16="http://schemas.microsoft.com/office/drawing/2014/main" id="{68729B9B-CCDE-5EB4-A45C-6D9E6440E8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1000CCC4-2231-A919-80EE-3A567F44B7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8589D0-64EA-4E79-B543-D0BE29A6EF85}" type="slidenum">
              <a:rPr lang="de-DE" smtClean="0"/>
              <a:t>‹Nr.›</a:t>
            </a:fld>
            <a:endParaRPr lang="de-DE"/>
          </a:p>
        </p:txBody>
      </p:sp>
      <p:sp>
        <p:nvSpPr>
          <p:cNvPr id="7" name="Rechteck 6">
            <a:extLst>
              <a:ext uri="{FF2B5EF4-FFF2-40B4-BE49-F238E27FC236}">
                <a16:creationId xmlns:a16="http://schemas.microsoft.com/office/drawing/2014/main" id="{5EA72F8E-DEFE-B9B1-603B-9C919126E7AC}"/>
              </a:ext>
            </a:extLst>
          </p:cNvPr>
          <p:cNvSpPr/>
          <p:nvPr userDrawn="1"/>
        </p:nvSpPr>
        <p:spPr>
          <a:xfrm>
            <a:off x="0" y="0"/>
            <a:ext cx="9263529" cy="759012"/>
          </a:xfrm>
          <a:prstGeom prst="rect">
            <a:avLst/>
          </a:prstGeom>
          <a:solidFill>
            <a:srgbClr val="000000">
              <a:alpha val="30196"/>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dirty="0"/>
          </a:p>
        </p:txBody>
      </p:sp>
      <p:sp>
        <p:nvSpPr>
          <p:cNvPr id="8" name="Rechteck 7">
            <a:extLst>
              <a:ext uri="{FF2B5EF4-FFF2-40B4-BE49-F238E27FC236}">
                <a16:creationId xmlns:a16="http://schemas.microsoft.com/office/drawing/2014/main" id="{E6CBD1E1-8C4D-1420-5992-C5C1CB28D4EC}"/>
              </a:ext>
            </a:extLst>
          </p:cNvPr>
          <p:cNvSpPr/>
          <p:nvPr userDrawn="1"/>
        </p:nvSpPr>
        <p:spPr>
          <a:xfrm>
            <a:off x="9329271" y="0"/>
            <a:ext cx="2862729" cy="759012"/>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dirty="0"/>
          </a:p>
        </p:txBody>
      </p:sp>
      <p:pic>
        <p:nvPicPr>
          <p:cNvPr id="10" name="Grafik 9">
            <a:extLst>
              <a:ext uri="{FF2B5EF4-FFF2-40B4-BE49-F238E27FC236}">
                <a16:creationId xmlns:a16="http://schemas.microsoft.com/office/drawing/2014/main" id="{32BA47A1-32CB-8A4F-535D-0716AA19D553}"/>
              </a:ext>
            </a:extLst>
          </p:cNvPr>
          <p:cNvPicPr>
            <a:picLocks noChangeAspect="1"/>
          </p:cNvPicPr>
          <p:nvPr userDrawn="1"/>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79784" y="0"/>
            <a:ext cx="4054642" cy="734159"/>
          </a:xfrm>
          <a:prstGeom prst="rect">
            <a:avLst/>
          </a:prstGeom>
        </p:spPr>
      </p:pic>
      <p:pic>
        <p:nvPicPr>
          <p:cNvPr id="11" name="Grafik 10">
            <a:extLst>
              <a:ext uri="{FF2B5EF4-FFF2-40B4-BE49-F238E27FC236}">
                <a16:creationId xmlns:a16="http://schemas.microsoft.com/office/drawing/2014/main" id="{16852596-FDAA-EE7C-6BB2-262FB7FC1788}"/>
              </a:ext>
            </a:extLst>
          </p:cNvPr>
          <p:cNvPicPr>
            <a:picLocks noChangeAspect="1"/>
          </p:cNvPicPr>
          <p:nvPr userDrawn="1"/>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9980707" y="136525"/>
            <a:ext cx="1752879" cy="509889"/>
          </a:xfrm>
          <a:prstGeom prst="rect">
            <a:avLst/>
          </a:prstGeom>
        </p:spPr>
      </p:pic>
    </p:spTree>
    <p:extLst>
      <p:ext uri="{BB962C8B-B14F-4D97-AF65-F5344CB8AC3E}">
        <p14:creationId xmlns:p14="http://schemas.microsoft.com/office/powerpoint/2010/main" val="2229619844"/>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3" r:id="rId3"/>
    <p:sldLayoutId id="2147483664" r:id="rId4"/>
    <p:sldLayoutId id="2147483665" r:id="rId5"/>
    <p:sldLayoutId id="2147483650"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08B7152D-483C-39D2-2024-15CDFED3E800}"/>
              </a:ext>
            </a:extLst>
          </p:cNvPr>
          <p:cNvSpPr/>
          <p:nvPr userDrawn="1"/>
        </p:nvSpPr>
        <p:spPr>
          <a:xfrm>
            <a:off x="0" y="0"/>
            <a:ext cx="9263529" cy="759012"/>
          </a:xfrm>
          <a:prstGeom prst="rect">
            <a:avLst/>
          </a:prstGeom>
          <a:solidFill>
            <a:srgbClr val="000000">
              <a:alpha val="30196"/>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dirty="0"/>
          </a:p>
        </p:txBody>
      </p:sp>
      <p:sp>
        <p:nvSpPr>
          <p:cNvPr id="4" name="Rechteck 3">
            <a:extLst>
              <a:ext uri="{FF2B5EF4-FFF2-40B4-BE49-F238E27FC236}">
                <a16:creationId xmlns:a16="http://schemas.microsoft.com/office/drawing/2014/main" id="{FFFCEA3A-175A-085A-FCCD-C8847083B79E}"/>
              </a:ext>
            </a:extLst>
          </p:cNvPr>
          <p:cNvSpPr/>
          <p:nvPr userDrawn="1"/>
        </p:nvSpPr>
        <p:spPr>
          <a:xfrm>
            <a:off x="9329271" y="0"/>
            <a:ext cx="2862729" cy="759012"/>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dirty="0"/>
          </a:p>
        </p:txBody>
      </p:sp>
      <p:sp>
        <p:nvSpPr>
          <p:cNvPr id="5" name="Rechteck 4">
            <a:extLst>
              <a:ext uri="{FF2B5EF4-FFF2-40B4-BE49-F238E27FC236}">
                <a16:creationId xmlns:a16="http://schemas.microsoft.com/office/drawing/2014/main" id="{7B8E4234-55AB-6819-92BF-4387363217B0}"/>
              </a:ext>
            </a:extLst>
          </p:cNvPr>
          <p:cNvSpPr/>
          <p:nvPr userDrawn="1"/>
        </p:nvSpPr>
        <p:spPr>
          <a:xfrm>
            <a:off x="0" y="6098988"/>
            <a:ext cx="12192000" cy="759012"/>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dirty="0"/>
          </a:p>
        </p:txBody>
      </p:sp>
      <p:pic>
        <p:nvPicPr>
          <p:cNvPr id="6" name="Grafik 5">
            <a:extLst>
              <a:ext uri="{FF2B5EF4-FFF2-40B4-BE49-F238E27FC236}">
                <a16:creationId xmlns:a16="http://schemas.microsoft.com/office/drawing/2014/main" id="{591E2A19-C8D3-C320-D2B3-FEDCADFBFE2B}"/>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9784" y="0"/>
            <a:ext cx="4054642" cy="734159"/>
          </a:xfrm>
          <a:prstGeom prst="rect">
            <a:avLst/>
          </a:prstGeom>
        </p:spPr>
      </p:pic>
      <p:pic>
        <p:nvPicPr>
          <p:cNvPr id="8" name="Grafik 7">
            <a:extLst>
              <a:ext uri="{FF2B5EF4-FFF2-40B4-BE49-F238E27FC236}">
                <a16:creationId xmlns:a16="http://schemas.microsoft.com/office/drawing/2014/main" id="{F92AED87-A5C5-3BD1-4BA1-82A90E99B9AC}"/>
              </a:ext>
            </a:extLst>
          </p:cNvPr>
          <p:cNvPicPr>
            <a:picLocks noChangeAspect="1"/>
          </p:cNvPicPr>
          <p:nvPr userDrawn="1"/>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980707" y="6228115"/>
            <a:ext cx="1752879" cy="509889"/>
          </a:xfrm>
          <a:prstGeom prst="rect">
            <a:avLst/>
          </a:prstGeom>
        </p:spPr>
      </p:pic>
    </p:spTree>
    <p:extLst>
      <p:ext uri="{BB962C8B-B14F-4D97-AF65-F5344CB8AC3E}">
        <p14:creationId xmlns:p14="http://schemas.microsoft.com/office/powerpoint/2010/main" val="4006256175"/>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1.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jpeg"/><Relationship Id="rId1" Type="http://schemas.openxmlformats.org/officeDocument/2006/relationships/slideLayout" Target="../slideLayouts/slideLayout1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12.xml.rels><?xml version="1.0" encoding="UTF-8" standalone="yes"?>
<Relationships xmlns="http://schemas.openxmlformats.org/package/2006/relationships"><Relationship Id="rId2" Type="http://schemas.openxmlformats.org/officeDocument/2006/relationships/image" Target="../media/image38.tmp"/><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39.tmp"/><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image" Target="../media/image41.png"/><Relationship Id="rId1" Type="http://schemas.openxmlformats.org/officeDocument/2006/relationships/slideLayout" Target="../slideLayouts/slideLayout11.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1.xml"/><Relationship Id="rId6" Type="http://schemas.openxmlformats.org/officeDocument/2006/relationships/image" Target="../media/image59.jpeg"/><Relationship Id="rId5" Type="http://schemas.openxmlformats.org/officeDocument/2006/relationships/image" Target="../media/image58.png"/><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1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11.xml"/><Relationship Id="rId4" Type="http://schemas.openxmlformats.org/officeDocument/2006/relationships/image" Target="../media/image71.png"/></Relationships>
</file>

<file path=ppt/slides/_rels/slide2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8" Type="http://schemas.openxmlformats.org/officeDocument/2006/relationships/image" Target="../media/image80.jpg"/><Relationship Id="rId3" Type="http://schemas.openxmlformats.org/officeDocument/2006/relationships/image" Target="../media/image75.jpg"/><Relationship Id="rId7" Type="http://schemas.openxmlformats.org/officeDocument/2006/relationships/image" Target="../media/image79.jpg"/><Relationship Id="rId2" Type="http://schemas.openxmlformats.org/officeDocument/2006/relationships/image" Target="../media/image74.jpg"/><Relationship Id="rId1" Type="http://schemas.openxmlformats.org/officeDocument/2006/relationships/slideLayout" Target="../slideLayouts/slideLayout6.xml"/><Relationship Id="rId6" Type="http://schemas.openxmlformats.org/officeDocument/2006/relationships/image" Target="../media/image78.jpg"/><Relationship Id="rId5" Type="http://schemas.openxmlformats.org/officeDocument/2006/relationships/image" Target="../media/image77.jpg"/><Relationship Id="rId4" Type="http://schemas.openxmlformats.org/officeDocument/2006/relationships/image" Target="../media/image76.jpg"/></Relationships>
</file>

<file path=ppt/slides/_rels/slide26.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2.png"/><Relationship Id="rId18" Type="http://schemas.openxmlformats.org/officeDocument/2006/relationships/image" Target="../media/image97.png"/><Relationship Id="rId3" Type="http://schemas.openxmlformats.org/officeDocument/2006/relationships/image" Target="../media/image82.png"/><Relationship Id="rId21" Type="http://schemas.openxmlformats.org/officeDocument/2006/relationships/image" Target="../media/image100.png"/><Relationship Id="rId7" Type="http://schemas.openxmlformats.org/officeDocument/2006/relationships/image" Target="../media/image86.png"/><Relationship Id="rId12" Type="http://schemas.openxmlformats.org/officeDocument/2006/relationships/image" Target="../media/image91.png"/><Relationship Id="rId17" Type="http://schemas.openxmlformats.org/officeDocument/2006/relationships/image" Target="../media/image96.png"/><Relationship Id="rId2" Type="http://schemas.openxmlformats.org/officeDocument/2006/relationships/image" Target="../media/image81.png"/><Relationship Id="rId16" Type="http://schemas.openxmlformats.org/officeDocument/2006/relationships/image" Target="../media/image95.png"/><Relationship Id="rId20" Type="http://schemas.openxmlformats.org/officeDocument/2006/relationships/image" Target="../media/image99.png"/><Relationship Id="rId1" Type="http://schemas.openxmlformats.org/officeDocument/2006/relationships/slideLayout" Target="../slideLayouts/slideLayout6.xml"/><Relationship Id="rId6" Type="http://schemas.openxmlformats.org/officeDocument/2006/relationships/image" Target="../media/image85.png"/><Relationship Id="rId11" Type="http://schemas.openxmlformats.org/officeDocument/2006/relationships/image" Target="../media/image90.png"/><Relationship Id="rId24" Type="http://schemas.openxmlformats.org/officeDocument/2006/relationships/image" Target="../media/image103.png"/><Relationship Id="rId5" Type="http://schemas.openxmlformats.org/officeDocument/2006/relationships/image" Target="../media/image84.png"/><Relationship Id="rId15" Type="http://schemas.openxmlformats.org/officeDocument/2006/relationships/image" Target="../media/image94.png"/><Relationship Id="rId23" Type="http://schemas.openxmlformats.org/officeDocument/2006/relationships/image" Target="../media/image102.png"/><Relationship Id="rId10" Type="http://schemas.openxmlformats.org/officeDocument/2006/relationships/image" Target="../media/image89.png"/><Relationship Id="rId19" Type="http://schemas.openxmlformats.org/officeDocument/2006/relationships/image" Target="../media/image98.png"/><Relationship Id="rId4" Type="http://schemas.openxmlformats.org/officeDocument/2006/relationships/image" Target="../media/image83.png"/><Relationship Id="rId9" Type="http://schemas.openxmlformats.org/officeDocument/2006/relationships/image" Target="../media/image88.png"/><Relationship Id="rId14" Type="http://schemas.openxmlformats.org/officeDocument/2006/relationships/image" Target="../media/image93.png"/><Relationship Id="rId22" Type="http://schemas.openxmlformats.org/officeDocument/2006/relationships/image" Target="../media/image101.png"/></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17.tmp"/><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68055C6D-3156-D155-ACDB-B55FE41434F2}"/>
              </a:ext>
            </a:extLst>
          </p:cNvPr>
          <p:cNvSpPr txBox="1"/>
          <p:nvPr/>
        </p:nvSpPr>
        <p:spPr>
          <a:xfrm>
            <a:off x="4516526" y="1042549"/>
            <a:ext cx="3158947" cy="461665"/>
          </a:xfrm>
          <a:prstGeom prst="rect">
            <a:avLst/>
          </a:prstGeom>
          <a:solidFill>
            <a:srgbClr val="FFFFFF">
              <a:alpha val="60000"/>
            </a:srgbClr>
          </a:solidFill>
        </p:spPr>
        <p:txBody>
          <a:bodyPr wrap="square" rtlCol="0">
            <a:spAutoFit/>
          </a:bodyPr>
          <a:lstStyle/>
          <a:p>
            <a:pPr algn="ctr"/>
            <a:r>
              <a:rPr lang="en-US" sz="2400" b="1" dirty="0">
                <a:solidFill>
                  <a:srgbClr val="4A4949"/>
                </a:solidFill>
                <a:latin typeface="Arial" panose="020B0604020202020204" pitchFamily="34" charset="0"/>
                <a:cs typeface="Arial" panose="020B0604020202020204" pitchFamily="34" charset="0"/>
              </a:rPr>
              <a:t>LIEFERFORMEN</a:t>
            </a:r>
            <a:endParaRPr lang="en-US" sz="2400" baseline="30000" dirty="0">
              <a:solidFill>
                <a:srgbClr val="EE7334"/>
              </a:solidFill>
              <a:latin typeface="Arial" panose="020B0604020202020204" pitchFamily="34" charset="0"/>
              <a:cs typeface="Arial" panose="020B0604020202020204" pitchFamily="34" charset="0"/>
            </a:endParaRPr>
          </a:p>
        </p:txBody>
      </p:sp>
      <p:sp>
        <p:nvSpPr>
          <p:cNvPr id="3" name="Inhaltsplatzhalter 2">
            <a:extLst>
              <a:ext uri="{FF2B5EF4-FFF2-40B4-BE49-F238E27FC236}">
                <a16:creationId xmlns:a16="http://schemas.microsoft.com/office/drawing/2014/main" id="{7FEFFEF9-0CF3-AB31-9085-41E70EEF0D9F}"/>
              </a:ext>
            </a:extLst>
          </p:cNvPr>
          <p:cNvSpPr txBox="1">
            <a:spLocks/>
          </p:cNvSpPr>
          <p:nvPr/>
        </p:nvSpPr>
        <p:spPr>
          <a:xfrm>
            <a:off x="1048512" y="3101078"/>
            <a:ext cx="10094976" cy="1307658"/>
          </a:xfrm>
          <a:prstGeom prst="rect">
            <a:avLst/>
          </a:prstGeom>
          <a:solidFill>
            <a:srgbClr val="000000">
              <a:alpha val="60000"/>
            </a:srgbClr>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sz="3200" b="1" dirty="0">
                <a:solidFill>
                  <a:schemeClr val="accent2"/>
                </a:solidFill>
                <a:latin typeface="Arial" panose="020B0604020202020204" pitchFamily="34" charset="0"/>
                <a:cs typeface="Arial" panose="020B0604020202020204" pitchFamily="34" charset="0"/>
              </a:rPr>
              <a:t>ERFAHREN </a:t>
            </a:r>
            <a:r>
              <a:rPr lang="de-DE" sz="3200" b="1" dirty="0">
                <a:solidFill>
                  <a:schemeClr val="bg1"/>
                </a:solidFill>
                <a:latin typeface="Arial" panose="020B0604020202020204" pitchFamily="34" charset="0"/>
                <a:cs typeface="Arial" panose="020B0604020202020204" pitchFamily="34" charset="0"/>
              </a:rPr>
              <a:t>SIE MEHR ÜBER </a:t>
            </a:r>
            <a:br>
              <a:rPr lang="de-DE" sz="3200" b="1" dirty="0">
                <a:solidFill>
                  <a:schemeClr val="bg1"/>
                </a:solidFill>
                <a:latin typeface="Arial" panose="020B0604020202020204" pitchFamily="34" charset="0"/>
                <a:cs typeface="Arial" panose="020B0604020202020204" pitchFamily="34" charset="0"/>
              </a:rPr>
            </a:br>
            <a:r>
              <a:rPr lang="de-DE" sz="3200" b="1" dirty="0">
                <a:solidFill>
                  <a:schemeClr val="bg1"/>
                </a:solidFill>
                <a:latin typeface="Arial" panose="020B0604020202020204" pitchFamily="34" charset="0"/>
                <a:cs typeface="Arial" panose="020B0604020202020204" pitchFamily="34" charset="0"/>
              </a:rPr>
              <a:t>UNSERE </a:t>
            </a:r>
            <a:r>
              <a:rPr lang="de-DE" sz="3200" b="1" dirty="0">
                <a:solidFill>
                  <a:srgbClr val="ED7D31"/>
                </a:solidFill>
                <a:latin typeface="Arial" panose="020B0604020202020204" pitchFamily="34" charset="0"/>
                <a:cs typeface="Arial" panose="020B0604020202020204" pitchFamily="34" charset="0"/>
              </a:rPr>
              <a:t>LIEFERFORMEN</a:t>
            </a:r>
          </a:p>
        </p:txBody>
      </p:sp>
    </p:spTree>
    <p:extLst>
      <p:ext uri="{BB962C8B-B14F-4D97-AF65-F5344CB8AC3E}">
        <p14:creationId xmlns:p14="http://schemas.microsoft.com/office/powerpoint/2010/main" val="25059274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V:\- GRAFIK -\- Intern -\CI + CD\Logos\ZEDEX\+Sub\- Weiss -\Logo_Tribo_EN.png">
            <a:extLst>
              <a:ext uri="{FF2B5EF4-FFF2-40B4-BE49-F238E27FC236}">
                <a16:creationId xmlns:a16="http://schemas.microsoft.com/office/drawing/2014/main" id="{62CF1CD3-2BB4-4E1C-940D-BDCED620BE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96600" y="6367463"/>
            <a:ext cx="2514600" cy="79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37">
            <a:extLst>
              <a:ext uri="{FF2B5EF4-FFF2-40B4-BE49-F238E27FC236}">
                <a16:creationId xmlns:a16="http://schemas.microsoft.com/office/drawing/2014/main" id="{D54C8366-7327-4D81-BF7F-A22F3ED63542}"/>
              </a:ext>
            </a:extLst>
          </p:cNvPr>
          <p:cNvSpPr>
            <a:spLocks noChangeArrowheads="1"/>
          </p:cNvSpPr>
          <p:nvPr/>
        </p:nvSpPr>
        <p:spPr bwMode="auto">
          <a:xfrm>
            <a:off x="978975" y="2967335"/>
            <a:ext cx="346617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de-DE" altLang="de-DE" sz="1800" dirty="0">
                <a:solidFill>
                  <a:srgbClr val="ED7634"/>
                </a:solidFill>
                <a:latin typeface="Arial" panose="020B0604020202020204" pitchFamily="34" charset="0"/>
              </a:rPr>
              <a:t>ZEDEX</a:t>
            </a:r>
            <a:r>
              <a:rPr lang="de-DE" altLang="de-DE" sz="1800" baseline="30000" dirty="0">
                <a:solidFill>
                  <a:srgbClr val="ED7634"/>
                </a:solidFill>
                <a:latin typeface="Arial" panose="020B0604020202020204" pitchFamily="34" charset="0"/>
                <a:cs typeface="Times New Roman" panose="02020603050405020304" pitchFamily="18" charset="0"/>
              </a:rPr>
              <a:t>®</a:t>
            </a:r>
            <a:r>
              <a:rPr lang="de-DE" altLang="de-DE" sz="1800" dirty="0">
                <a:solidFill>
                  <a:srgbClr val="4D4D4D"/>
                </a:solidFill>
                <a:latin typeface="Arial" panose="020B0604020202020204" pitchFamily="34" charset="0"/>
              </a:rPr>
              <a:t> Halbzeug ist in einer Vielzahl von Abmessungen </a:t>
            </a:r>
            <a:br>
              <a:rPr lang="de-DE" altLang="de-DE" sz="1800" dirty="0">
                <a:solidFill>
                  <a:srgbClr val="4D4D4D"/>
                </a:solidFill>
                <a:latin typeface="Arial" panose="020B0604020202020204" pitchFamily="34" charset="0"/>
              </a:rPr>
            </a:br>
            <a:r>
              <a:rPr lang="de-DE" altLang="de-DE" sz="1800" dirty="0">
                <a:solidFill>
                  <a:srgbClr val="4D4D4D"/>
                </a:solidFill>
                <a:latin typeface="Arial" panose="020B0604020202020204" pitchFamily="34" charset="0"/>
              </a:rPr>
              <a:t>ab Lager lieferbar.</a:t>
            </a:r>
          </a:p>
        </p:txBody>
      </p:sp>
      <p:pic>
        <p:nvPicPr>
          <p:cNvPr id="12" name="Picture 31" descr="V:\- GRAFIK -\Präsentationen\- Links -\IMG_7708.png">
            <a:extLst>
              <a:ext uri="{FF2B5EF4-FFF2-40B4-BE49-F238E27FC236}">
                <a16:creationId xmlns:a16="http://schemas.microsoft.com/office/drawing/2014/main" id="{14E300C3-8EAC-4F06-B24D-2FED235CEF9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33859"/>
          <a:stretch/>
        </p:blipFill>
        <p:spPr bwMode="auto">
          <a:xfrm>
            <a:off x="6712857" y="841828"/>
            <a:ext cx="5479143" cy="55226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40161" dir="4293903" algn="ctr" rotWithShape="0">
                    <a:srgbClr val="808080"/>
                  </a:outerShdw>
                </a:effectLst>
              </a14:hiddenEffects>
            </a:ext>
          </a:extLst>
        </p:spPr>
      </p:pic>
      <p:sp>
        <p:nvSpPr>
          <p:cNvPr id="13" name="Rectangle 35">
            <a:extLst>
              <a:ext uri="{FF2B5EF4-FFF2-40B4-BE49-F238E27FC236}">
                <a16:creationId xmlns:a16="http://schemas.microsoft.com/office/drawing/2014/main" id="{AC0A8F9C-1EC7-4817-9C61-C67D47073E55}"/>
              </a:ext>
            </a:extLst>
          </p:cNvPr>
          <p:cNvSpPr>
            <a:spLocks noChangeArrowheads="1"/>
          </p:cNvSpPr>
          <p:nvPr/>
        </p:nvSpPr>
        <p:spPr bwMode="auto">
          <a:xfrm>
            <a:off x="8160657" y="3239007"/>
            <a:ext cx="1763631" cy="381000"/>
          </a:xfrm>
          <a:prstGeom prst="rect">
            <a:avLst/>
          </a:prstGeom>
          <a:solidFill>
            <a:srgbClr val="ED7634"/>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rIns="360000"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de-DE" altLang="de-DE" sz="1800" b="1" dirty="0">
                <a:solidFill>
                  <a:schemeClr val="bg1"/>
                </a:solidFill>
                <a:latin typeface="Arial" panose="020B0604020202020204" pitchFamily="34" charset="0"/>
              </a:rPr>
              <a:t>PLATTEN</a:t>
            </a:r>
            <a:endParaRPr lang="de-DE" altLang="de-DE" sz="2000" dirty="0">
              <a:solidFill>
                <a:schemeClr val="bg1"/>
              </a:solidFill>
              <a:latin typeface="Bell Gothic Std Black" panose="020B0806020202040204" pitchFamily="34" charset="0"/>
            </a:endParaRPr>
          </a:p>
        </p:txBody>
      </p:sp>
      <p:pic>
        <p:nvPicPr>
          <p:cNvPr id="15" name="Picture 47" descr="V:\- GRAFIK -\Präsentationen\- Links -\halbzeuge.png">
            <a:extLst>
              <a:ext uri="{FF2B5EF4-FFF2-40B4-BE49-F238E27FC236}">
                <a16:creationId xmlns:a16="http://schemas.microsoft.com/office/drawing/2014/main" id="{81139EAC-9FF1-4A95-BCEC-68578371194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48094" y="2382957"/>
            <a:ext cx="2941376" cy="3528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48">
            <a:extLst>
              <a:ext uri="{FF2B5EF4-FFF2-40B4-BE49-F238E27FC236}">
                <a16:creationId xmlns:a16="http://schemas.microsoft.com/office/drawing/2014/main" id="{6A3099E2-A4BF-4893-8DDC-75CA151D42FB}"/>
              </a:ext>
            </a:extLst>
          </p:cNvPr>
          <p:cNvSpPr>
            <a:spLocks noChangeArrowheads="1"/>
          </p:cNvSpPr>
          <p:nvPr/>
        </p:nvSpPr>
        <p:spPr bwMode="auto">
          <a:xfrm>
            <a:off x="4948094" y="5133411"/>
            <a:ext cx="3062937" cy="381000"/>
          </a:xfrm>
          <a:prstGeom prst="rect">
            <a:avLst/>
          </a:prstGeom>
          <a:solidFill>
            <a:srgbClr val="ED7634"/>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rIns="360000"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de-DE" altLang="de-DE" sz="1800" b="1" dirty="0">
                <a:solidFill>
                  <a:schemeClr val="bg1"/>
                </a:solidFill>
                <a:latin typeface="Arial" panose="020B0604020202020204" pitchFamily="34" charset="0"/>
              </a:rPr>
              <a:t>STÄBE &amp; ROHRE</a:t>
            </a:r>
          </a:p>
        </p:txBody>
      </p:sp>
      <p:sp>
        <p:nvSpPr>
          <p:cNvPr id="10" name="Rectangle 45">
            <a:extLst>
              <a:ext uri="{FF2B5EF4-FFF2-40B4-BE49-F238E27FC236}">
                <a16:creationId xmlns:a16="http://schemas.microsoft.com/office/drawing/2014/main" id="{56B9B64E-E227-4204-9803-9A5670F5418B}"/>
              </a:ext>
            </a:extLst>
          </p:cNvPr>
          <p:cNvSpPr>
            <a:spLocks noChangeArrowheads="1"/>
          </p:cNvSpPr>
          <p:nvPr/>
        </p:nvSpPr>
        <p:spPr bwMode="auto">
          <a:xfrm>
            <a:off x="5008875" y="2268584"/>
            <a:ext cx="3062936" cy="533400"/>
          </a:xfrm>
          <a:prstGeom prst="rect">
            <a:avLst/>
          </a:prstGeom>
          <a:solidFill>
            <a:srgbClr val="ED7634"/>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rIns="360000"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de-DE" altLang="de-DE" sz="1800" b="1" dirty="0">
                <a:solidFill>
                  <a:schemeClr val="bg1"/>
                </a:solidFill>
                <a:latin typeface="Arial" panose="020B0604020202020204" pitchFamily="34" charset="0"/>
              </a:rPr>
              <a:t>HALBZEUGE</a:t>
            </a:r>
            <a:endParaRPr lang="de-DE" altLang="de-DE" sz="1800" dirty="0">
              <a:solidFill>
                <a:schemeClr val="bg1"/>
              </a:solidFill>
              <a:latin typeface="Bell Gothic Std Black" panose="020B0806020202040204" pitchFamily="34" charset="0"/>
            </a:endParaRPr>
          </a:p>
        </p:txBody>
      </p:sp>
      <p:sp>
        <p:nvSpPr>
          <p:cNvPr id="3" name="Textfeld 2">
            <a:extLst>
              <a:ext uri="{FF2B5EF4-FFF2-40B4-BE49-F238E27FC236}">
                <a16:creationId xmlns:a16="http://schemas.microsoft.com/office/drawing/2014/main" id="{D9921032-4C2E-1E88-79E1-CD26619C2A09}"/>
              </a:ext>
            </a:extLst>
          </p:cNvPr>
          <p:cNvSpPr txBox="1"/>
          <p:nvPr/>
        </p:nvSpPr>
        <p:spPr>
          <a:xfrm>
            <a:off x="4790194" y="1038824"/>
            <a:ext cx="2611612" cy="461665"/>
          </a:xfrm>
          <a:prstGeom prst="rect">
            <a:avLst/>
          </a:prstGeom>
          <a:solidFill>
            <a:schemeClr val="tx1">
              <a:lumMod val="50000"/>
              <a:lumOff val="50000"/>
            </a:schemeClr>
          </a:solidFill>
        </p:spPr>
        <p:txBody>
          <a:bodyPr wrap="none" rtlCol="0">
            <a:spAutoFit/>
          </a:bodyPr>
          <a:lstStyle/>
          <a:p>
            <a:r>
              <a:rPr lang="de-DE" sz="2400" b="1" dirty="0">
                <a:solidFill>
                  <a:schemeClr val="bg1"/>
                </a:solidFill>
                <a:latin typeface="Arial" panose="020B0604020202020204" pitchFamily="34" charset="0"/>
                <a:cs typeface="Arial" panose="020B0604020202020204" pitchFamily="34" charset="0"/>
              </a:rPr>
              <a:t>LIEFERFORMEN</a:t>
            </a:r>
          </a:p>
        </p:txBody>
      </p:sp>
    </p:spTree>
    <p:extLst>
      <p:ext uri="{BB962C8B-B14F-4D97-AF65-F5344CB8AC3E}">
        <p14:creationId xmlns:p14="http://schemas.microsoft.com/office/powerpoint/2010/main" val="28652363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46" descr="V:\- GRAFIK -\Präsentationen\- Links -\Bild 136.jpg">
            <a:extLst>
              <a:ext uri="{FF2B5EF4-FFF2-40B4-BE49-F238E27FC236}">
                <a16:creationId xmlns:a16="http://schemas.microsoft.com/office/drawing/2014/main" id="{DAB15598-65D0-4AF6-9199-3D8498003B8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6955" y="1991977"/>
            <a:ext cx="3948031" cy="2544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fik 4">
            <a:extLst>
              <a:ext uri="{FF2B5EF4-FFF2-40B4-BE49-F238E27FC236}">
                <a16:creationId xmlns:a16="http://schemas.microsoft.com/office/drawing/2014/main" id="{0B1022B1-3EB8-457D-A355-5783D9298D60}"/>
              </a:ext>
            </a:extLst>
          </p:cNvPr>
          <p:cNvPicPr>
            <a:picLocks noChangeAspect="1"/>
          </p:cNvPicPr>
          <p:nvPr/>
        </p:nvPicPr>
        <p:blipFill>
          <a:blip r:embed="rId3"/>
          <a:stretch>
            <a:fillRect/>
          </a:stretch>
        </p:blipFill>
        <p:spPr>
          <a:xfrm>
            <a:off x="4998989" y="1991977"/>
            <a:ext cx="1552792" cy="1047896"/>
          </a:xfrm>
          <a:prstGeom prst="rect">
            <a:avLst/>
          </a:prstGeom>
        </p:spPr>
      </p:pic>
      <p:sp>
        <p:nvSpPr>
          <p:cNvPr id="10" name="Rechteck 9">
            <a:extLst>
              <a:ext uri="{FF2B5EF4-FFF2-40B4-BE49-F238E27FC236}">
                <a16:creationId xmlns:a16="http://schemas.microsoft.com/office/drawing/2014/main" id="{95D3FF67-B7D4-4506-B6A4-7B43DEAF4288}"/>
              </a:ext>
            </a:extLst>
          </p:cNvPr>
          <p:cNvSpPr/>
          <p:nvPr/>
        </p:nvSpPr>
        <p:spPr>
          <a:xfrm>
            <a:off x="6650382" y="2501033"/>
            <a:ext cx="2485017" cy="507831"/>
          </a:xfrm>
          <a:prstGeom prst="rect">
            <a:avLst/>
          </a:prstGeom>
        </p:spPr>
        <p:txBody>
          <a:bodyPr wrap="square">
            <a:spAutoFit/>
          </a:bodyPr>
          <a:lstStyle/>
          <a:p>
            <a:r>
              <a:rPr lang="de-DE" sz="900" dirty="0">
                <a:solidFill>
                  <a:srgbClr val="000000"/>
                </a:solidFill>
                <a:latin typeface="Arial" panose="020B0604020202020204" pitchFamily="34" charset="0"/>
              </a:rPr>
              <a:t>Dicke von 6 bis 105 (mm)</a:t>
            </a:r>
            <a:br>
              <a:rPr lang="de-DE" sz="900" dirty="0">
                <a:solidFill>
                  <a:srgbClr val="000000"/>
                </a:solidFill>
                <a:latin typeface="Arial" panose="020B0604020202020204" pitchFamily="34" charset="0"/>
              </a:rPr>
            </a:br>
            <a:r>
              <a:rPr lang="de-DE" sz="900" dirty="0">
                <a:solidFill>
                  <a:srgbClr val="000000"/>
                </a:solidFill>
                <a:latin typeface="Arial" panose="020B0604020202020204" pitchFamily="34" charset="0"/>
              </a:rPr>
              <a:t>Breite bis zu 1 Meter</a:t>
            </a:r>
            <a:br>
              <a:rPr lang="de-DE" sz="900" dirty="0">
                <a:solidFill>
                  <a:srgbClr val="000000"/>
                </a:solidFill>
                <a:latin typeface="Arial" panose="020B0604020202020204" pitchFamily="34" charset="0"/>
              </a:rPr>
            </a:br>
            <a:r>
              <a:rPr lang="de-DE" sz="900" dirty="0">
                <a:solidFill>
                  <a:srgbClr val="000000"/>
                </a:solidFill>
                <a:latin typeface="Arial" panose="020B0604020202020204" pitchFamily="34" charset="0"/>
              </a:rPr>
              <a:t>Länge bis zu 3 Meter</a:t>
            </a:r>
            <a:endParaRPr lang="en-US" sz="900" dirty="0">
              <a:solidFill>
                <a:srgbClr val="000000"/>
              </a:solidFill>
              <a:latin typeface="Arial" panose="020B0604020202020204" pitchFamily="34" charset="0"/>
            </a:endParaRPr>
          </a:p>
        </p:txBody>
      </p:sp>
      <p:grpSp>
        <p:nvGrpSpPr>
          <p:cNvPr id="8" name="Gruppieren 7">
            <a:extLst>
              <a:ext uri="{FF2B5EF4-FFF2-40B4-BE49-F238E27FC236}">
                <a16:creationId xmlns:a16="http://schemas.microsoft.com/office/drawing/2014/main" id="{74719ED3-BD42-556F-8635-7B73AB014403}"/>
              </a:ext>
            </a:extLst>
          </p:cNvPr>
          <p:cNvGrpSpPr/>
          <p:nvPr/>
        </p:nvGrpSpPr>
        <p:grpSpPr>
          <a:xfrm>
            <a:off x="5004685" y="5106303"/>
            <a:ext cx="3808297" cy="1019317"/>
            <a:chOff x="4372254" y="4676154"/>
            <a:chExt cx="3808297" cy="1019317"/>
          </a:xfrm>
        </p:grpSpPr>
        <p:pic>
          <p:nvPicPr>
            <p:cNvPr id="11" name="Grafik 10">
              <a:extLst>
                <a:ext uri="{FF2B5EF4-FFF2-40B4-BE49-F238E27FC236}">
                  <a16:creationId xmlns:a16="http://schemas.microsoft.com/office/drawing/2014/main" id="{C998E072-1A46-4D45-A353-B2CE0F674C5D}"/>
                </a:ext>
              </a:extLst>
            </p:cNvPr>
            <p:cNvPicPr>
              <a:picLocks noChangeAspect="1"/>
            </p:cNvPicPr>
            <p:nvPr/>
          </p:nvPicPr>
          <p:blipFill>
            <a:blip r:embed="rId4"/>
            <a:stretch>
              <a:fillRect/>
            </a:stretch>
          </p:blipFill>
          <p:spPr>
            <a:xfrm>
              <a:off x="4372254" y="4676154"/>
              <a:ext cx="1552792" cy="1019317"/>
            </a:xfrm>
            <a:prstGeom prst="rect">
              <a:avLst/>
            </a:prstGeom>
          </p:spPr>
        </p:pic>
        <p:sp>
          <p:nvSpPr>
            <p:cNvPr id="12" name="Rechteck 11">
              <a:extLst>
                <a:ext uri="{FF2B5EF4-FFF2-40B4-BE49-F238E27FC236}">
                  <a16:creationId xmlns:a16="http://schemas.microsoft.com/office/drawing/2014/main" id="{5BC53AD2-A87E-4452-9F91-E90D09676760}"/>
                </a:ext>
              </a:extLst>
            </p:cNvPr>
            <p:cNvSpPr/>
            <p:nvPr/>
          </p:nvSpPr>
          <p:spPr>
            <a:xfrm>
              <a:off x="6023141" y="5234346"/>
              <a:ext cx="2157410" cy="230832"/>
            </a:xfrm>
            <a:prstGeom prst="rect">
              <a:avLst/>
            </a:prstGeom>
          </p:spPr>
          <p:txBody>
            <a:bodyPr wrap="square">
              <a:spAutoFit/>
            </a:bodyPr>
            <a:lstStyle/>
            <a:p>
              <a:r>
                <a:rPr lang="de-DE" sz="900" dirty="0">
                  <a:solidFill>
                    <a:srgbClr val="000000"/>
                  </a:solidFill>
                  <a:latin typeface="Arial" panose="020B0604020202020204" pitchFamily="34" charset="0"/>
                </a:rPr>
                <a:t>Durchmesser von 6 bis 210 (mm)</a:t>
              </a:r>
            </a:p>
          </p:txBody>
        </p:sp>
      </p:grpSp>
      <p:grpSp>
        <p:nvGrpSpPr>
          <p:cNvPr id="7" name="Gruppieren 6">
            <a:extLst>
              <a:ext uri="{FF2B5EF4-FFF2-40B4-BE49-F238E27FC236}">
                <a16:creationId xmlns:a16="http://schemas.microsoft.com/office/drawing/2014/main" id="{E3CBB387-EA71-A89B-1699-3C0BCFDCD4EA}"/>
              </a:ext>
            </a:extLst>
          </p:cNvPr>
          <p:cNvGrpSpPr/>
          <p:nvPr/>
        </p:nvGrpSpPr>
        <p:grpSpPr>
          <a:xfrm>
            <a:off x="4998989" y="3301985"/>
            <a:ext cx="3992303" cy="1282759"/>
            <a:chOff x="4371748" y="1974573"/>
            <a:chExt cx="3992303" cy="1282759"/>
          </a:xfrm>
        </p:grpSpPr>
        <p:pic>
          <p:nvPicPr>
            <p:cNvPr id="13" name="Grafik 12">
              <a:extLst>
                <a:ext uri="{FF2B5EF4-FFF2-40B4-BE49-F238E27FC236}">
                  <a16:creationId xmlns:a16="http://schemas.microsoft.com/office/drawing/2014/main" id="{91785C19-94DE-48EF-88EA-732AADCA2A10}"/>
                </a:ext>
              </a:extLst>
            </p:cNvPr>
            <p:cNvPicPr>
              <a:picLocks noChangeAspect="1"/>
            </p:cNvPicPr>
            <p:nvPr/>
          </p:nvPicPr>
          <p:blipFill>
            <a:blip r:embed="rId5"/>
            <a:stretch>
              <a:fillRect/>
            </a:stretch>
          </p:blipFill>
          <p:spPr>
            <a:xfrm>
              <a:off x="4371748" y="1974573"/>
              <a:ext cx="1552792" cy="1028844"/>
            </a:xfrm>
            <a:prstGeom prst="rect">
              <a:avLst/>
            </a:prstGeom>
          </p:spPr>
        </p:pic>
        <p:sp>
          <p:nvSpPr>
            <p:cNvPr id="14" name="Rechteck 13">
              <a:extLst>
                <a:ext uri="{FF2B5EF4-FFF2-40B4-BE49-F238E27FC236}">
                  <a16:creationId xmlns:a16="http://schemas.microsoft.com/office/drawing/2014/main" id="{B9AC00DD-B672-4B2D-B22C-6B51A2990BAC}"/>
                </a:ext>
              </a:extLst>
            </p:cNvPr>
            <p:cNvSpPr/>
            <p:nvPr/>
          </p:nvSpPr>
          <p:spPr>
            <a:xfrm>
              <a:off x="6054244" y="2472502"/>
              <a:ext cx="2309807" cy="784830"/>
            </a:xfrm>
            <a:prstGeom prst="rect">
              <a:avLst/>
            </a:prstGeom>
          </p:spPr>
          <p:txBody>
            <a:bodyPr wrap="square">
              <a:spAutoFit/>
            </a:bodyPr>
            <a:lstStyle/>
            <a:p>
              <a:r>
                <a:rPr lang="de-DE" sz="900" dirty="0">
                  <a:solidFill>
                    <a:srgbClr val="000000"/>
                  </a:solidFill>
                  <a:latin typeface="Arial" panose="020B0604020202020204" pitchFamily="34" charset="0"/>
                </a:rPr>
                <a:t>Außendurchmesser von 30 bis zu 380 (mm)</a:t>
              </a:r>
            </a:p>
            <a:p>
              <a:r>
                <a:rPr lang="de-DE" sz="900" dirty="0">
                  <a:solidFill>
                    <a:srgbClr val="000000"/>
                  </a:solidFill>
                  <a:latin typeface="Arial" panose="020B0604020202020204" pitchFamily="34" charset="0"/>
                </a:rPr>
                <a:t> </a:t>
              </a:r>
            </a:p>
            <a:p>
              <a:r>
                <a:rPr lang="de-DE" sz="900" dirty="0">
                  <a:solidFill>
                    <a:srgbClr val="000000"/>
                  </a:solidFill>
                  <a:latin typeface="Arial" panose="020B0604020202020204" pitchFamily="34" charset="0"/>
                </a:rPr>
                <a:t>Innendurchmesser von 18 bis 300 (mm)</a:t>
              </a:r>
              <a:br>
                <a:rPr lang="de-DE" sz="900" dirty="0">
                  <a:solidFill>
                    <a:srgbClr val="000000"/>
                  </a:solidFill>
                  <a:latin typeface="Arial" panose="020B0604020202020204" pitchFamily="34" charset="0"/>
                </a:rPr>
              </a:br>
              <a:r>
                <a:rPr lang="de-DE" sz="900" dirty="0">
                  <a:solidFill>
                    <a:srgbClr val="000000"/>
                  </a:solidFill>
                  <a:latin typeface="Arial" panose="020B0604020202020204" pitchFamily="34" charset="0"/>
                </a:rPr>
                <a:t>Standardlänge 1 oder 2 (m)</a:t>
              </a:r>
              <a:endParaRPr lang="en-US" sz="900" dirty="0">
                <a:solidFill>
                  <a:srgbClr val="000000"/>
                </a:solidFill>
                <a:latin typeface="Arial" panose="020B0604020202020204" pitchFamily="34" charset="0"/>
              </a:endParaRPr>
            </a:p>
          </p:txBody>
        </p:sp>
      </p:grpSp>
      <p:sp>
        <p:nvSpPr>
          <p:cNvPr id="16" name="object 17"/>
          <p:cNvSpPr/>
          <p:nvPr/>
        </p:nvSpPr>
        <p:spPr>
          <a:xfrm>
            <a:off x="10342993" y="2012704"/>
            <a:ext cx="593464" cy="609827"/>
          </a:xfrm>
          <a:custGeom>
            <a:avLst/>
            <a:gdLst/>
            <a:ahLst/>
            <a:cxnLst/>
            <a:rect l="l" t="t" r="r" b="b"/>
            <a:pathLst>
              <a:path w="420369" h="504189">
                <a:moveTo>
                  <a:pt x="225831" y="0"/>
                </a:moveTo>
                <a:lnTo>
                  <a:pt x="194360" y="0"/>
                </a:lnTo>
                <a:lnTo>
                  <a:pt x="141786" y="12208"/>
                </a:lnTo>
                <a:lnTo>
                  <a:pt x="97291" y="32499"/>
                </a:lnTo>
                <a:lnTo>
                  <a:pt x="60871" y="60864"/>
                </a:lnTo>
                <a:lnTo>
                  <a:pt x="32519" y="97298"/>
                </a:lnTo>
                <a:lnTo>
                  <a:pt x="12231" y="141795"/>
                </a:lnTo>
                <a:lnTo>
                  <a:pt x="0" y="194348"/>
                </a:lnTo>
                <a:lnTo>
                  <a:pt x="0" y="229768"/>
                </a:lnTo>
                <a:lnTo>
                  <a:pt x="10051" y="286728"/>
                </a:lnTo>
                <a:lnTo>
                  <a:pt x="28904" y="334887"/>
                </a:lnTo>
                <a:lnTo>
                  <a:pt x="55951" y="374853"/>
                </a:lnTo>
                <a:lnTo>
                  <a:pt x="90585" y="407232"/>
                </a:lnTo>
                <a:lnTo>
                  <a:pt x="132200" y="432633"/>
                </a:lnTo>
                <a:lnTo>
                  <a:pt x="180187" y="451662"/>
                </a:lnTo>
                <a:lnTo>
                  <a:pt x="180187" y="503593"/>
                </a:lnTo>
                <a:lnTo>
                  <a:pt x="181775" y="503593"/>
                </a:lnTo>
                <a:lnTo>
                  <a:pt x="225038" y="478007"/>
                </a:lnTo>
                <a:lnTo>
                  <a:pt x="312436" y="427708"/>
                </a:lnTo>
                <a:lnTo>
                  <a:pt x="355663" y="402094"/>
                </a:lnTo>
                <a:lnTo>
                  <a:pt x="266940" y="350939"/>
                </a:lnTo>
                <a:lnTo>
                  <a:pt x="179412" y="350939"/>
                </a:lnTo>
                <a:lnTo>
                  <a:pt x="147413" y="347232"/>
                </a:lnTo>
                <a:lnTo>
                  <a:pt x="94491" y="324698"/>
                </a:lnTo>
                <a:lnTo>
                  <a:pt x="57589" y="284264"/>
                </a:lnTo>
                <a:lnTo>
                  <a:pt x="35649" y="228474"/>
                </a:lnTo>
                <a:lnTo>
                  <a:pt x="33832" y="195148"/>
                </a:lnTo>
                <a:lnTo>
                  <a:pt x="36092" y="177050"/>
                </a:lnTo>
                <a:lnTo>
                  <a:pt x="40251" y="160464"/>
                </a:lnTo>
                <a:lnTo>
                  <a:pt x="45921" y="145088"/>
                </a:lnTo>
                <a:lnTo>
                  <a:pt x="52717" y="130619"/>
                </a:lnTo>
                <a:lnTo>
                  <a:pt x="402805" y="130619"/>
                </a:lnTo>
                <a:lnTo>
                  <a:pt x="210573" y="130609"/>
                </a:lnTo>
                <a:lnTo>
                  <a:pt x="188128" y="129914"/>
                </a:lnTo>
                <a:lnTo>
                  <a:pt x="166814" y="128257"/>
                </a:lnTo>
                <a:lnTo>
                  <a:pt x="167413" y="125107"/>
                </a:lnTo>
                <a:lnTo>
                  <a:pt x="140068" y="125107"/>
                </a:lnTo>
                <a:lnTo>
                  <a:pt x="120101" y="122453"/>
                </a:lnTo>
                <a:lnTo>
                  <a:pt x="101460" y="118471"/>
                </a:lnTo>
                <a:lnTo>
                  <a:pt x="83829" y="113481"/>
                </a:lnTo>
                <a:lnTo>
                  <a:pt x="66890" y="107797"/>
                </a:lnTo>
                <a:lnTo>
                  <a:pt x="85348" y="84944"/>
                </a:lnTo>
                <a:lnTo>
                  <a:pt x="107688" y="65974"/>
                </a:lnTo>
                <a:lnTo>
                  <a:pt x="133826" y="50802"/>
                </a:lnTo>
                <a:lnTo>
                  <a:pt x="163677" y="39344"/>
                </a:lnTo>
                <a:lnTo>
                  <a:pt x="198922" y="39344"/>
                </a:lnTo>
                <a:lnTo>
                  <a:pt x="203009" y="34620"/>
                </a:lnTo>
                <a:lnTo>
                  <a:pt x="204889" y="33528"/>
                </a:lnTo>
                <a:lnTo>
                  <a:pt x="211137" y="32258"/>
                </a:lnTo>
                <a:lnTo>
                  <a:pt x="322289" y="32258"/>
                </a:lnTo>
                <a:lnTo>
                  <a:pt x="278489" y="12258"/>
                </a:lnTo>
                <a:lnTo>
                  <a:pt x="225831" y="0"/>
                </a:lnTo>
                <a:close/>
              </a:path>
              <a:path w="420369" h="504189">
                <a:moveTo>
                  <a:pt x="401423" y="294284"/>
                </a:moveTo>
                <a:lnTo>
                  <a:pt x="280911" y="294284"/>
                </a:lnTo>
                <a:lnTo>
                  <a:pt x="300922" y="296896"/>
                </a:lnTo>
                <a:lnTo>
                  <a:pt x="319760" y="300683"/>
                </a:lnTo>
                <a:lnTo>
                  <a:pt x="337664" y="305401"/>
                </a:lnTo>
                <a:lnTo>
                  <a:pt x="354876" y="310807"/>
                </a:lnTo>
                <a:lnTo>
                  <a:pt x="345787" y="323354"/>
                </a:lnTo>
                <a:lnTo>
                  <a:pt x="335395" y="334603"/>
                </a:lnTo>
                <a:lnTo>
                  <a:pt x="324120" y="344972"/>
                </a:lnTo>
                <a:lnTo>
                  <a:pt x="312381" y="354876"/>
                </a:lnTo>
                <a:lnTo>
                  <a:pt x="320317" y="358749"/>
                </a:lnTo>
                <a:lnTo>
                  <a:pt x="335822" y="366852"/>
                </a:lnTo>
                <a:lnTo>
                  <a:pt x="343865" y="370611"/>
                </a:lnTo>
                <a:lnTo>
                  <a:pt x="371809" y="343089"/>
                </a:lnTo>
                <a:lnTo>
                  <a:pt x="394596" y="310405"/>
                </a:lnTo>
                <a:lnTo>
                  <a:pt x="401423" y="294284"/>
                </a:lnTo>
                <a:close/>
              </a:path>
              <a:path w="420369" h="504189">
                <a:moveTo>
                  <a:pt x="180187" y="301371"/>
                </a:moveTo>
                <a:lnTo>
                  <a:pt x="180162" y="317893"/>
                </a:lnTo>
                <a:lnTo>
                  <a:pt x="180232" y="339173"/>
                </a:lnTo>
                <a:lnTo>
                  <a:pt x="179412" y="350939"/>
                </a:lnTo>
                <a:lnTo>
                  <a:pt x="266940" y="350939"/>
                </a:lnTo>
                <a:lnTo>
                  <a:pt x="224289" y="326320"/>
                </a:lnTo>
                <a:lnTo>
                  <a:pt x="180187" y="301371"/>
                </a:lnTo>
                <a:close/>
              </a:path>
              <a:path w="420369" h="504189">
                <a:moveTo>
                  <a:pt x="160528" y="295071"/>
                </a:moveTo>
                <a:lnTo>
                  <a:pt x="140068" y="295071"/>
                </a:lnTo>
                <a:lnTo>
                  <a:pt x="141248" y="303723"/>
                </a:lnTo>
                <a:lnTo>
                  <a:pt x="160528" y="331266"/>
                </a:lnTo>
                <a:lnTo>
                  <a:pt x="160528" y="295071"/>
                </a:lnTo>
                <a:close/>
              </a:path>
              <a:path w="420369" h="504189">
                <a:moveTo>
                  <a:pt x="403314" y="289819"/>
                </a:moveTo>
                <a:lnTo>
                  <a:pt x="240168" y="289819"/>
                </a:lnTo>
                <a:lnTo>
                  <a:pt x="254152" y="291134"/>
                </a:lnTo>
                <a:lnTo>
                  <a:pt x="252657" y="298069"/>
                </a:lnTo>
                <a:lnTo>
                  <a:pt x="251483" y="304599"/>
                </a:lnTo>
                <a:lnTo>
                  <a:pt x="250214" y="311394"/>
                </a:lnTo>
                <a:lnTo>
                  <a:pt x="248653" y="317893"/>
                </a:lnTo>
                <a:lnTo>
                  <a:pt x="254665" y="321320"/>
                </a:lnTo>
                <a:lnTo>
                  <a:pt x="260537" y="324889"/>
                </a:lnTo>
                <a:lnTo>
                  <a:pt x="266566" y="328303"/>
                </a:lnTo>
                <a:lnTo>
                  <a:pt x="273050" y="331266"/>
                </a:lnTo>
                <a:lnTo>
                  <a:pt x="275207" y="322212"/>
                </a:lnTo>
                <a:lnTo>
                  <a:pt x="277579" y="310405"/>
                </a:lnTo>
                <a:lnTo>
                  <a:pt x="278925" y="303509"/>
                </a:lnTo>
                <a:lnTo>
                  <a:pt x="280911" y="294284"/>
                </a:lnTo>
                <a:lnTo>
                  <a:pt x="401423" y="294284"/>
                </a:lnTo>
                <a:lnTo>
                  <a:pt x="403314" y="289819"/>
                </a:lnTo>
                <a:close/>
              </a:path>
              <a:path w="420369" h="504189">
                <a:moveTo>
                  <a:pt x="402805" y="130619"/>
                </a:moveTo>
                <a:lnTo>
                  <a:pt x="52717" y="130619"/>
                </a:lnTo>
                <a:lnTo>
                  <a:pt x="71717" y="137987"/>
                </a:lnTo>
                <a:lnTo>
                  <a:pt x="92236" y="143827"/>
                </a:lnTo>
                <a:lnTo>
                  <a:pt x="113846" y="148571"/>
                </a:lnTo>
                <a:lnTo>
                  <a:pt x="136118" y="152654"/>
                </a:lnTo>
                <a:lnTo>
                  <a:pt x="134266" y="180750"/>
                </a:lnTo>
                <a:lnTo>
                  <a:pt x="133665" y="210470"/>
                </a:lnTo>
                <a:lnTo>
                  <a:pt x="134302" y="240036"/>
                </a:lnTo>
                <a:lnTo>
                  <a:pt x="136118" y="268325"/>
                </a:lnTo>
                <a:lnTo>
                  <a:pt x="121583" y="270103"/>
                </a:lnTo>
                <a:lnTo>
                  <a:pt x="107788" y="272630"/>
                </a:lnTo>
                <a:lnTo>
                  <a:pt x="94588" y="275758"/>
                </a:lnTo>
                <a:lnTo>
                  <a:pt x="81838" y="279336"/>
                </a:lnTo>
                <a:lnTo>
                  <a:pt x="85833" y="284931"/>
                </a:lnTo>
                <a:lnTo>
                  <a:pt x="90185" y="291882"/>
                </a:lnTo>
                <a:lnTo>
                  <a:pt x="95476" y="298069"/>
                </a:lnTo>
                <a:lnTo>
                  <a:pt x="102285" y="301371"/>
                </a:lnTo>
                <a:lnTo>
                  <a:pt x="110828" y="300792"/>
                </a:lnTo>
                <a:lnTo>
                  <a:pt x="119910" y="298064"/>
                </a:lnTo>
                <a:lnTo>
                  <a:pt x="129624" y="295414"/>
                </a:lnTo>
                <a:lnTo>
                  <a:pt x="140068" y="295071"/>
                </a:lnTo>
                <a:lnTo>
                  <a:pt x="160528" y="295071"/>
                </a:lnTo>
                <a:lnTo>
                  <a:pt x="160528" y="267538"/>
                </a:lnTo>
                <a:lnTo>
                  <a:pt x="284060" y="267538"/>
                </a:lnTo>
                <a:lnTo>
                  <a:pt x="284214" y="265176"/>
                </a:lnTo>
                <a:lnTo>
                  <a:pt x="162877" y="265176"/>
                </a:lnTo>
                <a:lnTo>
                  <a:pt x="161127" y="238148"/>
                </a:lnTo>
                <a:lnTo>
                  <a:pt x="160362" y="209619"/>
                </a:lnTo>
                <a:lnTo>
                  <a:pt x="161030" y="182383"/>
                </a:lnTo>
                <a:lnTo>
                  <a:pt x="161113" y="180750"/>
                </a:lnTo>
                <a:lnTo>
                  <a:pt x="163677" y="155016"/>
                </a:lnTo>
                <a:lnTo>
                  <a:pt x="284214" y="155016"/>
                </a:lnTo>
                <a:lnTo>
                  <a:pt x="284060" y="152654"/>
                </a:lnTo>
                <a:lnTo>
                  <a:pt x="307286" y="149490"/>
                </a:lnTo>
                <a:lnTo>
                  <a:pt x="329406" y="144684"/>
                </a:lnTo>
                <a:lnTo>
                  <a:pt x="350097" y="138945"/>
                </a:lnTo>
                <a:lnTo>
                  <a:pt x="369036" y="132981"/>
                </a:lnTo>
                <a:lnTo>
                  <a:pt x="403874" y="132981"/>
                </a:lnTo>
                <a:lnTo>
                  <a:pt x="402805" y="130619"/>
                </a:lnTo>
                <a:close/>
              </a:path>
              <a:path w="420369" h="504189">
                <a:moveTo>
                  <a:pt x="284060" y="267538"/>
                </a:moveTo>
                <a:lnTo>
                  <a:pt x="160528" y="267538"/>
                </a:lnTo>
                <a:lnTo>
                  <a:pt x="170483" y="272127"/>
                </a:lnTo>
                <a:lnTo>
                  <a:pt x="180589" y="278945"/>
                </a:lnTo>
                <a:lnTo>
                  <a:pt x="190697" y="285569"/>
                </a:lnTo>
                <a:lnTo>
                  <a:pt x="200660" y="289572"/>
                </a:lnTo>
                <a:lnTo>
                  <a:pt x="213658" y="290702"/>
                </a:lnTo>
                <a:lnTo>
                  <a:pt x="240168" y="289819"/>
                </a:lnTo>
                <a:lnTo>
                  <a:pt x="403314" y="289819"/>
                </a:lnTo>
                <a:lnTo>
                  <a:pt x="404085" y="287997"/>
                </a:lnTo>
                <a:lnTo>
                  <a:pt x="369036" y="287997"/>
                </a:lnTo>
                <a:lnTo>
                  <a:pt x="349688" y="280982"/>
                </a:lnTo>
                <a:lnTo>
                  <a:pt x="329087" y="275224"/>
                </a:lnTo>
                <a:lnTo>
                  <a:pt x="307216" y="270738"/>
                </a:lnTo>
                <a:lnTo>
                  <a:pt x="284060" y="267538"/>
                </a:lnTo>
                <a:close/>
              </a:path>
              <a:path w="420369" h="504189">
                <a:moveTo>
                  <a:pt x="403874" y="132981"/>
                </a:moveTo>
                <a:lnTo>
                  <a:pt x="369036" y="132981"/>
                </a:lnTo>
                <a:lnTo>
                  <a:pt x="382084" y="168172"/>
                </a:lnTo>
                <a:lnTo>
                  <a:pt x="386299" y="210470"/>
                </a:lnTo>
                <a:lnTo>
                  <a:pt x="381891" y="252693"/>
                </a:lnTo>
                <a:lnTo>
                  <a:pt x="369036" y="287997"/>
                </a:lnTo>
                <a:lnTo>
                  <a:pt x="404085" y="287997"/>
                </a:lnTo>
                <a:lnTo>
                  <a:pt x="411100" y="271432"/>
                </a:lnTo>
                <a:lnTo>
                  <a:pt x="420192" y="225044"/>
                </a:lnTo>
                <a:lnTo>
                  <a:pt x="420192" y="195148"/>
                </a:lnTo>
                <a:lnTo>
                  <a:pt x="408100" y="142318"/>
                </a:lnTo>
                <a:lnTo>
                  <a:pt x="403874" y="132981"/>
                </a:lnTo>
                <a:close/>
              </a:path>
              <a:path w="420369" h="504189">
                <a:moveTo>
                  <a:pt x="209699" y="262748"/>
                </a:moveTo>
                <a:lnTo>
                  <a:pt x="185646" y="263340"/>
                </a:lnTo>
                <a:lnTo>
                  <a:pt x="162877" y="265176"/>
                </a:lnTo>
                <a:lnTo>
                  <a:pt x="284214" y="265176"/>
                </a:lnTo>
                <a:lnTo>
                  <a:pt x="284265" y="264388"/>
                </a:lnTo>
                <a:lnTo>
                  <a:pt x="257302" y="264388"/>
                </a:lnTo>
                <a:lnTo>
                  <a:pt x="233947" y="263173"/>
                </a:lnTo>
                <a:lnTo>
                  <a:pt x="209699" y="262748"/>
                </a:lnTo>
                <a:close/>
              </a:path>
              <a:path w="420369" h="504189">
                <a:moveTo>
                  <a:pt x="284265" y="155803"/>
                </a:moveTo>
                <a:lnTo>
                  <a:pt x="257302" y="155803"/>
                </a:lnTo>
                <a:lnTo>
                  <a:pt x="259102" y="182383"/>
                </a:lnTo>
                <a:lnTo>
                  <a:pt x="259692" y="209619"/>
                </a:lnTo>
                <a:lnTo>
                  <a:pt x="259694" y="210470"/>
                </a:lnTo>
                <a:lnTo>
                  <a:pt x="259102" y="237801"/>
                </a:lnTo>
                <a:lnTo>
                  <a:pt x="257302" y="264388"/>
                </a:lnTo>
                <a:lnTo>
                  <a:pt x="284265" y="264388"/>
                </a:lnTo>
                <a:lnTo>
                  <a:pt x="285850" y="240036"/>
                </a:lnTo>
                <a:lnTo>
                  <a:pt x="285923" y="237801"/>
                </a:lnTo>
                <a:lnTo>
                  <a:pt x="286491" y="210470"/>
                </a:lnTo>
                <a:lnTo>
                  <a:pt x="286489" y="209619"/>
                </a:lnTo>
                <a:lnTo>
                  <a:pt x="285889" y="180750"/>
                </a:lnTo>
                <a:lnTo>
                  <a:pt x="284265" y="155803"/>
                </a:lnTo>
                <a:close/>
              </a:path>
              <a:path w="420369" h="504189">
                <a:moveTo>
                  <a:pt x="284214" y="155016"/>
                </a:moveTo>
                <a:lnTo>
                  <a:pt x="163677" y="155016"/>
                </a:lnTo>
                <a:lnTo>
                  <a:pt x="186289" y="156846"/>
                </a:lnTo>
                <a:lnTo>
                  <a:pt x="210080" y="157400"/>
                </a:lnTo>
                <a:lnTo>
                  <a:pt x="234075" y="156959"/>
                </a:lnTo>
                <a:lnTo>
                  <a:pt x="257302" y="155803"/>
                </a:lnTo>
                <a:lnTo>
                  <a:pt x="284265" y="155803"/>
                </a:lnTo>
                <a:lnTo>
                  <a:pt x="284214" y="155016"/>
                </a:lnTo>
                <a:close/>
              </a:path>
              <a:path w="420369" h="504189">
                <a:moveTo>
                  <a:pt x="322289" y="32258"/>
                </a:moveTo>
                <a:lnTo>
                  <a:pt x="211137" y="32258"/>
                </a:lnTo>
                <a:lnTo>
                  <a:pt x="215607" y="33045"/>
                </a:lnTo>
                <a:lnTo>
                  <a:pt x="230647" y="51447"/>
                </a:lnTo>
                <a:lnTo>
                  <a:pt x="240885" y="74650"/>
                </a:lnTo>
                <a:lnTo>
                  <a:pt x="248120" y="100853"/>
                </a:lnTo>
                <a:lnTo>
                  <a:pt x="254152" y="128257"/>
                </a:lnTo>
                <a:lnTo>
                  <a:pt x="232974" y="130128"/>
                </a:lnTo>
                <a:lnTo>
                  <a:pt x="210573" y="130609"/>
                </a:lnTo>
                <a:lnTo>
                  <a:pt x="402801" y="130609"/>
                </a:lnTo>
                <a:lnTo>
                  <a:pt x="400667" y="125895"/>
                </a:lnTo>
                <a:lnTo>
                  <a:pt x="280123" y="125895"/>
                </a:lnTo>
                <a:lnTo>
                  <a:pt x="276090" y="102196"/>
                </a:lnTo>
                <a:lnTo>
                  <a:pt x="270698" y="79851"/>
                </a:lnTo>
                <a:lnTo>
                  <a:pt x="263723" y="59086"/>
                </a:lnTo>
                <a:lnTo>
                  <a:pt x="254939" y="40132"/>
                </a:lnTo>
                <a:lnTo>
                  <a:pt x="332699" y="40132"/>
                </a:lnTo>
                <a:lnTo>
                  <a:pt x="323056" y="32607"/>
                </a:lnTo>
                <a:lnTo>
                  <a:pt x="322289" y="32258"/>
                </a:lnTo>
                <a:close/>
              </a:path>
              <a:path w="420369" h="504189">
                <a:moveTo>
                  <a:pt x="332699" y="40132"/>
                </a:moveTo>
                <a:lnTo>
                  <a:pt x="254939" y="40132"/>
                </a:lnTo>
                <a:lnTo>
                  <a:pt x="285638" y="50277"/>
                </a:lnTo>
                <a:lnTo>
                  <a:pt x="312404" y="65881"/>
                </a:lnTo>
                <a:lnTo>
                  <a:pt x="335421" y="85723"/>
                </a:lnTo>
                <a:lnTo>
                  <a:pt x="354876" y="108585"/>
                </a:lnTo>
                <a:lnTo>
                  <a:pt x="337945" y="114674"/>
                </a:lnTo>
                <a:lnTo>
                  <a:pt x="319786" y="119530"/>
                </a:lnTo>
                <a:lnTo>
                  <a:pt x="300483" y="123242"/>
                </a:lnTo>
                <a:lnTo>
                  <a:pt x="280123" y="125895"/>
                </a:lnTo>
                <a:lnTo>
                  <a:pt x="400667" y="125895"/>
                </a:lnTo>
                <a:lnTo>
                  <a:pt x="387873" y="97626"/>
                </a:lnTo>
                <a:lnTo>
                  <a:pt x="359521" y="61060"/>
                </a:lnTo>
                <a:lnTo>
                  <a:pt x="332699" y="40132"/>
                </a:lnTo>
                <a:close/>
              </a:path>
              <a:path w="420369" h="504189">
                <a:moveTo>
                  <a:pt x="198922" y="39344"/>
                </a:moveTo>
                <a:lnTo>
                  <a:pt x="165239" y="39344"/>
                </a:lnTo>
                <a:lnTo>
                  <a:pt x="156686" y="58527"/>
                </a:lnTo>
                <a:lnTo>
                  <a:pt x="149677" y="79254"/>
                </a:lnTo>
                <a:lnTo>
                  <a:pt x="144156" y="101466"/>
                </a:lnTo>
                <a:lnTo>
                  <a:pt x="140068" y="125107"/>
                </a:lnTo>
                <a:lnTo>
                  <a:pt x="167413" y="125107"/>
                </a:lnTo>
                <a:lnTo>
                  <a:pt x="171496" y="103639"/>
                </a:lnTo>
                <a:lnTo>
                  <a:pt x="178887" y="75599"/>
                </a:lnTo>
                <a:lnTo>
                  <a:pt x="189290" y="50479"/>
                </a:lnTo>
                <a:lnTo>
                  <a:pt x="198922" y="39344"/>
                </a:lnTo>
                <a:close/>
              </a:path>
            </a:pathLst>
          </a:custGeom>
          <a:solidFill>
            <a:srgbClr val="EE7234"/>
          </a:solidFill>
        </p:spPr>
        <p:txBody>
          <a:bodyPr wrap="square" lIns="0" tIns="0" rIns="0" bIns="0" rtlCol="0"/>
          <a:lstStyle/>
          <a:p>
            <a:endParaRPr/>
          </a:p>
        </p:txBody>
      </p:sp>
      <p:sp>
        <p:nvSpPr>
          <p:cNvPr id="17" name="object 10"/>
          <p:cNvSpPr txBox="1"/>
          <p:nvPr/>
        </p:nvSpPr>
        <p:spPr>
          <a:xfrm>
            <a:off x="9876584" y="2635749"/>
            <a:ext cx="1594162" cy="408978"/>
          </a:xfrm>
          <a:prstGeom prst="rect">
            <a:avLst/>
          </a:prstGeom>
        </p:spPr>
        <p:txBody>
          <a:bodyPr vert="horz" wrap="square" lIns="0" tIns="67203" rIns="0" bIns="0" rtlCol="0">
            <a:spAutoFit/>
          </a:bodyPr>
          <a:lstStyle/>
          <a:p>
            <a:pPr marL="800" algn="ctr">
              <a:spcBef>
                <a:spcPts val="529"/>
              </a:spcBef>
            </a:pPr>
            <a:r>
              <a:rPr lang="de-DE" sz="900" b="1" spc="-6" dirty="0">
                <a:solidFill>
                  <a:srgbClr val="494948"/>
                </a:solidFill>
                <a:latin typeface="Arial"/>
                <a:cs typeface="Arial"/>
              </a:rPr>
              <a:t>Weltweite Zustellung</a:t>
            </a:r>
          </a:p>
          <a:p>
            <a:pPr marL="800" algn="ctr">
              <a:spcBef>
                <a:spcPts val="529"/>
              </a:spcBef>
            </a:pPr>
            <a:r>
              <a:rPr lang="de-DE" sz="900" spc="-6" dirty="0">
                <a:solidFill>
                  <a:srgbClr val="494948"/>
                </a:solidFill>
                <a:latin typeface="Arial"/>
                <a:cs typeface="Arial"/>
              </a:rPr>
              <a:t>Wo immer Sie es brauchen.</a:t>
            </a:r>
            <a:endParaRPr lang="en-US" sz="1100" spc="-6" dirty="0">
              <a:solidFill>
                <a:srgbClr val="494948"/>
              </a:solidFill>
              <a:latin typeface="Arial"/>
              <a:cs typeface="Arial"/>
            </a:endParaRPr>
          </a:p>
        </p:txBody>
      </p:sp>
      <p:grpSp>
        <p:nvGrpSpPr>
          <p:cNvPr id="18" name="Gruppieren 17"/>
          <p:cNvGrpSpPr/>
          <p:nvPr/>
        </p:nvGrpSpPr>
        <p:grpSpPr>
          <a:xfrm>
            <a:off x="10401967" y="4783296"/>
            <a:ext cx="554182" cy="617083"/>
            <a:chOff x="8624637" y="4027301"/>
            <a:chExt cx="609600" cy="490053"/>
          </a:xfrm>
        </p:grpSpPr>
        <p:sp>
          <p:nvSpPr>
            <p:cNvPr id="19" name="object 13"/>
            <p:cNvSpPr/>
            <p:nvPr/>
          </p:nvSpPr>
          <p:spPr>
            <a:xfrm>
              <a:off x="8624637" y="4027301"/>
              <a:ext cx="609600" cy="484291"/>
            </a:xfrm>
            <a:custGeom>
              <a:avLst/>
              <a:gdLst/>
              <a:ahLst/>
              <a:cxnLst/>
              <a:rect l="l" t="t" r="r" b="b"/>
              <a:pathLst>
                <a:path w="431800" h="457835">
                  <a:moveTo>
                    <a:pt x="85026" y="281533"/>
                  </a:moveTo>
                  <a:lnTo>
                    <a:pt x="34302" y="281533"/>
                  </a:lnTo>
                  <a:lnTo>
                    <a:pt x="46467" y="328906"/>
                  </a:lnTo>
                  <a:lnTo>
                    <a:pt x="65783" y="369131"/>
                  </a:lnTo>
                  <a:lnTo>
                    <a:pt x="92311" y="402145"/>
                  </a:lnTo>
                  <a:lnTo>
                    <a:pt x="126113" y="427886"/>
                  </a:lnTo>
                  <a:lnTo>
                    <a:pt x="167250" y="446292"/>
                  </a:lnTo>
                  <a:lnTo>
                    <a:pt x="215785" y="457301"/>
                  </a:lnTo>
                  <a:lnTo>
                    <a:pt x="244373" y="457301"/>
                  </a:lnTo>
                  <a:lnTo>
                    <a:pt x="299284" y="444534"/>
                  </a:lnTo>
                  <a:lnTo>
                    <a:pt x="344908" y="420700"/>
                  </a:lnTo>
                  <a:lnTo>
                    <a:pt x="359417" y="407265"/>
                  </a:lnTo>
                  <a:lnTo>
                    <a:pt x="233434" y="407265"/>
                  </a:lnTo>
                  <a:lnTo>
                    <a:pt x="205066" y="405142"/>
                  </a:lnTo>
                  <a:lnTo>
                    <a:pt x="160094" y="390247"/>
                  </a:lnTo>
                  <a:lnTo>
                    <a:pt x="125268" y="364045"/>
                  </a:lnTo>
                  <a:lnTo>
                    <a:pt x="100330" y="327490"/>
                  </a:lnTo>
                  <a:lnTo>
                    <a:pt x="85026" y="281533"/>
                  </a:lnTo>
                  <a:close/>
                </a:path>
                <a:path w="431800" h="457835">
                  <a:moveTo>
                    <a:pt x="428624" y="114325"/>
                  </a:moveTo>
                  <a:lnTo>
                    <a:pt x="232219" y="114325"/>
                  </a:lnTo>
                  <a:lnTo>
                    <a:pt x="281837" y="123475"/>
                  </a:lnTo>
                  <a:lnTo>
                    <a:pt x="321994" y="146032"/>
                  </a:lnTo>
                  <a:lnTo>
                    <a:pt x="351918" y="179174"/>
                  </a:lnTo>
                  <a:lnTo>
                    <a:pt x="370839" y="220078"/>
                  </a:lnTo>
                  <a:lnTo>
                    <a:pt x="376579" y="274003"/>
                  </a:lnTo>
                  <a:lnTo>
                    <a:pt x="363605" y="321136"/>
                  </a:lnTo>
                  <a:lnTo>
                    <a:pt x="337637" y="359361"/>
                  </a:lnTo>
                  <a:lnTo>
                    <a:pt x="304393" y="386562"/>
                  </a:lnTo>
                  <a:lnTo>
                    <a:pt x="259883" y="404082"/>
                  </a:lnTo>
                  <a:lnTo>
                    <a:pt x="233434" y="407265"/>
                  </a:lnTo>
                  <a:lnTo>
                    <a:pt x="359417" y="407265"/>
                  </a:lnTo>
                  <a:lnTo>
                    <a:pt x="408000" y="345122"/>
                  </a:lnTo>
                  <a:lnTo>
                    <a:pt x="424181" y="290429"/>
                  </a:lnTo>
                  <a:lnTo>
                    <a:pt x="426268" y="259868"/>
                  </a:lnTo>
                  <a:lnTo>
                    <a:pt x="423722" y="228650"/>
                  </a:lnTo>
                  <a:lnTo>
                    <a:pt x="417105" y="200741"/>
                  </a:lnTo>
                  <a:lnTo>
                    <a:pt x="407187" y="175690"/>
                  </a:lnTo>
                  <a:lnTo>
                    <a:pt x="394640" y="153361"/>
                  </a:lnTo>
                  <a:lnTo>
                    <a:pt x="380136" y="133616"/>
                  </a:lnTo>
                  <a:lnTo>
                    <a:pt x="385076" y="129755"/>
                  </a:lnTo>
                  <a:lnTo>
                    <a:pt x="388759" y="124625"/>
                  </a:lnTo>
                  <a:lnTo>
                    <a:pt x="393712" y="120751"/>
                  </a:lnTo>
                  <a:lnTo>
                    <a:pt x="423741" y="120751"/>
                  </a:lnTo>
                  <a:lnTo>
                    <a:pt x="424745" y="119976"/>
                  </a:lnTo>
                  <a:lnTo>
                    <a:pt x="428624" y="114325"/>
                  </a:lnTo>
                  <a:close/>
                </a:path>
                <a:path w="431800" h="457835">
                  <a:moveTo>
                    <a:pt x="60020" y="175768"/>
                  </a:moveTo>
                  <a:lnTo>
                    <a:pt x="52746" y="176864"/>
                  </a:lnTo>
                  <a:lnTo>
                    <a:pt x="47471" y="180709"/>
                  </a:lnTo>
                  <a:lnTo>
                    <a:pt x="43469" y="186196"/>
                  </a:lnTo>
                  <a:lnTo>
                    <a:pt x="40017" y="192214"/>
                  </a:lnTo>
                  <a:lnTo>
                    <a:pt x="36283" y="198561"/>
                  </a:lnTo>
                  <a:lnTo>
                    <a:pt x="12820" y="239166"/>
                  </a:lnTo>
                  <a:lnTo>
                    <a:pt x="0" y="262229"/>
                  </a:lnTo>
                  <a:lnTo>
                    <a:pt x="0" y="270090"/>
                  </a:lnTo>
                  <a:lnTo>
                    <a:pt x="4329" y="277193"/>
                  </a:lnTo>
                  <a:lnTo>
                    <a:pt x="12260" y="280698"/>
                  </a:lnTo>
                  <a:lnTo>
                    <a:pt x="22636" y="281760"/>
                  </a:lnTo>
                  <a:lnTo>
                    <a:pt x="34302" y="281533"/>
                  </a:lnTo>
                  <a:lnTo>
                    <a:pt x="98223" y="281533"/>
                  </a:lnTo>
                  <a:lnTo>
                    <a:pt x="106919" y="280146"/>
                  </a:lnTo>
                  <a:lnTo>
                    <a:pt x="113964" y="275857"/>
                  </a:lnTo>
                  <a:lnTo>
                    <a:pt x="117182" y="267957"/>
                  </a:lnTo>
                  <a:lnTo>
                    <a:pt x="116354" y="261036"/>
                  </a:lnTo>
                  <a:lnTo>
                    <a:pt x="113344" y="254031"/>
                  </a:lnTo>
                  <a:lnTo>
                    <a:pt x="109396" y="247379"/>
                  </a:lnTo>
                  <a:lnTo>
                    <a:pt x="105752" y="241515"/>
                  </a:lnTo>
                  <a:lnTo>
                    <a:pt x="92424" y="218436"/>
                  </a:lnTo>
                  <a:lnTo>
                    <a:pt x="78600" y="194348"/>
                  </a:lnTo>
                  <a:lnTo>
                    <a:pt x="74955" y="188162"/>
                  </a:lnTo>
                  <a:lnTo>
                    <a:pt x="70772" y="182305"/>
                  </a:lnTo>
                  <a:lnTo>
                    <a:pt x="65857" y="177824"/>
                  </a:lnTo>
                  <a:lnTo>
                    <a:pt x="60020" y="175768"/>
                  </a:lnTo>
                  <a:close/>
                </a:path>
                <a:path w="431800" h="457835">
                  <a:moveTo>
                    <a:pt x="98223" y="281533"/>
                  </a:moveTo>
                  <a:lnTo>
                    <a:pt x="85026" y="281533"/>
                  </a:lnTo>
                  <a:lnTo>
                    <a:pt x="96967" y="281734"/>
                  </a:lnTo>
                  <a:lnTo>
                    <a:pt x="98223" y="281533"/>
                  </a:lnTo>
                  <a:close/>
                </a:path>
                <a:path w="431800" h="457835">
                  <a:moveTo>
                    <a:pt x="278205" y="37623"/>
                  </a:moveTo>
                  <a:lnTo>
                    <a:pt x="197412" y="37623"/>
                  </a:lnTo>
                  <a:lnTo>
                    <a:pt x="205790" y="37871"/>
                  </a:lnTo>
                  <a:lnTo>
                    <a:pt x="205790" y="65735"/>
                  </a:lnTo>
                  <a:lnTo>
                    <a:pt x="163371" y="75539"/>
                  </a:lnTo>
                  <a:lnTo>
                    <a:pt x="126455" y="92660"/>
                  </a:lnTo>
                  <a:lnTo>
                    <a:pt x="109570" y="125612"/>
                  </a:lnTo>
                  <a:lnTo>
                    <a:pt x="115687" y="136207"/>
                  </a:lnTo>
                  <a:lnTo>
                    <a:pt x="126145" y="142153"/>
                  </a:lnTo>
                  <a:lnTo>
                    <a:pt x="138620" y="142913"/>
                  </a:lnTo>
                  <a:lnTo>
                    <a:pt x="146062" y="141732"/>
                  </a:lnTo>
                  <a:lnTo>
                    <a:pt x="152514" y="136588"/>
                  </a:lnTo>
                  <a:lnTo>
                    <a:pt x="159346" y="132905"/>
                  </a:lnTo>
                  <a:lnTo>
                    <a:pt x="174643" y="125575"/>
                  </a:lnTo>
                  <a:lnTo>
                    <a:pt x="191887" y="119510"/>
                  </a:lnTo>
                  <a:lnTo>
                    <a:pt x="211185" y="115460"/>
                  </a:lnTo>
                  <a:lnTo>
                    <a:pt x="232219" y="114325"/>
                  </a:lnTo>
                  <a:lnTo>
                    <a:pt x="428624" y="114325"/>
                  </a:lnTo>
                  <a:lnTo>
                    <a:pt x="429601" y="112903"/>
                  </a:lnTo>
                  <a:lnTo>
                    <a:pt x="358698" y="112903"/>
                  </a:lnTo>
                  <a:lnTo>
                    <a:pt x="337817" y="96446"/>
                  </a:lnTo>
                  <a:lnTo>
                    <a:pt x="313921" y="83004"/>
                  </a:lnTo>
                  <a:lnTo>
                    <a:pt x="286868" y="72719"/>
                  </a:lnTo>
                  <a:lnTo>
                    <a:pt x="256514" y="65735"/>
                  </a:lnTo>
                  <a:lnTo>
                    <a:pt x="256597" y="58666"/>
                  </a:lnTo>
                  <a:lnTo>
                    <a:pt x="256491" y="44268"/>
                  </a:lnTo>
                  <a:lnTo>
                    <a:pt x="257238" y="37871"/>
                  </a:lnTo>
                  <a:lnTo>
                    <a:pt x="277191" y="37853"/>
                  </a:lnTo>
                  <a:lnTo>
                    <a:pt x="278205" y="37623"/>
                  </a:lnTo>
                  <a:close/>
                </a:path>
                <a:path w="431800" h="457835">
                  <a:moveTo>
                    <a:pt x="423741" y="120751"/>
                  </a:moveTo>
                  <a:lnTo>
                    <a:pt x="393712" y="120751"/>
                  </a:lnTo>
                  <a:lnTo>
                    <a:pt x="403996" y="129038"/>
                  </a:lnTo>
                  <a:lnTo>
                    <a:pt x="414947" y="127546"/>
                  </a:lnTo>
                  <a:lnTo>
                    <a:pt x="423741" y="120751"/>
                  </a:lnTo>
                  <a:close/>
                </a:path>
                <a:path w="431800" h="457835">
                  <a:moveTo>
                    <a:pt x="380847" y="59309"/>
                  </a:moveTo>
                  <a:lnTo>
                    <a:pt x="358815" y="86015"/>
                  </a:lnTo>
                  <a:lnTo>
                    <a:pt x="359117" y="92240"/>
                  </a:lnTo>
                  <a:lnTo>
                    <a:pt x="367271" y="93726"/>
                  </a:lnTo>
                  <a:lnTo>
                    <a:pt x="371551" y="100749"/>
                  </a:lnTo>
                  <a:lnTo>
                    <a:pt x="367449" y="104990"/>
                  </a:lnTo>
                  <a:lnTo>
                    <a:pt x="363994" y="109855"/>
                  </a:lnTo>
                  <a:lnTo>
                    <a:pt x="358698" y="112903"/>
                  </a:lnTo>
                  <a:lnTo>
                    <a:pt x="429601" y="112903"/>
                  </a:lnTo>
                  <a:lnTo>
                    <a:pt x="431571" y="110032"/>
                  </a:lnTo>
                  <a:lnTo>
                    <a:pt x="431571" y="103606"/>
                  </a:lnTo>
                  <a:lnTo>
                    <a:pt x="427065" y="97242"/>
                  </a:lnTo>
                  <a:lnTo>
                    <a:pt x="421400" y="91567"/>
                  </a:lnTo>
                  <a:lnTo>
                    <a:pt x="408000" y="80022"/>
                  </a:lnTo>
                  <a:lnTo>
                    <a:pt x="402316" y="73987"/>
                  </a:lnTo>
                  <a:lnTo>
                    <a:pt x="395962" y="67079"/>
                  </a:lnTo>
                  <a:lnTo>
                    <a:pt x="388838" y="61465"/>
                  </a:lnTo>
                  <a:lnTo>
                    <a:pt x="380847" y="59309"/>
                  </a:lnTo>
                  <a:close/>
                </a:path>
                <a:path w="431800" h="457835">
                  <a:moveTo>
                    <a:pt x="282244" y="0"/>
                  </a:moveTo>
                  <a:lnTo>
                    <a:pt x="182206" y="0"/>
                  </a:lnTo>
                  <a:lnTo>
                    <a:pt x="175411" y="5511"/>
                  </a:lnTo>
                  <a:lnTo>
                    <a:pt x="172308" y="15844"/>
                  </a:lnTo>
                  <a:lnTo>
                    <a:pt x="172903" y="27008"/>
                  </a:lnTo>
                  <a:lnTo>
                    <a:pt x="177203" y="35013"/>
                  </a:lnTo>
                  <a:lnTo>
                    <a:pt x="183095" y="37783"/>
                  </a:lnTo>
                  <a:lnTo>
                    <a:pt x="189839" y="38123"/>
                  </a:lnTo>
                  <a:lnTo>
                    <a:pt x="197412" y="37623"/>
                  </a:lnTo>
                  <a:lnTo>
                    <a:pt x="278205" y="37623"/>
                  </a:lnTo>
                  <a:lnTo>
                    <a:pt x="285122" y="36047"/>
                  </a:lnTo>
                  <a:lnTo>
                    <a:pt x="290106" y="30721"/>
                  </a:lnTo>
                  <a:lnTo>
                    <a:pt x="291921" y="22009"/>
                  </a:lnTo>
                  <a:lnTo>
                    <a:pt x="291185" y="12569"/>
                  </a:lnTo>
                  <a:lnTo>
                    <a:pt x="287945" y="4525"/>
                  </a:lnTo>
                  <a:lnTo>
                    <a:pt x="282244" y="0"/>
                  </a:lnTo>
                  <a:close/>
                </a:path>
              </a:pathLst>
            </a:custGeom>
            <a:solidFill>
              <a:srgbClr val="EE7234"/>
            </a:solidFill>
          </p:spPr>
          <p:txBody>
            <a:bodyPr wrap="square" lIns="0" tIns="0" rIns="0" bIns="0" rtlCol="0"/>
            <a:lstStyle/>
            <a:p>
              <a:endParaRPr/>
            </a:p>
          </p:txBody>
        </p:sp>
        <p:sp>
          <p:nvSpPr>
            <p:cNvPr id="20" name="object 16"/>
            <p:cNvSpPr/>
            <p:nvPr/>
          </p:nvSpPr>
          <p:spPr>
            <a:xfrm>
              <a:off x="8651589" y="4269446"/>
              <a:ext cx="436437" cy="247908"/>
            </a:xfrm>
            <a:prstGeom prst="rect">
              <a:avLst/>
            </a:prstGeom>
            <a:blipFill>
              <a:blip r:embed="rId6" cstate="print"/>
              <a:stretch>
                <a:fillRect/>
              </a:stretch>
            </a:blipFill>
          </p:spPr>
          <p:txBody>
            <a:bodyPr wrap="square" lIns="0" tIns="0" rIns="0" bIns="0" rtlCol="0"/>
            <a:lstStyle/>
            <a:p>
              <a:endParaRPr/>
            </a:p>
          </p:txBody>
        </p:sp>
      </p:grpSp>
      <p:sp>
        <p:nvSpPr>
          <p:cNvPr id="21" name="object 11"/>
          <p:cNvSpPr txBox="1"/>
          <p:nvPr/>
        </p:nvSpPr>
        <p:spPr>
          <a:xfrm>
            <a:off x="9681853" y="5405968"/>
            <a:ext cx="1994410" cy="547478"/>
          </a:xfrm>
          <a:prstGeom prst="rect">
            <a:avLst/>
          </a:prstGeom>
        </p:spPr>
        <p:txBody>
          <a:bodyPr vert="horz" wrap="square" lIns="0" tIns="67203" rIns="0" bIns="0" rtlCol="0">
            <a:spAutoFit/>
          </a:bodyPr>
          <a:lstStyle/>
          <a:p>
            <a:pPr marL="800" algn="ctr">
              <a:spcBef>
                <a:spcPts val="529"/>
              </a:spcBef>
            </a:pPr>
            <a:r>
              <a:rPr lang="de-DE" sz="900" b="1" dirty="0">
                <a:solidFill>
                  <a:srgbClr val="494948"/>
                </a:solidFill>
                <a:latin typeface="Arial"/>
                <a:cs typeface="Arial"/>
              </a:rPr>
              <a:t>Just-in-time</a:t>
            </a:r>
          </a:p>
          <a:p>
            <a:pPr marL="800" algn="ctr">
              <a:spcBef>
                <a:spcPts val="529"/>
              </a:spcBef>
            </a:pPr>
            <a:r>
              <a:rPr lang="de-DE" sz="900" dirty="0">
                <a:solidFill>
                  <a:srgbClr val="494948"/>
                </a:solidFill>
                <a:latin typeface="Arial"/>
                <a:cs typeface="Arial"/>
              </a:rPr>
              <a:t>Wenn etwas nicht auf Lager ist, produzieren wir es sofort.</a:t>
            </a:r>
            <a:endParaRPr lang="en-US" sz="900" dirty="0">
              <a:solidFill>
                <a:srgbClr val="494948"/>
              </a:solidFill>
              <a:latin typeface="Arial"/>
              <a:cs typeface="Arial"/>
            </a:endParaRPr>
          </a:p>
        </p:txBody>
      </p:sp>
      <p:sp>
        <p:nvSpPr>
          <p:cNvPr id="22" name="object 12"/>
          <p:cNvSpPr txBox="1"/>
          <p:nvPr/>
        </p:nvSpPr>
        <p:spPr>
          <a:xfrm>
            <a:off x="9988432" y="3851990"/>
            <a:ext cx="1371794" cy="685977"/>
          </a:xfrm>
          <a:prstGeom prst="rect">
            <a:avLst/>
          </a:prstGeom>
        </p:spPr>
        <p:txBody>
          <a:bodyPr vert="horz" wrap="square" lIns="0" tIns="67203" rIns="0" bIns="0" rtlCol="0">
            <a:spAutoFit/>
          </a:bodyPr>
          <a:lstStyle/>
          <a:p>
            <a:pPr algn="ctr">
              <a:spcBef>
                <a:spcPts val="529"/>
              </a:spcBef>
            </a:pPr>
            <a:r>
              <a:rPr lang="de-DE" sz="900" b="1" dirty="0">
                <a:solidFill>
                  <a:srgbClr val="494948"/>
                </a:solidFill>
                <a:latin typeface="Arial"/>
                <a:cs typeface="Arial"/>
              </a:rPr>
              <a:t>Kurze Lieferzeiten</a:t>
            </a:r>
          </a:p>
          <a:p>
            <a:pPr algn="ctr">
              <a:spcBef>
                <a:spcPts val="529"/>
              </a:spcBef>
            </a:pPr>
            <a:r>
              <a:rPr lang="de-DE" sz="900" dirty="0">
                <a:solidFill>
                  <a:srgbClr val="494948"/>
                </a:solidFill>
                <a:latin typeface="Arial"/>
                <a:cs typeface="Arial"/>
              </a:rPr>
              <a:t>Sie brauchen Ihre Komponenten schnell? Kein Problem für uns.</a:t>
            </a:r>
            <a:endParaRPr lang="en-US" sz="900" dirty="0">
              <a:solidFill>
                <a:srgbClr val="494948"/>
              </a:solidFill>
              <a:latin typeface="Arial"/>
              <a:cs typeface="Arial"/>
            </a:endParaRPr>
          </a:p>
        </p:txBody>
      </p:sp>
      <p:grpSp>
        <p:nvGrpSpPr>
          <p:cNvPr id="23" name="Gruppieren 22"/>
          <p:cNvGrpSpPr/>
          <p:nvPr/>
        </p:nvGrpSpPr>
        <p:grpSpPr>
          <a:xfrm>
            <a:off x="10218843" y="3413885"/>
            <a:ext cx="827460" cy="347587"/>
            <a:chOff x="5277666" y="5278119"/>
            <a:chExt cx="827460" cy="347587"/>
          </a:xfrm>
        </p:grpSpPr>
        <p:sp>
          <p:nvSpPr>
            <p:cNvPr id="24" name="object 18"/>
            <p:cNvSpPr/>
            <p:nvPr/>
          </p:nvSpPr>
          <p:spPr>
            <a:xfrm>
              <a:off x="5277666" y="5278119"/>
              <a:ext cx="827442" cy="192776"/>
            </a:xfrm>
            <a:custGeom>
              <a:avLst/>
              <a:gdLst/>
              <a:ahLst/>
              <a:cxnLst/>
              <a:rect l="l" t="t" r="r" b="b"/>
              <a:pathLst>
                <a:path w="586104" h="182245">
                  <a:moveTo>
                    <a:pt x="396265" y="0"/>
                  </a:moveTo>
                  <a:lnTo>
                    <a:pt x="116230" y="0"/>
                  </a:lnTo>
                  <a:lnTo>
                    <a:pt x="108563" y="3772"/>
                  </a:lnTo>
                  <a:lnTo>
                    <a:pt x="102460" y="9109"/>
                  </a:lnTo>
                  <a:lnTo>
                    <a:pt x="98667" y="16755"/>
                  </a:lnTo>
                  <a:lnTo>
                    <a:pt x="97929" y="27457"/>
                  </a:lnTo>
                  <a:lnTo>
                    <a:pt x="74196" y="29805"/>
                  </a:lnTo>
                  <a:lnTo>
                    <a:pt x="27540" y="35317"/>
                  </a:lnTo>
                  <a:lnTo>
                    <a:pt x="3657" y="37515"/>
                  </a:lnTo>
                  <a:lnTo>
                    <a:pt x="43162" y="44174"/>
                  </a:lnTo>
                  <a:lnTo>
                    <a:pt x="125740" y="54528"/>
                  </a:lnTo>
                  <a:lnTo>
                    <a:pt x="165646" y="61315"/>
                  </a:lnTo>
                  <a:lnTo>
                    <a:pt x="123981" y="64951"/>
                  </a:lnTo>
                  <a:lnTo>
                    <a:pt x="41657" y="73229"/>
                  </a:lnTo>
                  <a:lnTo>
                    <a:pt x="0" y="76873"/>
                  </a:lnTo>
                  <a:lnTo>
                    <a:pt x="0" y="77787"/>
                  </a:lnTo>
                  <a:lnTo>
                    <a:pt x="83977" y="89589"/>
                  </a:lnTo>
                  <a:lnTo>
                    <a:pt x="125612" y="95627"/>
                  </a:lnTo>
                  <a:lnTo>
                    <a:pt x="166560" y="102489"/>
                  </a:lnTo>
                  <a:lnTo>
                    <a:pt x="124613" y="105614"/>
                  </a:lnTo>
                  <a:lnTo>
                    <a:pt x="41782" y="112927"/>
                  </a:lnTo>
                  <a:lnTo>
                    <a:pt x="0" y="116217"/>
                  </a:lnTo>
                  <a:lnTo>
                    <a:pt x="0" y="117144"/>
                  </a:lnTo>
                  <a:lnTo>
                    <a:pt x="49569" y="126142"/>
                  </a:lnTo>
                  <a:lnTo>
                    <a:pt x="74107" y="130892"/>
                  </a:lnTo>
                  <a:lnTo>
                    <a:pt x="97929" y="136359"/>
                  </a:lnTo>
                  <a:lnTo>
                    <a:pt x="97929" y="182118"/>
                  </a:lnTo>
                  <a:lnTo>
                    <a:pt x="585698" y="182118"/>
                  </a:lnTo>
                  <a:lnTo>
                    <a:pt x="585698" y="157403"/>
                  </a:lnTo>
                  <a:lnTo>
                    <a:pt x="581224" y="148430"/>
                  </a:lnTo>
                  <a:lnTo>
                    <a:pt x="578379" y="144818"/>
                  </a:lnTo>
                  <a:lnTo>
                    <a:pt x="491439" y="144818"/>
                  </a:lnTo>
                  <a:lnTo>
                    <a:pt x="467049" y="144532"/>
                  </a:lnTo>
                  <a:lnTo>
                    <a:pt x="443852" y="143675"/>
                  </a:lnTo>
                  <a:lnTo>
                    <a:pt x="442900" y="126329"/>
                  </a:lnTo>
                  <a:lnTo>
                    <a:pt x="442970" y="95627"/>
                  </a:lnTo>
                  <a:lnTo>
                    <a:pt x="442937" y="71386"/>
                  </a:lnTo>
                  <a:lnTo>
                    <a:pt x="443445" y="70065"/>
                  </a:lnTo>
                  <a:lnTo>
                    <a:pt x="444360" y="69151"/>
                  </a:lnTo>
                  <a:lnTo>
                    <a:pt x="445681" y="68643"/>
                  </a:lnTo>
                  <a:lnTo>
                    <a:pt x="459036" y="68057"/>
                  </a:lnTo>
                  <a:lnTo>
                    <a:pt x="502758" y="68057"/>
                  </a:lnTo>
                  <a:lnTo>
                    <a:pt x="496427" y="61667"/>
                  </a:lnTo>
                  <a:lnTo>
                    <a:pt x="488695" y="54000"/>
                  </a:lnTo>
                  <a:lnTo>
                    <a:pt x="480964" y="47247"/>
                  </a:lnTo>
                  <a:lnTo>
                    <a:pt x="474052" y="43014"/>
                  </a:lnTo>
                  <a:lnTo>
                    <a:pt x="467233" y="41737"/>
                  </a:lnTo>
                  <a:lnTo>
                    <a:pt x="429931" y="41737"/>
                  </a:lnTo>
                  <a:lnTo>
                    <a:pt x="415480" y="40271"/>
                  </a:lnTo>
                  <a:lnTo>
                    <a:pt x="415539" y="25342"/>
                  </a:lnTo>
                  <a:lnTo>
                    <a:pt x="412549" y="13458"/>
                  </a:lnTo>
                  <a:lnTo>
                    <a:pt x="406222" y="4913"/>
                  </a:lnTo>
                  <a:lnTo>
                    <a:pt x="396265" y="0"/>
                  </a:lnTo>
                  <a:close/>
                </a:path>
                <a:path w="586104" h="182245">
                  <a:moveTo>
                    <a:pt x="502758" y="68057"/>
                  </a:moveTo>
                  <a:lnTo>
                    <a:pt x="459036" y="68057"/>
                  </a:lnTo>
                  <a:lnTo>
                    <a:pt x="468364" y="72234"/>
                  </a:lnTo>
                  <a:lnTo>
                    <a:pt x="475733" y="79187"/>
                  </a:lnTo>
                  <a:lnTo>
                    <a:pt x="483209" y="86931"/>
                  </a:lnTo>
                  <a:lnTo>
                    <a:pt x="493384" y="96427"/>
                  </a:lnTo>
                  <a:lnTo>
                    <a:pt x="511957" y="114406"/>
                  </a:lnTo>
                  <a:lnTo>
                    <a:pt x="521639" y="123545"/>
                  </a:lnTo>
                  <a:lnTo>
                    <a:pt x="532256" y="132253"/>
                  </a:lnTo>
                  <a:lnTo>
                    <a:pt x="536620" y="137291"/>
                  </a:lnTo>
                  <a:lnTo>
                    <a:pt x="539026" y="143675"/>
                  </a:lnTo>
                  <a:lnTo>
                    <a:pt x="515829" y="144532"/>
                  </a:lnTo>
                  <a:lnTo>
                    <a:pt x="491439" y="144818"/>
                  </a:lnTo>
                  <a:lnTo>
                    <a:pt x="578379" y="144818"/>
                  </a:lnTo>
                  <a:lnTo>
                    <a:pt x="574508" y="139903"/>
                  </a:lnTo>
                  <a:lnTo>
                    <a:pt x="566522" y="131661"/>
                  </a:lnTo>
                  <a:lnTo>
                    <a:pt x="558241" y="123545"/>
                  </a:lnTo>
                  <a:lnTo>
                    <a:pt x="524447" y="89571"/>
                  </a:lnTo>
                  <a:lnTo>
                    <a:pt x="517636" y="82751"/>
                  </a:lnTo>
                  <a:lnTo>
                    <a:pt x="502758" y="68057"/>
                  </a:lnTo>
                  <a:close/>
                </a:path>
                <a:path w="586104" h="182245">
                  <a:moveTo>
                    <a:pt x="460309" y="40441"/>
                  </a:moveTo>
                  <a:lnTo>
                    <a:pt x="445238" y="40905"/>
                  </a:lnTo>
                  <a:lnTo>
                    <a:pt x="429931" y="41737"/>
                  </a:lnTo>
                  <a:lnTo>
                    <a:pt x="467233" y="41737"/>
                  </a:lnTo>
                  <a:lnTo>
                    <a:pt x="460309" y="40441"/>
                  </a:lnTo>
                  <a:close/>
                </a:path>
              </a:pathLst>
            </a:custGeom>
            <a:solidFill>
              <a:srgbClr val="EE7234"/>
            </a:solidFill>
          </p:spPr>
          <p:txBody>
            <a:bodyPr wrap="square" lIns="0" tIns="0" rIns="0" bIns="0" rtlCol="0"/>
            <a:lstStyle/>
            <a:p>
              <a:endParaRPr/>
            </a:p>
          </p:txBody>
        </p:sp>
        <p:sp>
          <p:nvSpPr>
            <p:cNvPr id="25" name="object 19"/>
            <p:cNvSpPr/>
            <p:nvPr/>
          </p:nvSpPr>
          <p:spPr>
            <a:xfrm>
              <a:off x="5837099" y="5278119"/>
              <a:ext cx="267435" cy="166499"/>
            </a:xfrm>
            <a:prstGeom prst="rect">
              <a:avLst/>
            </a:prstGeom>
            <a:blipFill>
              <a:blip r:embed="rId7" cstate="print"/>
              <a:stretch>
                <a:fillRect/>
              </a:stretch>
            </a:blipFill>
          </p:spPr>
          <p:txBody>
            <a:bodyPr wrap="square" lIns="0" tIns="0" rIns="0" bIns="0" rtlCol="0"/>
            <a:lstStyle/>
            <a:p>
              <a:endParaRPr/>
            </a:p>
          </p:txBody>
        </p:sp>
        <p:sp>
          <p:nvSpPr>
            <p:cNvPr id="26" name="object 20"/>
            <p:cNvSpPr/>
            <p:nvPr/>
          </p:nvSpPr>
          <p:spPr>
            <a:xfrm>
              <a:off x="5277684" y="5402033"/>
              <a:ext cx="827442" cy="223673"/>
            </a:xfrm>
            <a:custGeom>
              <a:avLst/>
              <a:gdLst/>
              <a:ahLst/>
              <a:cxnLst/>
              <a:rect l="l" t="t" r="r" b="b"/>
              <a:pathLst>
                <a:path w="586104" h="211454">
                  <a:moveTo>
                    <a:pt x="0" y="0"/>
                  </a:moveTo>
                  <a:lnTo>
                    <a:pt x="0" y="211391"/>
                  </a:lnTo>
                  <a:lnTo>
                    <a:pt x="208661" y="211391"/>
                  </a:lnTo>
                  <a:lnTo>
                    <a:pt x="201460" y="208864"/>
                  </a:lnTo>
                  <a:lnTo>
                    <a:pt x="195986" y="207645"/>
                  </a:lnTo>
                  <a:lnTo>
                    <a:pt x="190360" y="204076"/>
                  </a:lnTo>
                  <a:lnTo>
                    <a:pt x="171304" y="178582"/>
                  </a:lnTo>
                  <a:lnTo>
                    <a:pt x="171333" y="153996"/>
                  </a:lnTo>
                  <a:lnTo>
                    <a:pt x="133712" y="153996"/>
                  </a:lnTo>
                  <a:lnTo>
                    <a:pt x="117970" y="152858"/>
                  </a:lnTo>
                  <a:lnTo>
                    <a:pt x="105933" y="148047"/>
                  </a:lnTo>
                  <a:lnTo>
                    <a:pt x="98844" y="137274"/>
                  </a:lnTo>
                  <a:lnTo>
                    <a:pt x="96940" y="123705"/>
                  </a:lnTo>
                  <a:lnTo>
                    <a:pt x="97367" y="108478"/>
                  </a:lnTo>
                  <a:lnTo>
                    <a:pt x="98533" y="92549"/>
                  </a:lnTo>
                  <a:lnTo>
                    <a:pt x="98844" y="76873"/>
                  </a:lnTo>
                  <a:lnTo>
                    <a:pt x="585698" y="76873"/>
                  </a:lnTo>
                  <a:lnTo>
                    <a:pt x="585698" y="64973"/>
                  </a:lnTo>
                  <a:lnTo>
                    <a:pt x="97929" y="64973"/>
                  </a:lnTo>
                  <a:lnTo>
                    <a:pt x="97929" y="19215"/>
                  </a:lnTo>
                  <a:lnTo>
                    <a:pt x="74107" y="13748"/>
                  </a:lnTo>
                  <a:lnTo>
                    <a:pt x="49569" y="8997"/>
                  </a:lnTo>
                  <a:lnTo>
                    <a:pt x="0" y="0"/>
                  </a:lnTo>
                  <a:close/>
                </a:path>
                <a:path w="586104" h="211454">
                  <a:moveTo>
                    <a:pt x="259001" y="113474"/>
                  </a:moveTo>
                  <a:lnTo>
                    <a:pt x="224218" y="113474"/>
                  </a:lnTo>
                  <a:lnTo>
                    <a:pt x="239863" y="118093"/>
                  </a:lnTo>
                  <a:lnTo>
                    <a:pt x="253492" y="127966"/>
                  </a:lnTo>
                  <a:lnTo>
                    <a:pt x="263005" y="143176"/>
                  </a:lnTo>
                  <a:lnTo>
                    <a:pt x="266306" y="163804"/>
                  </a:lnTo>
                  <a:lnTo>
                    <a:pt x="263123" y="181343"/>
                  </a:lnTo>
                  <a:lnTo>
                    <a:pt x="254815" y="194603"/>
                  </a:lnTo>
                  <a:lnTo>
                    <a:pt x="241960" y="204361"/>
                  </a:lnTo>
                  <a:lnTo>
                    <a:pt x="225132" y="211391"/>
                  </a:lnTo>
                  <a:lnTo>
                    <a:pt x="464896" y="211391"/>
                  </a:lnTo>
                  <a:lnTo>
                    <a:pt x="457009" y="208445"/>
                  </a:lnTo>
                  <a:lnTo>
                    <a:pt x="450900" y="207479"/>
                  </a:lnTo>
                  <a:lnTo>
                    <a:pt x="445681" y="204076"/>
                  </a:lnTo>
                  <a:lnTo>
                    <a:pt x="426946" y="180172"/>
                  </a:lnTo>
                  <a:lnTo>
                    <a:pt x="425903" y="153746"/>
                  </a:lnTo>
                  <a:lnTo>
                    <a:pt x="280949" y="153746"/>
                  </a:lnTo>
                  <a:lnTo>
                    <a:pt x="272674" y="130313"/>
                  </a:lnTo>
                  <a:lnTo>
                    <a:pt x="259001" y="113474"/>
                  </a:lnTo>
                  <a:close/>
                </a:path>
                <a:path w="586104" h="211454">
                  <a:moveTo>
                    <a:pt x="514856" y="113474"/>
                  </a:moveTo>
                  <a:lnTo>
                    <a:pt x="466725" y="113474"/>
                  </a:lnTo>
                  <a:lnTo>
                    <a:pt x="483702" y="114491"/>
                  </a:lnTo>
                  <a:lnTo>
                    <a:pt x="498095" y="120321"/>
                  </a:lnTo>
                  <a:lnTo>
                    <a:pt x="509385" y="129592"/>
                  </a:lnTo>
                  <a:lnTo>
                    <a:pt x="517055" y="140931"/>
                  </a:lnTo>
                  <a:lnTo>
                    <a:pt x="522258" y="165894"/>
                  </a:lnTo>
                  <a:lnTo>
                    <a:pt x="515499" y="187339"/>
                  </a:lnTo>
                  <a:lnTo>
                    <a:pt x="500595" y="203195"/>
                  </a:lnTo>
                  <a:lnTo>
                    <a:pt x="481368" y="211391"/>
                  </a:lnTo>
                  <a:lnTo>
                    <a:pt x="585698" y="211391"/>
                  </a:lnTo>
                  <a:lnTo>
                    <a:pt x="585698" y="154071"/>
                  </a:lnTo>
                  <a:lnTo>
                    <a:pt x="554221" y="154071"/>
                  </a:lnTo>
                  <a:lnTo>
                    <a:pt x="537197" y="153746"/>
                  </a:lnTo>
                  <a:lnTo>
                    <a:pt x="529199" y="131801"/>
                  </a:lnTo>
                  <a:lnTo>
                    <a:pt x="516102" y="114273"/>
                  </a:lnTo>
                  <a:lnTo>
                    <a:pt x="514856" y="113474"/>
                  </a:lnTo>
                  <a:close/>
                </a:path>
                <a:path w="586104" h="211454">
                  <a:moveTo>
                    <a:pt x="585698" y="135445"/>
                  </a:moveTo>
                  <a:lnTo>
                    <a:pt x="579668" y="146114"/>
                  </a:lnTo>
                  <a:lnTo>
                    <a:pt x="568777" y="151925"/>
                  </a:lnTo>
                  <a:lnTo>
                    <a:pt x="554221" y="154071"/>
                  </a:lnTo>
                  <a:lnTo>
                    <a:pt x="585698" y="154071"/>
                  </a:lnTo>
                  <a:lnTo>
                    <a:pt x="585698" y="135445"/>
                  </a:lnTo>
                  <a:close/>
                </a:path>
                <a:path w="586104" h="211454">
                  <a:moveTo>
                    <a:pt x="215061" y="97917"/>
                  </a:moveTo>
                  <a:lnTo>
                    <a:pt x="191533" y="102963"/>
                  </a:lnTo>
                  <a:lnTo>
                    <a:pt x="173212" y="115311"/>
                  </a:lnTo>
                  <a:lnTo>
                    <a:pt x="160029" y="132919"/>
                  </a:lnTo>
                  <a:lnTo>
                    <a:pt x="151917" y="153746"/>
                  </a:lnTo>
                  <a:lnTo>
                    <a:pt x="133712" y="153996"/>
                  </a:lnTo>
                  <a:lnTo>
                    <a:pt x="171333" y="153996"/>
                  </a:lnTo>
                  <a:lnTo>
                    <a:pt x="171342" y="146888"/>
                  </a:lnTo>
                  <a:lnTo>
                    <a:pt x="189353" y="121137"/>
                  </a:lnTo>
                  <a:lnTo>
                    <a:pt x="224218" y="113474"/>
                  </a:lnTo>
                  <a:lnTo>
                    <a:pt x="259001" y="113474"/>
                  </a:lnTo>
                  <a:lnTo>
                    <a:pt x="258230" y="112525"/>
                  </a:lnTo>
                  <a:lnTo>
                    <a:pt x="238674" y="101389"/>
                  </a:lnTo>
                  <a:lnTo>
                    <a:pt x="215061" y="97917"/>
                  </a:lnTo>
                  <a:close/>
                </a:path>
                <a:path w="586104" h="211454">
                  <a:moveTo>
                    <a:pt x="474052" y="97917"/>
                  </a:moveTo>
                  <a:lnTo>
                    <a:pt x="449372" y="101866"/>
                  </a:lnTo>
                  <a:lnTo>
                    <a:pt x="430339" y="113701"/>
                  </a:lnTo>
                  <a:lnTo>
                    <a:pt x="416688" y="131601"/>
                  </a:lnTo>
                  <a:lnTo>
                    <a:pt x="408152" y="153746"/>
                  </a:lnTo>
                  <a:lnTo>
                    <a:pt x="425903" y="153746"/>
                  </a:lnTo>
                  <a:lnTo>
                    <a:pt x="425804" y="151222"/>
                  </a:lnTo>
                  <a:lnTo>
                    <a:pt x="439860" y="126048"/>
                  </a:lnTo>
                  <a:lnTo>
                    <a:pt x="466725" y="113474"/>
                  </a:lnTo>
                  <a:lnTo>
                    <a:pt x="514856" y="113474"/>
                  </a:lnTo>
                  <a:lnTo>
                    <a:pt x="497767" y="102523"/>
                  </a:lnTo>
                  <a:lnTo>
                    <a:pt x="474052" y="97917"/>
                  </a:lnTo>
                  <a:close/>
                </a:path>
              </a:pathLst>
            </a:custGeom>
            <a:solidFill>
              <a:srgbClr val="FFFFFF"/>
            </a:solidFill>
          </p:spPr>
          <p:txBody>
            <a:bodyPr wrap="square" lIns="0" tIns="0" rIns="0" bIns="0" rtlCol="0"/>
            <a:lstStyle/>
            <a:p>
              <a:endParaRPr/>
            </a:p>
          </p:txBody>
        </p:sp>
        <p:sp>
          <p:nvSpPr>
            <p:cNvPr id="27" name="object 21"/>
            <p:cNvSpPr/>
            <p:nvPr/>
          </p:nvSpPr>
          <p:spPr>
            <a:xfrm>
              <a:off x="5414540" y="5483348"/>
              <a:ext cx="690282" cy="81947"/>
            </a:xfrm>
            <a:custGeom>
              <a:avLst/>
              <a:gdLst/>
              <a:ahLst/>
              <a:cxnLst/>
              <a:rect l="l" t="t" r="r" b="b"/>
              <a:pathLst>
                <a:path w="488950" h="77470">
                  <a:moveTo>
                    <a:pt x="488758" y="21043"/>
                  </a:moveTo>
                  <a:lnTo>
                    <a:pt x="377112" y="21043"/>
                  </a:lnTo>
                  <a:lnTo>
                    <a:pt x="400821" y="25648"/>
                  </a:lnTo>
                  <a:lnTo>
                    <a:pt x="419157" y="37395"/>
                  </a:lnTo>
                  <a:lnTo>
                    <a:pt x="432257" y="54923"/>
                  </a:lnTo>
                  <a:lnTo>
                    <a:pt x="440257" y="76873"/>
                  </a:lnTo>
                  <a:lnTo>
                    <a:pt x="457281" y="77197"/>
                  </a:lnTo>
                  <a:lnTo>
                    <a:pt x="471837" y="75052"/>
                  </a:lnTo>
                  <a:lnTo>
                    <a:pt x="482728" y="69241"/>
                  </a:lnTo>
                  <a:lnTo>
                    <a:pt x="488758" y="58572"/>
                  </a:lnTo>
                  <a:lnTo>
                    <a:pt x="488758" y="21043"/>
                  </a:lnTo>
                  <a:close/>
                </a:path>
                <a:path w="488950" h="77470">
                  <a:moveTo>
                    <a:pt x="488758" y="0"/>
                  </a:moveTo>
                  <a:lnTo>
                    <a:pt x="1903" y="0"/>
                  </a:lnTo>
                  <a:lnTo>
                    <a:pt x="1593" y="15675"/>
                  </a:lnTo>
                  <a:lnTo>
                    <a:pt x="427" y="31605"/>
                  </a:lnTo>
                  <a:lnTo>
                    <a:pt x="8990" y="71174"/>
                  </a:lnTo>
                  <a:lnTo>
                    <a:pt x="36761" y="77122"/>
                  </a:lnTo>
                  <a:lnTo>
                    <a:pt x="54964" y="76873"/>
                  </a:lnTo>
                  <a:lnTo>
                    <a:pt x="63084" y="56046"/>
                  </a:lnTo>
                  <a:lnTo>
                    <a:pt x="76270" y="38438"/>
                  </a:lnTo>
                  <a:lnTo>
                    <a:pt x="94592" y="26089"/>
                  </a:lnTo>
                  <a:lnTo>
                    <a:pt x="118121" y="21043"/>
                  </a:lnTo>
                  <a:lnTo>
                    <a:pt x="488758" y="21043"/>
                  </a:lnTo>
                  <a:lnTo>
                    <a:pt x="488758" y="0"/>
                  </a:lnTo>
                  <a:close/>
                </a:path>
                <a:path w="488950" h="77470">
                  <a:moveTo>
                    <a:pt x="377112" y="21043"/>
                  </a:moveTo>
                  <a:lnTo>
                    <a:pt x="118121" y="21043"/>
                  </a:lnTo>
                  <a:lnTo>
                    <a:pt x="141732" y="24516"/>
                  </a:lnTo>
                  <a:lnTo>
                    <a:pt x="161285" y="35652"/>
                  </a:lnTo>
                  <a:lnTo>
                    <a:pt x="175728" y="53440"/>
                  </a:lnTo>
                  <a:lnTo>
                    <a:pt x="184009" y="76873"/>
                  </a:lnTo>
                  <a:lnTo>
                    <a:pt x="311212" y="76873"/>
                  </a:lnTo>
                  <a:lnTo>
                    <a:pt x="319742" y="54728"/>
                  </a:lnTo>
                  <a:lnTo>
                    <a:pt x="333394" y="36828"/>
                  </a:lnTo>
                  <a:lnTo>
                    <a:pt x="352429" y="24993"/>
                  </a:lnTo>
                  <a:lnTo>
                    <a:pt x="377112" y="21043"/>
                  </a:lnTo>
                  <a:close/>
                </a:path>
              </a:pathLst>
            </a:custGeom>
            <a:solidFill>
              <a:srgbClr val="EE7234"/>
            </a:solidFill>
          </p:spPr>
          <p:txBody>
            <a:bodyPr wrap="square" lIns="0" tIns="0" rIns="0" bIns="0" rtlCol="0"/>
            <a:lstStyle/>
            <a:p>
              <a:endParaRPr/>
            </a:p>
          </p:txBody>
        </p:sp>
        <p:sp>
          <p:nvSpPr>
            <p:cNvPr id="28" name="object 22"/>
            <p:cNvSpPr/>
            <p:nvPr/>
          </p:nvSpPr>
          <p:spPr>
            <a:xfrm>
              <a:off x="5519508" y="5522064"/>
              <a:ext cx="134119" cy="103574"/>
            </a:xfrm>
            <a:prstGeom prst="rect">
              <a:avLst/>
            </a:prstGeom>
            <a:blipFill>
              <a:blip r:embed="rId8" cstate="print"/>
              <a:stretch>
                <a:fillRect/>
              </a:stretch>
            </a:blipFill>
          </p:spPr>
          <p:txBody>
            <a:bodyPr wrap="square" lIns="0" tIns="0" rIns="0" bIns="0" rtlCol="0"/>
            <a:lstStyle/>
            <a:p>
              <a:endParaRPr/>
            </a:p>
          </p:txBody>
        </p:sp>
        <p:sp>
          <p:nvSpPr>
            <p:cNvPr id="29" name="object 23"/>
            <p:cNvSpPr/>
            <p:nvPr/>
          </p:nvSpPr>
          <p:spPr>
            <a:xfrm>
              <a:off x="5878810" y="5522064"/>
              <a:ext cx="136162" cy="103574"/>
            </a:xfrm>
            <a:prstGeom prst="rect">
              <a:avLst/>
            </a:prstGeom>
            <a:blipFill>
              <a:blip r:embed="rId9" cstate="print"/>
              <a:stretch>
                <a:fillRect/>
              </a:stretch>
            </a:blipFill>
          </p:spPr>
          <p:txBody>
            <a:bodyPr wrap="square" lIns="0" tIns="0" rIns="0" bIns="0" rtlCol="0"/>
            <a:lstStyle/>
            <a:p>
              <a:endParaRPr/>
            </a:p>
          </p:txBody>
        </p:sp>
      </p:grpSp>
      <p:sp>
        <p:nvSpPr>
          <p:cNvPr id="2" name="Textfeld 1">
            <a:extLst>
              <a:ext uri="{FF2B5EF4-FFF2-40B4-BE49-F238E27FC236}">
                <a16:creationId xmlns:a16="http://schemas.microsoft.com/office/drawing/2014/main" id="{08EF0668-42E4-6874-FE1D-BE0AD95979A0}"/>
              </a:ext>
            </a:extLst>
          </p:cNvPr>
          <p:cNvSpPr txBox="1"/>
          <p:nvPr/>
        </p:nvSpPr>
        <p:spPr>
          <a:xfrm>
            <a:off x="5045872" y="1048594"/>
            <a:ext cx="2100255" cy="461665"/>
          </a:xfrm>
          <a:prstGeom prst="rect">
            <a:avLst/>
          </a:prstGeom>
          <a:solidFill>
            <a:schemeClr val="tx1">
              <a:lumMod val="50000"/>
              <a:lumOff val="50000"/>
            </a:schemeClr>
          </a:solidFill>
        </p:spPr>
        <p:txBody>
          <a:bodyPr wrap="none" rtlCol="0">
            <a:spAutoFit/>
          </a:bodyPr>
          <a:lstStyle/>
          <a:p>
            <a:r>
              <a:rPr lang="de-DE" sz="2400" b="1" dirty="0">
                <a:solidFill>
                  <a:schemeClr val="bg1"/>
                </a:solidFill>
                <a:latin typeface="Arial" panose="020B0604020202020204" pitchFamily="34" charset="0"/>
                <a:cs typeface="Arial" panose="020B0604020202020204" pitchFamily="34" charset="0"/>
              </a:rPr>
              <a:t>HALBZEUGE</a:t>
            </a:r>
          </a:p>
        </p:txBody>
      </p:sp>
      <p:sp>
        <p:nvSpPr>
          <p:cNvPr id="4" name="Parallelogramm 3">
            <a:extLst>
              <a:ext uri="{FF2B5EF4-FFF2-40B4-BE49-F238E27FC236}">
                <a16:creationId xmlns:a16="http://schemas.microsoft.com/office/drawing/2014/main" id="{9F3BC7DA-3189-AFA1-E86E-0F8FBE79FA4E}"/>
              </a:ext>
            </a:extLst>
          </p:cNvPr>
          <p:cNvSpPr/>
          <p:nvPr/>
        </p:nvSpPr>
        <p:spPr>
          <a:xfrm>
            <a:off x="6710632" y="1946859"/>
            <a:ext cx="2102350"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de-DE" sz="1400" b="1" dirty="0">
                <a:solidFill>
                  <a:schemeClr val="bg1"/>
                </a:solidFill>
                <a:latin typeface="Arial" panose="020B0604020202020204" pitchFamily="34" charset="0"/>
                <a:cs typeface="Arial" panose="020B0604020202020204" pitchFamily="34" charset="0"/>
              </a:rPr>
              <a:t>PLATTEN</a:t>
            </a:r>
          </a:p>
        </p:txBody>
      </p:sp>
      <p:sp>
        <p:nvSpPr>
          <p:cNvPr id="6" name="Parallelogramm 5">
            <a:extLst>
              <a:ext uri="{FF2B5EF4-FFF2-40B4-BE49-F238E27FC236}">
                <a16:creationId xmlns:a16="http://schemas.microsoft.com/office/drawing/2014/main" id="{C9FB7577-8351-563D-F827-0601492BA725}"/>
              </a:ext>
            </a:extLst>
          </p:cNvPr>
          <p:cNvSpPr/>
          <p:nvPr/>
        </p:nvSpPr>
        <p:spPr>
          <a:xfrm>
            <a:off x="6710632" y="3276049"/>
            <a:ext cx="2102350"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de-DE" sz="1400" b="1" dirty="0">
                <a:solidFill>
                  <a:schemeClr val="bg1"/>
                </a:solidFill>
                <a:latin typeface="Arial" panose="020B0604020202020204" pitchFamily="34" charset="0"/>
                <a:cs typeface="Arial" panose="020B0604020202020204" pitchFamily="34" charset="0"/>
              </a:rPr>
              <a:t>ROHRE</a:t>
            </a:r>
          </a:p>
        </p:txBody>
      </p:sp>
      <p:sp>
        <p:nvSpPr>
          <p:cNvPr id="9" name="Parallelogramm 8">
            <a:extLst>
              <a:ext uri="{FF2B5EF4-FFF2-40B4-BE49-F238E27FC236}">
                <a16:creationId xmlns:a16="http://schemas.microsoft.com/office/drawing/2014/main" id="{EAB19E50-C15B-F7FD-A9A5-D0EEDF87DCAD}"/>
              </a:ext>
            </a:extLst>
          </p:cNvPr>
          <p:cNvSpPr/>
          <p:nvPr/>
        </p:nvSpPr>
        <p:spPr>
          <a:xfrm>
            <a:off x="6650382" y="5088117"/>
            <a:ext cx="2102350"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de-DE" sz="1400" b="1" dirty="0">
                <a:solidFill>
                  <a:schemeClr val="bg1"/>
                </a:solidFill>
                <a:latin typeface="Arial" panose="020B0604020202020204" pitchFamily="34" charset="0"/>
                <a:cs typeface="Arial" panose="020B0604020202020204" pitchFamily="34" charset="0"/>
              </a:rPr>
              <a:t>STÄBE</a:t>
            </a:r>
          </a:p>
        </p:txBody>
      </p:sp>
    </p:spTree>
    <p:extLst>
      <p:ext uri="{BB962C8B-B14F-4D97-AF65-F5344CB8AC3E}">
        <p14:creationId xmlns:p14="http://schemas.microsoft.com/office/powerpoint/2010/main" val="9572047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Bildschirmausschnit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9328" y="1653915"/>
            <a:ext cx="9493345" cy="5003419"/>
          </a:xfrm>
          <a:prstGeom prst="rect">
            <a:avLst/>
          </a:prstGeom>
        </p:spPr>
      </p:pic>
      <p:sp>
        <p:nvSpPr>
          <p:cNvPr id="3" name="Textfeld 2">
            <a:extLst>
              <a:ext uri="{FF2B5EF4-FFF2-40B4-BE49-F238E27FC236}">
                <a16:creationId xmlns:a16="http://schemas.microsoft.com/office/drawing/2014/main" id="{89FAB111-DAB0-A11E-A181-A6734FE5A49F}"/>
              </a:ext>
            </a:extLst>
          </p:cNvPr>
          <p:cNvSpPr txBox="1"/>
          <p:nvPr/>
        </p:nvSpPr>
        <p:spPr>
          <a:xfrm>
            <a:off x="2742742" y="1054610"/>
            <a:ext cx="6706516" cy="461665"/>
          </a:xfrm>
          <a:prstGeom prst="rect">
            <a:avLst/>
          </a:prstGeom>
          <a:solidFill>
            <a:schemeClr val="tx1">
              <a:lumMod val="50000"/>
              <a:lumOff val="50000"/>
            </a:schemeClr>
          </a:solidFill>
        </p:spPr>
        <p:txBody>
          <a:bodyPr wrap="none" rtlCol="0">
            <a:spAutoFit/>
          </a:bodyPr>
          <a:lstStyle/>
          <a:p>
            <a:r>
              <a:rPr lang="de-DE" sz="2400" b="1" dirty="0">
                <a:solidFill>
                  <a:schemeClr val="bg1"/>
                </a:solidFill>
                <a:latin typeface="Arial" panose="020B0604020202020204" pitchFamily="34" charset="0"/>
                <a:cs typeface="Arial" panose="020B0604020202020204" pitchFamily="34" charset="0"/>
              </a:rPr>
              <a:t>HOHLSTANGEN / STANGENABMESSUNGEN</a:t>
            </a:r>
          </a:p>
        </p:txBody>
      </p:sp>
    </p:spTree>
    <p:extLst>
      <p:ext uri="{BB962C8B-B14F-4D97-AF65-F5344CB8AC3E}">
        <p14:creationId xmlns:p14="http://schemas.microsoft.com/office/powerpoint/2010/main" val="1693118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Bildschirmausschnit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2637" y="1557707"/>
            <a:ext cx="6846727" cy="5201734"/>
          </a:xfrm>
          <a:prstGeom prst="rect">
            <a:avLst/>
          </a:prstGeom>
        </p:spPr>
      </p:pic>
      <p:sp>
        <p:nvSpPr>
          <p:cNvPr id="2" name="Textfeld 1">
            <a:extLst>
              <a:ext uri="{FF2B5EF4-FFF2-40B4-BE49-F238E27FC236}">
                <a16:creationId xmlns:a16="http://schemas.microsoft.com/office/drawing/2014/main" id="{D8ECB1ED-5812-F2DD-C698-4E38BF5D9EF1}"/>
              </a:ext>
            </a:extLst>
          </p:cNvPr>
          <p:cNvSpPr txBox="1"/>
          <p:nvPr/>
        </p:nvSpPr>
        <p:spPr>
          <a:xfrm>
            <a:off x="4090675" y="1055777"/>
            <a:ext cx="4010650" cy="461665"/>
          </a:xfrm>
          <a:prstGeom prst="rect">
            <a:avLst/>
          </a:prstGeom>
          <a:solidFill>
            <a:schemeClr val="tx1">
              <a:lumMod val="50000"/>
              <a:lumOff val="50000"/>
            </a:schemeClr>
          </a:solidFill>
        </p:spPr>
        <p:txBody>
          <a:bodyPr wrap="none" rtlCol="0">
            <a:spAutoFit/>
          </a:bodyPr>
          <a:lstStyle/>
          <a:p>
            <a:r>
              <a:rPr lang="de-DE" sz="2400" b="1" dirty="0">
                <a:solidFill>
                  <a:schemeClr val="bg1"/>
                </a:solidFill>
                <a:latin typeface="Arial" panose="020B0604020202020204" pitchFamily="34" charset="0"/>
                <a:cs typeface="Arial" panose="020B0604020202020204" pitchFamily="34" charset="0"/>
              </a:rPr>
              <a:t>PLATTENABMESSUNGEN</a:t>
            </a:r>
          </a:p>
        </p:txBody>
      </p:sp>
    </p:spTree>
    <p:extLst>
      <p:ext uri="{BB962C8B-B14F-4D97-AF65-F5344CB8AC3E}">
        <p14:creationId xmlns:p14="http://schemas.microsoft.com/office/powerpoint/2010/main" val="35199557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6">
            <a:extLst>
              <a:ext uri="{FF2B5EF4-FFF2-40B4-BE49-F238E27FC236}">
                <a16:creationId xmlns:a16="http://schemas.microsoft.com/office/drawing/2014/main" id="{6ECE8807-1E8D-4576-A90F-00FA2968A403}"/>
              </a:ext>
            </a:extLst>
          </p:cNvPr>
          <p:cNvSpPr>
            <a:spLocks noChangeArrowheads="1"/>
          </p:cNvSpPr>
          <p:nvPr/>
        </p:nvSpPr>
        <p:spPr bwMode="auto">
          <a:xfrm>
            <a:off x="5558972" y="2441048"/>
            <a:ext cx="5105400" cy="2516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tabLst>
                <a:tab pos="195263" algn="l"/>
              </a:tabLst>
              <a:defRPr sz="2400">
                <a:solidFill>
                  <a:schemeClr val="tx1"/>
                </a:solidFill>
                <a:latin typeface="Times New Roman" panose="02020603050405020304" pitchFamily="18" charset="0"/>
              </a:defRPr>
            </a:lvl1pPr>
            <a:lvl2pPr marL="742950" indent="-285750" eaLnBrk="0" hangingPunct="0">
              <a:tabLst>
                <a:tab pos="195263" algn="l"/>
              </a:tabLst>
              <a:defRPr sz="2400">
                <a:solidFill>
                  <a:schemeClr val="tx1"/>
                </a:solidFill>
                <a:latin typeface="Times New Roman" panose="02020603050405020304" pitchFamily="18" charset="0"/>
              </a:defRPr>
            </a:lvl2pPr>
            <a:lvl3pPr marL="1143000" indent="-228600" eaLnBrk="0" hangingPunct="0">
              <a:tabLst>
                <a:tab pos="195263" algn="l"/>
              </a:tabLst>
              <a:defRPr sz="2400">
                <a:solidFill>
                  <a:schemeClr val="tx1"/>
                </a:solidFill>
                <a:latin typeface="Times New Roman" panose="02020603050405020304" pitchFamily="18" charset="0"/>
              </a:defRPr>
            </a:lvl3pPr>
            <a:lvl4pPr marL="1600200" indent="-228600" eaLnBrk="0" hangingPunct="0">
              <a:tabLst>
                <a:tab pos="195263" algn="l"/>
              </a:tabLst>
              <a:defRPr sz="2400">
                <a:solidFill>
                  <a:schemeClr val="tx1"/>
                </a:solidFill>
                <a:latin typeface="Times New Roman" panose="02020603050405020304" pitchFamily="18" charset="0"/>
              </a:defRPr>
            </a:lvl4pPr>
            <a:lvl5pPr marL="2057400" indent="-228600" eaLnBrk="0" hangingPunct="0">
              <a:tabLst>
                <a:tab pos="195263"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195263"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195263"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195263"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195263" algn="l"/>
              </a:tabLst>
              <a:defRPr sz="2400">
                <a:solidFill>
                  <a:schemeClr val="tx1"/>
                </a:solidFill>
                <a:latin typeface="Times New Roman" panose="02020603050405020304" pitchFamily="18" charset="0"/>
              </a:defRPr>
            </a:lvl9pPr>
          </a:lstStyle>
          <a:p>
            <a:pPr marL="285750" indent="-285750" eaLnBrk="1" hangingPunct="1">
              <a:lnSpc>
                <a:spcPct val="125000"/>
              </a:lnSpc>
              <a:buClr>
                <a:srgbClr val="ED7D31"/>
              </a:buClr>
              <a:buSzPct val="120000"/>
              <a:buFont typeface="Wingdings" panose="05000000000000000000" pitchFamily="2" charset="2"/>
              <a:buChar char="§"/>
            </a:pPr>
            <a:r>
              <a:rPr lang="de-DE" altLang="de-DE" sz="1800" dirty="0">
                <a:solidFill>
                  <a:srgbClr val="4D4D4D"/>
                </a:solidFill>
                <a:latin typeface="Arial" panose="020B0604020202020204" pitchFamily="34" charset="0"/>
              </a:rPr>
              <a:t>Automatische, teilweise mannlose Fertigung</a:t>
            </a:r>
          </a:p>
          <a:p>
            <a:pPr marL="285750" indent="-285750" eaLnBrk="1" hangingPunct="1">
              <a:lnSpc>
                <a:spcPct val="125000"/>
              </a:lnSpc>
              <a:buClr>
                <a:srgbClr val="ED7D31"/>
              </a:buClr>
              <a:buSzPct val="120000"/>
              <a:buFont typeface="Wingdings" panose="05000000000000000000" pitchFamily="2" charset="2"/>
              <a:buChar char="§"/>
            </a:pPr>
            <a:r>
              <a:rPr lang="de-DE" altLang="de-DE" sz="1800" dirty="0">
                <a:solidFill>
                  <a:srgbClr val="4D4D4D"/>
                </a:solidFill>
                <a:latin typeface="Arial" panose="020B0604020202020204" pitchFamily="34" charset="0"/>
              </a:rPr>
              <a:t>Schon ab 1 Stück</a:t>
            </a:r>
          </a:p>
          <a:p>
            <a:pPr marL="285750" indent="-285750" eaLnBrk="1" hangingPunct="1">
              <a:lnSpc>
                <a:spcPct val="125000"/>
              </a:lnSpc>
              <a:buClr>
                <a:srgbClr val="ED7D31"/>
              </a:buClr>
              <a:buSzPct val="120000"/>
              <a:buFont typeface="Wingdings" panose="05000000000000000000" pitchFamily="2" charset="2"/>
              <a:buChar char="§"/>
            </a:pPr>
            <a:r>
              <a:rPr lang="de-DE" altLang="de-DE" sz="1800" dirty="0">
                <a:solidFill>
                  <a:srgbClr val="4D4D4D"/>
                </a:solidFill>
                <a:latin typeface="Arial" panose="020B0604020202020204" pitchFamily="34" charset="0"/>
              </a:rPr>
              <a:t>Bis Ø 60 kann bei 5.000 Stück wirtschaftlich produziert werden</a:t>
            </a:r>
          </a:p>
          <a:p>
            <a:pPr marL="285750" indent="-285750" eaLnBrk="1" hangingPunct="1">
              <a:lnSpc>
                <a:spcPct val="125000"/>
              </a:lnSpc>
              <a:buClr>
                <a:srgbClr val="ED7D31"/>
              </a:buClr>
              <a:buSzPct val="120000"/>
              <a:buFont typeface="Wingdings" panose="05000000000000000000" pitchFamily="2" charset="2"/>
              <a:buChar char="§"/>
            </a:pPr>
            <a:r>
              <a:rPr lang="de-DE" altLang="de-DE" sz="1800" dirty="0">
                <a:solidFill>
                  <a:srgbClr val="4D4D4D"/>
                </a:solidFill>
                <a:latin typeface="Arial" panose="020B0604020202020204" pitchFamily="34" charset="0"/>
              </a:rPr>
              <a:t>Wirtschaftlich durch großes Angebot an fein abgestuften Rohr-Durchmessern</a:t>
            </a:r>
          </a:p>
          <a:p>
            <a:pPr marL="285750" indent="-285750" eaLnBrk="1" hangingPunct="1">
              <a:lnSpc>
                <a:spcPct val="125000"/>
              </a:lnSpc>
              <a:buClr>
                <a:srgbClr val="ED7D31"/>
              </a:buClr>
              <a:buSzPct val="120000"/>
              <a:buFont typeface="Wingdings" panose="05000000000000000000" pitchFamily="2" charset="2"/>
              <a:buChar char="§"/>
            </a:pPr>
            <a:r>
              <a:rPr lang="de-DE" altLang="de-DE" sz="1800" dirty="0">
                <a:solidFill>
                  <a:srgbClr val="4D4D4D"/>
                </a:solidFill>
                <a:latin typeface="Arial" panose="020B0604020202020204" pitchFamily="34" charset="0"/>
              </a:rPr>
              <a:t>Toleranzen ab ISO 6 möglich.</a:t>
            </a:r>
          </a:p>
        </p:txBody>
      </p:sp>
      <p:pic>
        <p:nvPicPr>
          <p:cNvPr id="3" name="Picture 30" descr="V:\- GRAFIK -\- BILDER - ARCHIV -\Shooting\Zerspanung\IMG_7743.JPG">
            <a:extLst>
              <a:ext uri="{FF2B5EF4-FFF2-40B4-BE49-F238E27FC236}">
                <a16:creationId xmlns:a16="http://schemas.microsoft.com/office/drawing/2014/main" id="{4CEA5BE8-8E93-4E18-8549-AB5512A883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0409" b="8163"/>
          <a:stretch>
            <a:fillRect/>
          </a:stretch>
        </p:blipFill>
        <p:spPr bwMode="auto">
          <a:xfrm>
            <a:off x="1596572" y="2304143"/>
            <a:ext cx="3581400" cy="275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feld 3">
            <a:extLst>
              <a:ext uri="{FF2B5EF4-FFF2-40B4-BE49-F238E27FC236}">
                <a16:creationId xmlns:a16="http://schemas.microsoft.com/office/drawing/2014/main" id="{26C4CB73-7720-4A49-BFC9-7C6ACE792318}"/>
              </a:ext>
            </a:extLst>
          </p:cNvPr>
          <p:cNvSpPr txBox="1"/>
          <p:nvPr/>
        </p:nvSpPr>
        <p:spPr>
          <a:xfrm>
            <a:off x="5114001" y="1054610"/>
            <a:ext cx="5313891" cy="461665"/>
          </a:xfrm>
          <a:prstGeom prst="rect">
            <a:avLst/>
          </a:prstGeom>
          <a:solidFill>
            <a:schemeClr val="tx1">
              <a:lumMod val="50000"/>
              <a:lumOff val="50000"/>
            </a:schemeClr>
          </a:solidFill>
        </p:spPr>
        <p:txBody>
          <a:bodyPr wrap="none" rtlCol="0">
            <a:spAutoFit/>
          </a:bodyPr>
          <a:lstStyle/>
          <a:p>
            <a:r>
              <a:rPr lang="de-DE" sz="2400" b="1" dirty="0">
                <a:solidFill>
                  <a:schemeClr val="bg1"/>
                </a:solidFill>
                <a:latin typeface="Arial" panose="020B0604020202020204" pitchFamily="34" charset="0"/>
                <a:cs typeface="Arial" panose="020B0604020202020204" pitchFamily="34" charset="0"/>
              </a:rPr>
              <a:t>SPANABHEBENDE BEARBEITUNG</a:t>
            </a:r>
          </a:p>
        </p:txBody>
      </p:sp>
    </p:spTree>
    <p:extLst>
      <p:ext uri="{BB962C8B-B14F-4D97-AF65-F5344CB8AC3E}">
        <p14:creationId xmlns:p14="http://schemas.microsoft.com/office/powerpoint/2010/main" val="17225954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0E569D5C-AF77-4AB2-B471-3E7EAD8FF0E2}"/>
              </a:ext>
            </a:extLst>
          </p:cNvPr>
          <p:cNvSpPr txBox="1"/>
          <p:nvPr/>
        </p:nvSpPr>
        <p:spPr>
          <a:xfrm>
            <a:off x="3719067" y="863231"/>
            <a:ext cx="4753865" cy="461665"/>
          </a:xfrm>
          <a:prstGeom prst="rect">
            <a:avLst/>
          </a:prstGeom>
          <a:solidFill>
            <a:schemeClr val="tx1">
              <a:lumMod val="50000"/>
              <a:lumOff val="50000"/>
            </a:schemeClr>
          </a:solidFill>
        </p:spPr>
        <p:txBody>
          <a:bodyPr wrap="none" rtlCol="0">
            <a:spAutoFit/>
          </a:bodyPr>
          <a:lstStyle/>
          <a:p>
            <a:r>
              <a:rPr lang="de-DE" sz="2400" b="1" dirty="0">
                <a:solidFill>
                  <a:schemeClr val="bg1"/>
                </a:solidFill>
                <a:latin typeface="Arial" panose="020B0604020202020204" pitchFamily="34" charset="0"/>
                <a:cs typeface="Arial" panose="020B0604020202020204" pitchFamily="34" charset="0"/>
              </a:rPr>
              <a:t>VERARBEITUNGSVERFAHREN</a:t>
            </a:r>
          </a:p>
        </p:txBody>
      </p:sp>
      <p:grpSp>
        <p:nvGrpSpPr>
          <p:cNvPr id="4" name="Gruppieren 3">
            <a:extLst>
              <a:ext uri="{FF2B5EF4-FFF2-40B4-BE49-F238E27FC236}">
                <a16:creationId xmlns:a16="http://schemas.microsoft.com/office/drawing/2014/main" id="{E25A2F31-611B-741F-A78C-189C24130FF0}"/>
              </a:ext>
            </a:extLst>
          </p:cNvPr>
          <p:cNvGrpSpPr/>
          <p:nvPr/>
        </p:nvGrpSpPr>
        <p:grpSpPr>
          <a:xfrm>
            <a:off x="569540" y="1887763"/>
            <a:ext cx="11052920" cy="4835836"/>
            <a:chOff x="822088" y="1523328"/>
            <a:chExt cx="11052920" cy="4835836"/>
          </a:xfrm>
        </p:grpSpPr>
        <p:grpSp>
          <p:nvGrpSpPr>
            <p:cNvPr id="3" name="Gruppieren 2">
              <a:extLst>
                <a:ext uri="{FF2B5EF4-FFF2-40B4-BE49-F238E27FC236}">
                  <a16:creationId xmlns:a16="http://schemas.microsoft.com/office/drawing/2014/main" id="{5C1750A9-1AD9-183B-75B1-62195979897C}"/>
                </a:ext>
              </a:extLst>
            </p:cNvPr>
            <p:cNvGrpSpPr/>
            <p:nvPr/>
          </p:nvGrpSpPr>
          <p:grpSpPr>
            <a:xfrm>
              <a:off x="822088" y="1523328"/>
              <a:ext cx="8552281" cy="4835836"/>
              <a:chOff x="822088" y="1523328"/>
              <a:chExt cx="8552281" cy="4835836"/>
            </a:xfrm>
          </p:grpSpPr>
          <p:pic>
            <p:nvPicPr>
              <p:cNvPr id="14" name="Grafik 13">
                <a:extLst>
                  <a:ext uri="{FF2B5EF4-FFF2-40B4-BE49-F238E27FC236}">
                    <a16:creationId xmlns:a16="http://schemas.microsoft.com/office/drawing/2014/main" id="{2331C418-280E-420C-ABC9-187F950C5731}"/>
                  </a:ext>
                </a:extLst>
              </p:cNvPr>
              <p:cNvPicPr>
                <a:picLocks noChangeAspect="1"/>
              </p:cNvPicPr>
              <p:nvPr/>
            </p:nvPicPr>
            <p:blipFill>
              <a:blip r:embed="rId2"/>
              <a:stretch>
                <a:fillRect/>
              </a:stretch>
            </p:blipFill>
            <p:spPr>
              <a:xfrm>
                <a:off x="840013" y="1523328"/>
                <a:ext cx="1175858" cy="1080000"/>
              </a:xfrm>
              <a:prstGeom prst="rect">
                <a:avLst/>
              </a:prstGeom>
            </p:spPr>
          </p:pic>
          <p:pic>
            <p:nvPicPr>
              <p:cNvPr id="15" name="Grafik 14">
                <a:extLst>
                  <a:ext uri="{FF2B5EF4-FFF2-40B4-BE49-F238E27FC236}">
                    <a16:creationId xmlns:a16="http://schemas.microsoft.com/office/drawing/2014/main" id="{0A597B58-A2C7-4065-BEC9-6ECA0E3C3F5B}"/>
                  </a:ext>
                </a:extLst>
              </p:cNvPr>
              <p:cNvPicPr>
                <a:picLocks noChangeAspect="1"/>
              </p:cNvPicPr>
              <p:nvPr/>
            </p:nvPicPr>
            <p:blipFill>
              <a:blip r:embed="rId3"/>
              <a:stretch>
                <a:fillRect/>
              </a:stretch>
            </p:blipFill>
            <p:spPr>
              <a:xfrm>
                <a:off x="860847" y="2667519"/>
                <a:ext cx="1169467" cy="1080000"/>
              </a:xfrm>
              <a:prstGeom prst="rect">
                <a:avLst/>
              </a:prstGeom>
            </p:spPr>
          </p:pic>
          <p:pic>
            <p:nvPicPr>
              <p:cNvPr id="16" name="Grafik 15">
                <a:extLst>
                  <a:ext uri="{FF2B5EF4-FFF2-40B4-BE49-F238E27FC236}">
                    <a16:creationId xmlns:a16="http://schemas.microsoft.com/office/drawing/2014/main" id="{01FDB3E3-381D-42CC-9CA2-028BF66A89D7}"/>
                  </a:ext>
                </a:extLst>
              </p:cNvPr>
              <p:cNvPicPr>
                <a:picLocks noChangeAspect="1"/>
              </p:cNvPicPr>
              <p:nvPr/>
            </p:nvPicPr>
            <p:blipFill>
              <a:blip r:embed="rId4"/>
              <a:stretch>
                <a:fillRect/>
              </a:stretch>
            </p:blipFill>
            <p:spPr>
              <a:xfrm>
                <a:off x="857367" y="3844837"/>
                <a:ext cx="1176429" cy="1080000"/>
              </a:xfrm>
              <a:prstGeom prst="rect">
                <a:avLst/>
              </a:prstGeom>
            </p:spPr>
          </p:pic>
          <p:pic>
            <p:nvPicPr>
              <p:cNvPr id="17" name="Grafik 16">
                <a:extLst>
                  <a:ext uri="{FF2B5EF4-FFF2-40B4-BE49-F238E27FC236}">
                    <a16:creationId xmlns:a16="http://schemas.microsoft.com/office/drawing/2014/main" id="{ABDC23AA-BF10-495F-9CD2-6B332CF361E6}"/>
                  </a:ext>
                </a:extLst>
              </p:cNvPr>
              <p:cNvPicPr>
                <a:picLocks noChangeAspect="1"/>
              </p:cNvPicPr>
              <p:nvPr/>
            </p:nvPicPr>
            <p:blipFill>
              <a:blip r:embed="rId5"/>
              <a:stretch>
                <a:fillRect/>
              </a:stretch>
            </p:blipFill>
            <p:spPr>
              <a:xfrm>
                <a:off x="822088" y="4999349"/>
                <a:ext cx="1211708" cy="1080000"/>
              </a:xfrm>
              <a:prstGeom prst="rect">
                <a:avLst/>
              </a:prstGeom>
            </p:spPr>
          </p:pic>
          <p:sp>
            <p:nvSpPr>
              <p:cNvPr id="18" name="Rechteck 17">
                <a:extLst>
                  <a:ext uri="{FF2B5EF4-FFF2-40B4-BE49-F238E27FC236}">
                    <a16:creationId xmlns:a16="http://schemas.microsoft.com/office/drawing/2014/main" id="{4A19F2AF-5038-4202-AC8F-FFACDD06F741}"/>
                  </a:ext>
                </a:extLst>
              </p:cNvPr>
              <p:cNvSpPr/>
              <p:nvPr/>
            </p:nvSpPr>
            <p:spPr>
              <a:xfrm>
                <a:off x="2062242" y="1635207"/>
                <a:ext cx="1887966" cy="810478"/>
              </a:xfrm>
              <a:prstGeom prst="rect">
                <a:avLst/>
              </a:prstGeom>
            </p:spPr>
            <p:txBody>
              <a:bodyPr wrap="square">
                <a:spAutoFit/>
              </a:bodyPr>
              <a:lstStyle/>
              <a:p>
                <a:r>
                  <a:rPr lang="de-DE" sz="1400" baseline="30000" dirty="0">
                    <a:solidFill>
                      <a:schemeClr val="bg2">
                        <a:lumMod val="25000"/>
                      </a:schemeClr>
                    </a:solidFill>
                    <a:latin typeface="Arial" panose="020B0604020202020204" pitchFamily="34" charset="0"/>
                    <a:cs typeface="Arial" panose="020B0604020202020204" pitchFamily="34" charset="0"/>
                  </a:rPr>
                  <a:t>Maximaler Ø 600 mm</a:t>
                </a:r>
              </a:p>
              <a:p>
                <a:r>
                  <a:rPr lang="de-DE" sz="1400" baseline="30000" dirty="0">
                    <a:solidFill>
                      <a:schemeClr val="bg2">
                        <a:lumMod val="25000"/>
                      </a:schemeClr>
                    </a:solidFill>
                    <a:latin typeface="Arial" panose="020B0604020202020204" pitchFamily="34" charset="0"/>
                    <a:cs typeface="Arial" panose="020B0604020202020204" pitchFamily="34" charset="0"/>
                  </a:rPr>
                  <a:t>Maximale Dicke 100 mm</a:t>
                </a:r>
              </a:p>
              <a:p>
                <a:r>
                  <a:rPr lang="de-DE" sz="1400" baseline="30000" dirty="0">
                    <a:solidFill>
                      <a:schemeClr val="bg2">
                        <a:lumMod val="25000"/>
                      </a:schemeClr>
                    </a:solidFill>
                    <a:latin typeface="Arial" panose="020B0604020202020204" pitchFamily="34" charset="0"/>
                    <a:cs typeface="Arial" panose="020B0604020202020204" pitchFamily="34" charset="0"/>
                  </a:rPr>
                  <a:t>Maximale Breite 1300 mm</a:t>
                </a:r>
              </a:p>
              <a:p>
                <a:r>
                  <a:rPr lang="de-DE" sz="1400" baseline="30000" dirty="0">
                    <a:solidFill>
                      <a:schemeClr val="bg2">
                        <a:lumMod val="25000"/>
                      </a:schemeClr>
                    </a:solidFill>
                    <a:latin typeface="Arial" panose="020B0604020202020204" pitchFamily="34" charset="0"/>
                    <a:cs typeface="Arial" panose="020B0604020202020204" pitchFamily="34" charset="0"/>
                  </a:rPr>
                  <a:t>Maximale Länge 3000 mm</a:t>
                </a:r>
              </a:p>
              <a:p>
                <a:r>
                  <a:rPr lang="de-DE" sz="1400" baseline="30000" dirty="0">
                    <a:solidFill>
                      <a:schemeClr val="bg2">
                        <a:lumMod val="25000"/>
                      </a:schemeClr>
                    </a:solidFill>
                    <a:latin typeface="Arial" panose="020B0604020202020204" pitchFamily="34" charset="0"/>
                    <a:cs typeface="Arial" panose="020B0604020202020204" pitchFamily="34" charset="0"/>
                  </a:rPr>
                  <a:t>Toleranz +5mm</a:t>
                </a:r>
              </a:p>
            </p:txBody>
          </p:sp>
          <p:pic>
            <p:nvPicPr>
              <p:cNvPr id="19" name="Grafik 18">
                <a:extLst>
                  <a:ext uri="{FF2B5EF4-FFF2-40B4-BE49-F238E27FC236}">
                    <a16:creationId xmlns:a16="http://schemas.microsoft.com/office/drawing/2014/main" id="{8A48162F-FB03-49BD-9F34-BCF34638B230}"/>
                  </a:ext>
                </a:extLst>
              </p:cNvPr>
              <p:cNvPicPr>
                <a:picLocks noChangeAspect="1"/>
              </p:cNvPicPr>
              <p:nvPr/>
            </p:nvPicPr>
            <p:blipFill>
              <a:blip r:embed="rId6"/>
              <a:stretch>
                <a:fillRect/>
              </a:stretch>
            </p:blipFill>
            <p:spPr>
              <a:xfrm>
                <a:off x="4416588" y="1523328"/>
                <a:ext cx="1163661" cy="1080000"/>
              </a:xfrm>
              <a:prstGeom prst="rect">
                <a:avLst/>
              </a:prstGeom>
            </p:spPr>
          </p:pic>
          <p:pic>
            <p:nvPicPr>
              <p:cNvPr id="20" name="Grafik 19">
                <a:extLst>
                  <a:ext uri="{FF2B5EF4-FFF2-40B4-BE49-F238E27FC236}">
                    <a16:creationId xmlns:a16="http://schemas.microsoft.com/office/drawing/2014/main" id="{378F6C75-4D49-4598-88EF-C97DD9E95A1F}"/>
                  </a:ext>
                </a:extLst>
              </p:cNvPr>
              <p:cNvPicPr>
                <a:picLocks noChangeAspect="1"/>
              </p:cNvPicPr>
              <p:nvPr/>
            </p:nvPicPr>
            <p:blipFill>
              <a:blip r:embed="rId7"/>
              <a:stretch>
                <a:fillRect/>
              </a:stretch>
            </p:blipFill>
            <p:spPr>
              <a:xfrm>
                <a:off x="4433551" y="2667519"/>
                <a:ext cx="1157698" cy="1080000"/>
              </a:xfrm>
              <a:prstGeom prst="rect">
                <a:avLst/>
              </a:prstGeom>
            </p:spPr>
          </p:pic>
          <p:pic>
            <p:nvPicPr>
              <p:cNvPr id="21" name="Grafik 20">
                <a:extLst>
                  <a:ext uri="{FF2B5EF4-FFF2-40B4-BE49-F238E27FC236}">
                    <a16:creationId xmlns:a16="http://schemas.microsoft.com/office/drawing/2014/main" id="{6F0AA29B-718C-4D1F-AF66-57F541B2D07D}"/>
                  </a:ext>
                </a:extLst>
              </p:cNvPr>
              <p:cNvPicPr>
                <a:picLocks noChangeAspect="1"/>
              </p:cNvPicPr>
              <p:nvPr/>
            </p:nvPicPr>
            <p:blipFill>
              <a:blip r:embed="rId8"/>
              <a:stretch>
                <a:fillRect/>
              </a:stretch>
            </p:blipFill>
            <p:spPr>
              <a:xfrm>
                <a:off x="4404030" y="3844837"/>
                <a:ext cx="1188776" cy="1080000"/>
              </a:xfrm>
              <a:prstGeom prst="rect">
                <a:avLst/>
              </a:prstGeom>
            </p:spPr>
          </p:pic>
          <p:pic>
            <p:nvPicPr>
              <p:cNvPr id="22" name="Grafik 21">
                <a:extLst>
                  <a:ext uri="{FF2B5EF4-FFF2-40B4-BE49-F238E27FC236}">
                    <a16:creationId xmlns:a16="http://schemas.microsoft.com/office/drawing/2014/main" id="{D345CF98-D70D-4959-9E8D-80CCD2929AF1}"/>
                  </a:ext>
                </a:extLst>
              </p:cNvPr>
              <p:cNvPicPr>
                <a:picLocks noChangeAspect="1"/>
              </p:cNvPicPr>
              <p:nvPr/>
            </p:nvPicPr>
            <p:blipFill>
              <a:blip r:embed="rId9"/>
              <a:stretch>
                <a:fillRect/>
              </a:stretch>
            </p:blipFill>
            <p:spPr>
              <a:xfrm>
                <a:off x="4382562" y="4999349"/>
                <a:ext cx="1170629" cy="1080000"/>
              </a:xfrm>
              <a:prstGeom prst="rect">
                <a:avLst/>
              </a:prstGeom>
            </p:spPr>
          </p:pic>
          <p:pic>
            <p:nvPicPr>
              <p:cNvPr id="23" name="Grafik 22">
                <a:extLst>
                  <a:ext uri="{FF2B5EF4-FFF2-40B4-BE49-F238E27FC236}">
                    <a16:creationId xmlns:a16="http://schemas.microsoft.com/office/drawing/2014/main" id="{592EF471-34FE-41DD-90E7-9A19BD5556EC}"/>
                  </a:ext>
                </a:extLst>
              </p:cNvPr>
              <p:cNvPicPr>
                <a:picLocks noChangeAspect="1"/>
              </p:cNvPicPr>
              <p:nvPr/>
            </p:nvPicPr>
            <p:blipFill>
              <a:blip r:embed="rId10"/>
              <a:stretch>
                <a:fillRect/>
              </a:stretch>
            </p:blipFill>
            <p:spPr>
              <a:xfrm>
                <a:off x="8169176" y="1523328"/>
                <a:ext cx="1172571" cy="1080000"/>
              </a:xfrm>
              <a:prstGeom prst="rect">
                <a:avLst/>
              </a:prstGeom>
            </p:spPr>
          </p:pic>
          <p:pic>
            <p:nvPicPr>
              <p:cNvPr id="24" name="Grafik 23">
                <a:extLst>
                  <a:ext uri="{FF2B5EF4-FFF2-40B4-BE49-F238E27FC236}">
                    <a16:creationId xmlns:a16="http://schemas.microsoft.com/office/drawing/2014/main" id="{C30984AA-11B0-4036-9533-53ECDEC81DE4}"/>
                  </a:ext>
                </a:extLst>
              </p:cNvPr>
              <p:cNvPicPr>
                <a:picLocks noChangeAspect="1"/>
              </p:cNvPicPr>
              <p:nvPr/>
            </p:nvPicPr>
            <p:blipFill>
              <a:blip r:embed="rId11"/>
              <a:stretch>
                <a:fillRect/>
              </a:stretch>
            </p:blipFill>
            <p:spPr>
              <a:xfrm>
                <a:off x="8180110" y="2667519"/>
                <a:ext cx="1180285" cy="1080000"/>
              </a:xfrm>
              <a:prstGeom prst="rect">
                <a:avLst/>
              </a:prstGeom>
            </p:spPr>
          </p:pic>
          <p:pic>
            <p:nvPicPr>
              <p:cNvPr id="25" name="Grafik 24">
                <a:extLst>
                  <a:ext uri="{FF2B5EF4-FFF2-40B4-BE49-F238E27FC236}">
                    <a16:creationId xmlns:a16="http://schemas.microsoft.com/office/drawing/2014/main" id="{88617B8B-4E73-4AAB-94D0-CD0545B8FEEE}"/>
                  </a:ext>
                </a:extLst>
              </p:cNvPr>
              <p:cNvPicPr>
                <a:picLocks noChangeAspect="1"/>
              </p:cNvPicPr>
              <p:nvPr/>
            </p:nvPicPr>
            <p:blipFill>
              <a:blip r:embed="rId12"/>
              <a:stretch>
                <a:fillRect/>
              </a:stretch>
            </p:blipFill>
            <p:spPr>
              <a:xfrm>
                <a:off x="8183966" y="3844837"/>
                <a:ext cx="1172571" cy="1080000"/>
              </a:xfrm>
              <a:prstGeom prst="rect">
                <a:avLst/>
              </a:prstGeom>
            </p:spPr>
          </p:pic>
          <p:pic>
            <p:nvPicPr>
              <p:cNvPr id="26" name="Grafik 25">
                <a:extLst>
                  <a:ext uri="{FF2B5EF4-FFF2-40B4-BE49-F238E27FC236}">
                    <a16:creationId xmlns:a16="http://schemas.microsoft.com/office/drawing/2014/main" id="{5A3A4B78-5ED2-428A-B2C2-5A15F730171D}"/>
                  </a:ext>
                </a:extLst>
              </p:cNvPr>
              <p:cNvPicPr>
                <a:picLocks noChangeAspect="1"/>
              </p:cNvPicPr>
              <p:nvPr/>
            </p:nvPicPr>
            <p:blipFill>
              <a:blip r:embed="rId13"/>
              <a:stretch>
                <a:fillRect/>
              </a:stretch>
            </p:blipFill>
            <p:spPr>
              <a:xfrm>
                <a:off x="8218313" y="4999349"/>
                <a:ext cx="1156056" cy="1080000"/>
              </a:xfrm>
              <a:prstGeom prst="rect">
                <a:avLst/>
              </a:prstGeom>
            </p:spPr>
          </p:pic>
          <p:sp>
            <p:nvSpPr>
              <p:cNvPr id="27" name="Rechteck 26">
                <a:extLst>
                  <a:ext uri="{FF2B5EF4-FFF2-40B4-BE49-F238E27FC236}">
                    <a16:creationId xmlns:a16="http://schemas.microsoft.com/office/drawing/2014/main" id="{889E7A06-2A28-4058-8B1F-1BAD0C529317}"/>
                  </a:ext>
                </a:extLst>
              </p:cNvPr>
              <p:cNvSpPr/>
              <p:nvPr/>
            </p:nvSpPr>
            <p:spPr>
              <a:xfrm>
                <a:off x="2073176" y="2748830"/>
                <a:ext cx="1877032" cy="738664"/>
              </a:xfrm>
              <a:prstGeom prst="rect">
                <a:avLst/>
              </a:prstGeom>
            </p:spPr>
            <p:txBody>
              <a:bodyPr wrap="square">
                <a:spAutoFit/>
              </a:bodyPr>
              <a:lstStyle/>
              <a:p>
                <a:r>
                  <a:rPr lang="de-DE" sz="1400" baseline="30000" dirty="0">
                    <a:solidFill>
                      <a:schemeClr val="bg2">
                        <a:lumMod val="25000"/>
                      </a:schemeClr>
                    </a:solidFill>
                    <a:latin typeface="Arial" panose="020B0604020202020204" pitchFamily="34" charset="0"/>
                    <a:cs typeface="Arial" panose="020B0604020202020204" pitchFamily="34" charset="0"/>
                  </a:rPr>
                  <a:t>Maximale Dicke 100 mm</a:t>
                </a:r>
              </a:p>
              <a:p>
                <a:r>
                  <a:rPr lang="de-DE" sz="1400" baseline="30000" dirty="0">
                    <a:solidFill>
                      <a:schemeClr val="bg2">
                        <a:lumMod val="25000"/>
                      </a:schemeClr>
                    </a:solidFill>
                    <a:latin typeface="Arial" panose="020B0604020202020204" pitchFamily="34" charset="0"/>
                    <a:cs typeface="Arial" panose="020B0604020202020204" pitchFamily="34" charset="0"/>
                  </a:rPr>
                  <a:t>Maximale Breite 600 mm</a:t>
                </a:r>
              </a:p>
              <a:p>
                <a:r>
                  <a:rPr lang="de-DE" sz="1400" baseline="30000" dirty="0">
                    <a:solidFill>
                      <a:schemeClr val="bg2">
                        <a:lumMod val="25000"/>
                      </a:schemeClr>
                    </a:solidFill>
                    <a:latin typeface="Arial" panose="020B0604020202020204" pitchFamily="34" charset="0"/>
                    <a:cs typeface="Arial" panose="020B0604020202020204" pitchFamily="34" charset="0"/>
                  </a:rPr>
                  <a:t>Maximale Länge 800 mm</a:t>
                </a:r>
              </a:p>
              <a:p>
                <a:r>
                  <a:rPr lang="de-DE" sz="1400" baseline="30000" dirty="0">
                    <a:solidFill>
                      <a:schemeClr val="bg2">
                        <a:lumMod val="25000"/>
                      </a:schemeClr>
                    </a:solidFill>
                    <a:latin typeface="Arial" panose="020B0604020202020204" pitchFamily="34" charset="0"/>
                    <a:cs typeface="Arial" panose="020B0604020202020204" pitchFamily="34" charset="0"/>
                  </a:rPr>
                  <a:t>Toleranz ±0,05 mm</a:t>
                </a:r>
                <a:endParaRPr lang="de-DE" sz="1400" dirty="0">
                  <a:solidFill>
                    <a:schemeClr val="bg2">
                      <a:lumMod val="25000"/>
                    </a:schemeClr>
                  </a:solidFill>
                  <a:latin typeface="Arial" panose="020B0604020202020204" pitchFamily="34" charset="0"/>
                  <a:cs typeface="Arial" panose="020B0604020202020204" pitchFamily="34" charset="0"/>
                </a:endParaRPr>
              </a:p>
            </p:txBody>
          </p:sp>
          <p:sp>
            <p:nvSpPr>
              <p:cNvPr id="28" name="Rechteck 27">
                <a:extLst>
                  <a:ext uri="{FF2B5EF4-FFF2-40B4-BE49-F238E27FC236}">
                    <a16:creationId xmlns:a16="http://schemas.microsoft.com/office/drawing/2014/main" id="{D9A1ED2F-4381-49A6-80BE-C527661E1BC1}"/>
                  </a:ext>
                </a:extLst>
              </p:cNvPr>
              <p:cNvSpPr/>
              <p:nvPr/>
            </p:nvSpPr>
            <p:spPr>
              <a:xfrm>
                <a:off x="2067709" y="3899855"/>
                <a:ext cx="1877032" cy="595035"/>
              </a:xfrm>
              <a:prstGeom prst="rect">
                <a:avLst/>
              </a:prstGeom>
            </p:spPr>
            <p:txBody>
              <a:bodyPr wrap="square">
                <a:spAutoFit/>
              </a:bodyPr>
              <a:lstStyle/>
              <a:p>
                <a:r>
                  <a:rPr lang="de-DE" sz="1400" baseline="30000" dirty="0">
                    <a:solidFill>
                      <a:schemeClr val="bg2">
                        <a:lumMod val="25000"/>
                      </a:schemeClr>
                    </a:solidFill>
                    <a:latin typeface="Arial" panose="020B0604020202020204" pitchFamily="34" charset="0"/>
                    <a:cs typeface="Arial" panose="020B0604020202020204" pitchFamily="34" charset="0"/>
                  </a:rPr>
                  <a:t>Maximale Dicke 100 mm</a:t>
                </a:r>
              </a:p>
              <a:p>
                <a:r>
                  <a:rPr lang="de-DE" sz="1400" baseline="30000" dirty="0">
                    <a:solidFill>
                      <a:schemeClr val="bg2">
                        <a:lumMod val="25000"/>
                      </a:schemeClr>
                    </a:solidFill>
                    <a:latin typeface="Arial" panose="020B0604020202020204" pitchFamily="34" charset="0"/>
                    <a:cs typeface="Arial" panose="020B0604020202020204" pitchFamily="34" charset="0"/>
                  </a:rPr>
                  <a:t>Maximale Breite 600 mm</a:t>
                </a:r>
              </a:p>
              <a:p>
                <a:r>
                  <a:rPr lang="de-DE" sz="1400" baseline="30000" dirty="0">
                    <a:solidFill>
                      <a:schemeClr val="bg2">
                        <a:lumMod val="25000"/>
                      </a:schemeClr>
                    </a:solidFill>
                    <a:latin typeface="Arial" panose="020B0604020202020204" pitchFamily="34" charset="0"/>
                    <a:cs typeface="Arial" panose="020B0604020202020204" pitchFamily="34" charset="0"/>
                  </a:rPr>
                  <a:t>Toleranz ±0,05 mm</a:t>
                </a:r>
                <a:endParaRPr lang="de-DE" sz="1400" dirty="0">
                  <a:solidFill>
                    <a:schemeClr val="bg2">
                      <a:lumMod val="25000"/>
                    </a:schemeClr>
                  </a:solidFill>
                  <a:latin typeface="Arial" panose="020B0604020202020204" pitchFamily="34" charset="0"/>
                  <a:cs typeface="Arial" panose="020B0604020202020204" pitchFamily="34" charset="0"/>
                </a:endParaRPr>
              </a:p>
            </p:txBody>
          </p:sp>
          <p:sp>
            <p:nvSpPr>
              <p:cNvPr id="29" name="Rechteck 28">
                <a:extLst>
                  <a:ext uri="{FF2B5EF4-FFF2-40B4-BE49-F238E27FC236}">
                    <a16:creationId xmlns:a16="http://schemas.microsoft.com/office/drawing/2014/main" id="{9CA9BAF2-C4DB-4CC7-92A5-478F9924AF8B}"/>
                  </a:ext>
                </a:extLst>
              </p:cNvPr>
              <p:cNvSpPr/>
              <p:nvPr/>
            </p:nvSpPr>
            <p:spPr>
              <a:xfrm>
                <a:off x="2073176" y="5045984"/>
                <a:ext cx="1877032" cy="738664"/>
              </a:xfrm>
              <a:prstGeom prst="rect">
                <a:avLst/>
              </a:prstGeom>
            </p:spPr>
            <p:txBody>
              <a:bodyPr wrap="square">
                <a:spAutoFit/>
              </a:bodyPr>
              <a:lstStyle/>
              <a:p>
                <a:pPr algn="just"/>
                <a:r>
                  <a:rPr lang="de-DE" sz="1400" baseline="30000" dirty="0">
                    <a:solidFill>
                      <a:schemeClr val="bg2">
                        <a:lumMod val="25000"/>
                      </a:schemeClr>
                    </a:solidFill>
                    <a:latin typeface="Arial" panose="020B0604020202020204" pitchFamily="34" charset="0"/>
                    <a:cs typeface="Arial" panose="020B0604020202020204" pitchFamily="34" charset="0"/>
                  </a:rPr>
                  <a:t>Mindestlänge 400 mm</a:t>
                </a:r>
              </a:p>
              <a:p>
                <a:pPr algn="just"/>
                <a:r>
                  <a:rPr lang="de-DE" sz="1400" baseline="30000" dirty="0">
                    <a:solidFill>
                      <a:schemeClr val="bg2">
                        <a:lumMod val="25000"/>
                      </a:schemeClr>
                    </a:solidFill>
                    <a:latin typeface="Arial" panose="020B0604020202020204" pitchFamily="34" charset="0"/>
                    <a:cs typeface="Arial" panose="020B0604020202020204" pitchFamily="34" charset="0"/>
                  </a:rPr>
                  <a:t>Maximale Dicke 100 mm</a:t>
                </a:r>
              </a:p>
              <a:p>
                <a:pPr algn="just"/>
                <a:r>
                  <a:rPr lang="de-DE" sz="1400" baseline="30000" dirty="0">
                    <a:solidFill>
                      <a:schemeClr val="bg2">
                        <a:lumMod val="25000"/>
                      </a:schemeClr>
                    </a:solidFill>
                    <a:latin typeface="Arial" panose="020B0604020202020204" pitchFamily="34" charset="0"/>
                    <a:cs typeface="Arial" panose="020B0604020202020204" pitchFamily="34" charset="0"/>
                  </a:rPr>
                  <a:t>Maximale Breite 600 mm</a:t>
                </a:r>
              </a:p>
              <a:p>
                <a:pPr algn="just"/>
                <a:r>
                  <a:rPr lang="de-DE" sz="1400" baseline="30000" dirty="0">
                    <a:solidFill>
                      <a:schemeClr val="bg2">
                        <a:lumMod val="25000"/>
                      </a:schemeClr>
                    </a:solidFill>
                    <a:latin typeface="Arial" panose="020B0604020202020204" pitchFamily="34" charset="0"/>
                    <a:cs typeface="Arial" panose="020B0604020202020204" pitchFamily="34" charset="0"/>
                  </a:rPr>
                  <a:t>Toleranz ±0,1 mm</a:t>
                </a:r>
                <a:endParaRPr lang="de-DE" sz="1400" dirty="0">
                  <a:solidFill>
                    <a:schemeClr val="bg2">
                      <a:lumMod val="25000"/>
                    </a:schemeClr>
                  </a:solidFill>
                  <a:latin typeface="Arial" panose="020B0604020202020204" pitchFamily="34" charset="0"/>
                  <a:cs typeface="Arial" panose="020B0604020202020204" pitchFamily="34" charset="0"/>
                </a:endParaRPr>
              </a:p>
            </p:txBody>
          </p:sp>
          <p:sp>
            <p:nvSpPr>
              <p:cNvPr id="30" name="Rechteck 29">
                <a:extLst>
                  <a:ext uri="{FF2B5EF4-FFF2-40B4-BE49-F238E27FC236}">
                    <a16:creationId xmlns:a16="http://schemas.microsoft.com/office/drawing/2014/main" id="{C5F279C2-A7EF-415D-B9CA-7CB73A201338}"/>
                  </a:ext>
                </a:extLst>
              </p:cNvPr>
              <p:cNvSpPr/>
              <p:nvPr/>
            </p:nvSpPr>
            <p:spPr>
              <a:xfrm>
                <a:off x="5591249" y="1635207"/>
                <a:ext cx="1955599" cy="666849"/>
              </a:xfrm>
              <a:prstGeom prst="rect">
                <a:avLst/>
              </a:prstGeom>
            </p:spPr>
            <p:txBody>
              <a:bodyPr wrap="square">
                <a:spAutoFit/>
              </a:bodyPr>
              <a:lstStyle/>
              <a:p>
                <a:r>
                  <a:rPr lang="de-DE" sz="1400" baseline="30000" dirty="0">
                    <a:solidFill>
                      <a:schemeClr val="bg2">
                        <a:lumMod val="25000"/>
                      </a:schemeClr>
                    </a:solidFill>
                    <a:latin typeface="Arial" panose="020B0604020202020204" pitchFamily="34" charset="0"/>
                    <a:cs typeface="Arial" panose="020B0604020202020204" pitchFamily="34" charset="0"/>
                  </a:rPr>
                  <a:t>Maximale Dicke 100 mm</a:t>
                </a:r>
              </a:p>
              <a:p>
                <a:r>
                  <a:rPr lang="de-DE" sz="1400" baseline="30000" dirty="0">
                    <a:solidFill>
                      <a:schemeClr val="bg2">
                        <a:lumMod val="25000"/>
                      </a:schemeClr>
                    </a:solidFill>
                    <a:latin typeface="Arial" panose="020B0604020202020204" pitchFamily="34" charset="0"/>
                    <a:cs typeface="Arial" panose="020B0604020202020204" pitchFamily="34" charset="0"/>
                  </a:rPr>
                  <a:t>Maximale Breite 600 mm</a:t>
                </a:r>
              </a:p>
              <a:p>
                <a:r>
                  <a:rPr lang="de-DE" sz="1400" baseline="30000" dirty="0">
                    <a:solidFill>
                      <a:schemeClr val="bg2">
                        <a:lumMod val="25000"/>
                      </a:schemeClr>
                    </a:solidFill>
                    <a:latin typeface="Arial" panose="020B0604020202020204" pitchFamily="34" charset="0"/>
                    <a:cs typeface="Arial" panose="020B0604020202020204" pitchFamily="34" charset="0"/>
                  </a:rPr>
                  <a:t>Maximale Länge 800 mm</a:t>
                </a:r>
              </a:p>
              <a:p>
                <a:r>
                  <a:rPr lang="de-DE" sz="1400" baseline="30000" dirty="0">
                    <a:solidFill>
                      <a:schemeClr val="bg2">
                        <a:lumMod val="25000"/>
                      </a:schemeClr>
                    </a:solidFill>
                    <a:latin typeface="Arial" panose="020B0604020202020204" pitchFamily="34" charset="0"/>
                    <a:cs typeface="Arial" panose="020B0604020202020204" pitchFamily="34" charset="0"/>
                  </a:rPr>
                  <a:t>Toleranz ±0,05 mm</a:t>
                </a:r>
              </a:p>
            </p:txBody>
          </p:sp>
          <p:sp>
            <p:nvSpPr>
              <p:cNvPr id="31" name="Rechteck 30">
                <a:extLst>
                  <a:ext uri="{FF2B5EF4-FFF2-40B4-BE49-F238E27FC236}">
                    <a16:creationId xmlns:a16="http://schemas.microsoft.com/office/drawing/2014/main" id="{DB494685-377F-4047-9FF0-BB3241129252}"/>
                  </a:ext>
                </a:extLst>
              </p:cNvPr>
              <p:cNvSpPr/>
              <p:nvPr/>
            </p:nvSpPr>
            <p:spPr>
              <a:xfrm>
                <a:off x="5591249" y="2748830"/>
                <a:ext cx="2307483" cy="595035"/>
              </a:xfrm>
              <a:prstGeom prst="rect">
                <a:avLst/>
              </a:prstGeom>
            </p:spPr>
            <p:txBody>
              <a:bodyPr wrap="square">
                <a:spAutoFit/>
              </a:bodyPr>
              <a:lstStyle/>
              <a:p>
                <a:r>
                  <a:rPr lang="de-DE" sz="1400" baseline="30000" dirty="0">
                    <a:solidFill>
                      <a:schemeClr val="bg2">
                        <a:lumMod val="25000"/>
                      </a:schemeClr>
                    </a:solidFill>
                    <a:latin typeface="Arial" panose="020B0604020202020204" pitchFamily="34" charset="0"/>
                    <a:cs typeface="Arial" panose="020B0604020202020204" pitchFamily="34" charset="0"/>
                  </a:rPr>
                  <a:t>Spitzenloses Schleifen </a:t>
                </a:r>
                <a:br>
                  <a:rPr lang="de-DE" sz="1400" baseline="30000" dirty="0">
                    <a:solidFill>
                      <a:schemeClr val="bg2">
                        <a:lumMod val="25000"/>
                      </a:schemeClr>
                    </a:solidFill>
                    <a:latin typeface="Arial" panose="020B0604020202020204" pitchFamily="34" charset="0"/>
                    <a:cs typeface="Arial" panose="020B0604020202020204" pitchFamily="34" charset="0"/>
                  </a:rPr>
                </a:br>
                <a:r>
                  <a:rPr lang="de-DE" sz="1400" baseline="30000" dirty="0">
                    <a:solidFill>
                      <a:schemeClr val="bg2">
                        <a:lumMod val="25000"/>
                      </a:schemeClr>
                    </a:solidFill>
                    <a:latin typeface="Arial" panose="020B0604020202020204" pitchFamily="34" charset="0"/>
                    <a:cs typeface="Arial" panose="020B0604020202020204" pitchFamily="34" charset="0"/>
                  </a:rPr>
                  <a:t>von Ø 6 mm bis max. Ø 60 mm</a:t>
                </a:r>
              </a:p>
              <a:p>
                <a:r>
                  <a:rPr lang="de-DE" sz="1400" baseline="30000" dirty="0">
                    <a:solidFill>
                      <a:schemeClr val="bg2">
                        <a:lumMod val="25000"/>
                      </a:schemeClr>
                    </a:solidFill>
                    <a:latin typeface="Arial" panose="020B0604020202020204" pitchFamily="34" charset="0"/>
                    <a:cs typeface="Arial" panose="020B0604020202020204" pitchFamily="34" charset="0"/>
                  </a:rPr>
                  <a:t>Toleranzbereich 0,06 mm</a:t>
                </a:r>
                <a:endParaRPr lang="de-DE" sz="1400" dirty="0">
                  <a:solidFill>
                    <a:schemeClr val="bg2">
                      <a:lumMod val="25000"/>
                    </a:schemeClr>
                  </a:solidFill>
                  <a:latin typeface="Arial" panose="020B0604020202020204" pitchFamily="34" charset="0"/>
                  <a:cs typeface="Arial" panose="020B0604020202020204" pitchFamily="34" charset="0"/>
                </a:endParaRPr>
              </a:p>
            </p:txBody>
          </p:sp>
          <p:sp>
            <p:nvSpPr>
              <p:cNvPr id="32" name="Rechteck 31">
                <a:extLst>
                  <a:ext uri="{FF2B5EF4-FFF2-40B4-BE49-F238E27FC236}">
                    <a16:creationId xmlns:a16="http://schemas.microsoft.com/office/drawing/2014/main" id="{D42DEEC4-A74D-490A-B313-423A2DBAA520}"/>
                  </a:ext>
                </a:extLst>
              </p:cNvPr>
              <p:cNvSpPr/>
              <p:nvPr/>
            </p:nvSpPr>
            <p:spPr>
              <a:xfrm>
                <a:off x="5663295" y="3899855"/>
                <a:ext cx="2235437" cy="882293"/>
              </a:xfrm>
              <a:prstGeom prst="rect">
                <a:avLst/>
              </a:prstGeom>
            </p:spPr>
            <p:txBody>
              <a:bodyPr wrap="square">
                <a:spAutoFit/>
              </a:bodyPr>
              <a:lstStyle/>
              <a:p>
                <a:r>
                  <a:rPr lang="de-DE" sz="1400" baseline="30000" dirty="0">
                    <a:solidFill>
                      <a:schemeClr val="bg2">
                        <a:lumMod val="25000"/>
                      </a:schemeClr>
                    </a:solidFill>
                    <a:latin typeface="Arial" panose="020B0604020202020204" pitchFamily="34" charset="0"/>
                    <a:cs typeface="Arial" panose="020B0604020202020204" pitchFamily="34" charset="0"/>
                  </a:rPr>
                  <a:t>4 Achsen: 1270 x 510 x 635 mm</a:t>
                </a:r>
              </a:p>
              <a:p>
                <a:br>
                  <a:rPr lang="de-DE" sz="1400" baseline="30000" dirty="0">
                    <a:solidFill>
                      <a:schemeClr val="bg2">
                        <a:lumMod val="25000"/>
                      </a:schemeClr>
                    </a:solidFill>
                    <a:latin typeface="Arial" panose="020B0604020202020204" pitchFamily="34" charset="0"/>
                    <a:cs typeface="Arial" panose="020B0604020202020204" pitchFamily="34" charset="0"/>
                  </a:rPr>
                </a:br>
                <a:r>
                  <a:rPr lang="de-DE" sz="1400" baseline="30000" dirty="0">
                    <a:solidFill>
                      <a:schemeClr val="bg2">
                        <a:lumMod val="25000"/>
                      </a:schemeClr>
                    </a:solidFill>
                    <a:latin typeface="Arial" panose="020B0604020202020204" pitchFamily="34" charset="0"/>
                    <a:cs typeface="Arial" panose="020B0604020202020204" pitchFamily="34" charset="0"/>
                  </a:rPr>
                  <a:t>5-Seiten-Bearbeitung:</a:t>
                </a:r>
              </a:p>
              <a:p>
                <a:r>
                  <a:rPr lang="de-DE" sz="1400" baseline="30000" dirty="0">
                    <a:solidFill>
                      <a:schemeClr val="bg2">
                        <a:lumMod val="25000"/>
                      </a:schemeClr>
                    </a:solidFill>
                    <a:latin typeface="Arial" panose="020B0604020202020204" pitchFamily="34" charset="0"/>
                    <a:cs typeface="Arial" panose="020B0604020202020204" pitchFamily="34" charset="0"/>
                  </a:rPr>
                  <a:t>800 x 500 x 600 mm</a:t>
                </a:r>
              </a:p>
              <a:p>
                <a:r>
                  <a:rPr lang="de-DE" sz="1400" baseline="30000" dirty="0">
                    <a:solidFill>
                      <a:schemeClr val="bg2">
                        <a:lumMod val="25000"/>
                      </a:schemeClr>
                    </a:solidFill>
                    <a:latin typeface="Arial" panose="020B0604020202020204" pitchFamily="34" charset="0"/>
                    <a:cs typeface="Arial" panose="020B0604020202020204" pitchFamily="34" charset="0"/>
                  </a:rPr>
                  <a:t>5 Achsen: 320 x 300 x 320 mm</a:t>
                </a:r>
                <a:endParaRPr lang="de-DE" sz="1400" dirty="0">
                  <a:solidFill>
                    <a:schemeClr val="bg2">
                      <a:lumMod val="25000"/>
                    </a:schemeClr>
                  </a:solidFill>
                  <a:latin typeface="Arial" panose="020B0604020202020204" pitchFamily="34" charset="0"/>
                  <a:cs typeface="Arial" panose="020B0604020202020204" pitchFamily="34" charset="0"/>
                </a:endParaRPr>
              </a:p>
            </p:txBody>
          </p:sp>
          <p:sp>
            <p:nvSpPr>
              <p:cNvPr id="33" name="Rechteck 32">
                <a:extLst>
                  <a:ext uri="{FF2B5EF4-FFF2-40B4-BE49-F238E27FC236}">
                    <a16:creationId xmlns:a16="http://schemas.microsoft.com/office/drawing/2014/main" id="{F2500477-B425-4094-A2E5-4486D207FCB9}"/>
                  </a:ext>
                </a:extLst>
              </p:cNvPr>
              <p:cNvSpPr/>
              <p:nvPr/>
            </p:nvSpPr>
            <p:spPr>
              <a:xfrm>
                <a:off x="5663295" y="5045984"/>
                <a:ext cx="2409894" cy="1313180"/>
              </a:xfrm>
              <a:prstGeom prst="rect">
                <a:avLst/>
              </a:prstGeom>
            </p:spPr>
            <p:txBody>
              <a:bodyPr wrap="square">
                <a:spAutoFit/>
              </a:bodyPr>
              <a:lstStyle/>
              <a:p>
                <a:r>
                  <a:rPr lang="de-DE" sz="1400" baseline="30000" dirty="0">
                    <a:solidFill>
                      <a:schemeClr val="bg2">
                        <a:lumMod val="25000"/>
                      </a:schemeClr>
                    </a:solidFill>
                    <a:latin typeface="Arial" panose="020B0604020202020204" pitchFamily="34" charset="0"/>
                    <a:cs typeface="Arial" panose="020B0604020202020204" pitchFamily="34" charset="0"/>
                  </a:rPr>
                  <a:t>Ø &lt; 75 mm Bearbeitet aus Stangen mit Stangenlader und Hochleistungswerkzeugen</a:t>
                </a:r>
              </a:p>
              <a:p>
                <a:r>
                  <a:rPr lang="de-DE" sz="1400" baseline="30000" dirty="0">
                    <a:solidFill>
                      <a:schemeClr val="bg2">
                        <a:lumMod val="25000"/>
                      </a:schemeClr>
                    </a:solidFill>
                    <a:latin typeface="Arial" panose="020B0604020202020204" pitchFamily="34" charset="0"/>
                    <a:cs typeface="Arial" panose="020B0604020202020204" pitchFamily="34" charset="0"/>
                  </a:rPr>
                  <a:t>Ø 60 - Ø 265 mm</a:t>
                </a:r>
              </a:p>
              <a:p>
                <a:r>
                  <a:rPr lang="de-DE" sz="1400" baseline="30000" dirty="0">
                    <a:solidFill>
                      <a:schemeClr val="bg2">
                        <a:lumMod val="25000"/>
                      </a:schemeClr>
                    </a:solidFill>
                    <a:latin typeface="Arial" panose="020B0604020202020204" pitchFamily="34" charset="0"/>
                    <a:cs typeface="Arial" panose="020B0604020202020204" pitchFamily="34" charset="0"/>
                  </a:rPr>
                  <a:t>Drehstufe innen Ø &lt; 1,0 m</a:t>
                </a:r>
              </a:p>
              <a:p>
                <a:r>
                  <a:rPr lang="de-DE" sz="1400" baseline="30000" dirty="0">
                    <a:solidFill>
                      <a:schemeClr val="bg2">
                        <a:lumMod val="25000"/>
                      </a:schemeClr>
                    </a:solidFill>
                    <a:latin typeface="Arial" panose="020B0604020202020204" pitchFamily="34" charset="0"/>
                    <a:cs typeface="Arial" panose="020B0604020202020204" pitchFamily="34" charset="0"/>
                  </a:rPr>
                  <a:t>Drehstufe außen Ø &lt; 1,8 </a:t>
                </a:r>
                <a:r>
                  <a:rPr lang="de-DE" sz="1400" baseline="30000" dirty="0" err="1">
                    <a:solidFill>
                      <a:schemeClr val="bg2">
                        <a:lumMod val="25000"/>
                      </a:schemeClr>
                    </a:solidFill>
                    <a:latin typeface="Arial" panose="020B0604020202020204" pitchFamily="34" charset="0"/>
                    <a:cs typeface="Arial" panose="020B0604020202020204" pitchFamily="34" charset="0"/>
                  </a:rPr>
                  <a:t>mDrehen</a:t>
                </a:r>
                <a:r>
                  <a:rPr lang="de-DE" sz="1400" baseline="30000" dirty="0">
                    <a:solidFill>
                      <a:schemeClr val="bg2">
                        <a:lumMod val="25000"/>
                      </a:schemeClr>
                    </a:solidFill>
                    <a:latin typeface="Arial" panose="020B0604020202020204" pitchFamily="34" charset="0"/>
                    <a:cs typeface="Arial" panose="020B0604020202020204" pitchFamily="34" charset="0"/>
                  </a:rPr>
                  <a:t> konventionell &lt; Ø 585 mm</a:t>
                </a:r>
              </a:p>
              <a:p>
                <a:r>
                  <a:rPr lang="de-DE" sz="1400" baseline="30000" dirty="0">
                    <a:solidFill>
                      <a:schemeClr val="bg2">
                        <a:lumMod val="25000"/>
                      </a:schemeClr>
                    </a:solidFill>
                    <a:latin typeface="Arial" panose="020B0604020202020204" pitchFamily="34" charset="0"/>
                    <a:cs typeface="Arial" panose="020B0604020202020204" pitchFamily="34" charset="0"/>
                  </a:rPr>
                  <a:t>Drehen Länge &lt; 500 mm</a:t>
                </a:r>
                <a:endParaRPr lang="de-DE" sz="1400" dirty="0">
                  <a:solidFill>
                    <a:schemeClr val="bg2">
                      <a:lumMod val="25000"/>
                    </a:schemeClr>
                  </a:solidFill>
                  <a:latin typeface="Arial" panose="020B0604020202020204" pitchFamily="34" charset="0"/>
                  <a:cs typeface="Arial" panose="020B0604020202020204" pitchFamily="34" charset="0"/>
                </a:endParaRPr>
              </a:p>
            </p:txBody>
          </p:sp>
        </p:grpSp>
        <p:sp>
          <p:nvSpPr>
            <p:cNvPr id="34" name="Rechteck 33">
              <a:extLst>
                <a:ext uri="{FF2B5EF4-FFF2-40B4-BE49-F238E27FC236}">
                  <a16:creationId xmlns:a16="http://schemas.microsoft.com/office/drawing/2014/main" id="{329C4EF0-C46C-4BD7-8CBC-389BB2A8F9EC}"/>
                </a:ext>
              </a:extLst>
            </p:cNvPr>
            <p:cNvSpPr/>
            <p:nvPr/>
          </p:nvSpPr>
          <p:spPr>
            <a:xfrm>
              <a:off x="9423506" y="1635207"/>
              <a:ext cx="2451502" cy="379591"/>
            </a:xfrm>
            <a:prstGeom prst="rect">
              <a:avLst/>
            </a:prstGeom>
          </p:spPr>
          <p:txBody>
            <a:bodyPr wrap="square">
              <a:spAutoFit/>
            </a:bodyPr>
            <a:lstStyle/>
            <a:p>
              <a:r>
                <a:rPr lang="de-DE" sz="1400" baseline="30000" dirty="0">
                  <a:solidFill>
                    <a:schemeClr val="bg2">
                      <a:lumMod val="25000"/>
                    </a:schemeClr>
                  </a:solidFill>
                  <a:latin typeface="Arial" panose="020B0604020202020204" pitchFamily="34" charset="0"/>
                  <a:cs typeface="Arial" panose="020B0604020202020204" pitchFamily="34" charset="0"/>
                </a:rPr>
                <a:t>Breite &lt; 1000 mm</a:t>
              </a:r>
            </a:p>
            <a:p>
              <a:r>
                <a:rPr lang="de-DE" sz="1400" baseline="30000" dirty="0">
                  <a:solidFill>
                    <a:schemeClr val="bg2">
                      <a:lumMod val="25000"/>
                    </a:schemeClr>
                  </a:solidFill>
                  <a:latin typeface="Arial" panose="020B0604020202020204" pitchFamily="34" charset="0"/>
                  <a:cs typeface="Arial" panose="020B0604020202020204" pitchFamily="34" charset="0"/>
                </a:rPr>
                <a:t>Dicke &lt; 100 mm</a:t>
              </a:r>
              <a:endParaRPr lang="en-US" sz="1400" baseline="30000" dirty="0">
                <a:solidFill>
                  <a:schemeClr val="bg2">
                    <a:lumMod val="25000"/>
                  </a:schemeClr>
                </a:solidFill>
                <a:latin typeface="Arial" panose="020B0604020202020204" pitchFamily="34" charset="0"/>
                <a:cs typeface="Arial" panose="020B0604020202020204" pitchFamily="34" charset="0"/>
              </a:endParaRPr>
            </a:p>
          </p:txBody>
        </p:sp>
        <p:sp>
          <p:nvSpPr>
            <p:cNvPr id="35" name="Rechteck 34">
              <a:extLst>
                <a:ext uri="{FF2B5EF4-FFF2-40B4-BE49-F238E27FC236}">
                  <a16:creationId xmlns:a16="http://schemas.microsoft.com/office/drawing/2014/main" id="{7E0AD537-1B67-4CF5-890D-0027B2C632B3}"/>
                </a:ext>
              </a:extLst>
            </p:cNvPr>
            <p:cNvSpPr/>
            <p:nvPr/>
          </p:nvSpPr>
          <p:spPr>
            <a:xfrm>
              <a:off x="9328161" y="2748830"/>
              <a:ext cx="2546847" cy="595035"/>
            </a:xfrm>
            <a:prstGeom prst="rect">
              <a:avLst/>
            </a:prstGeom>
          </p:spPr>
          <p:txBody>
            <a:bodyPr wrap="square">
              <a:spAutoFit/>
            </a:bodyPr>
            <a:lstStyle/>
            <a:p>
              <a:r>
                <a:rPr lang="de-DE" sz="1400" baseline="30000" dirty="0">
                  <a:solidFill>
                    <a:schemeClr val="bg2">
                      <a:lumMod val="25000"/>
                    </a:schemeClr>
                  </a:solidFill>
                  <a:latin typeface="Arial" panose="020B0604020202020204" pitchFamily="34" charset="0"/>
                  <a:cs typeface="Arial" panose="020B0604020202020204" pitchFamily="34" charset="0"/>
                </a:rPr>
                <a:t>Alle Standard- und Sondergewinde, </a:t>
              </a:r>
            </a:p>
            <a:p>
              <a:r>
                <a:rPr lang="de-DE" sz="1400" baseline="30000" dirty="0">
                  <a:solidFill>
                    <a:schemeClr val="bg2">
                      <a:lumMod val="25000"/>
                    </a:schemeClr>
                  </a:solidFill>
                  <a:latin typeface="Arial" panose="020B0604020202020204" pitchFamily="34" charset="0"/>
                  <a:cs typeface="Arial" panose="020B0604020202020204" pitchFamily="34" charset="0"/>
                </a:rPr>
                <a:t>sowie Gewindeeinsätze </a:t>
              </a:r>
            </a:p>
            <a:p>
              <a:r>
                <a:rPr lang="de-DE" sz="1400" baseline="30000" dirty="0">
                  <a:solidFill>
                    <a:schemeClr val="bg2">
                      <a:lumMod val="25000"/>
                    </a:schemeClr>
                  </a:solidFill>
                  <a:latin typeface="Arial" panose="020B0604020202020204" pitchFamily="34" charset="0"/>
                  <a:cs typeface="Arial" panose="020B0604020202020204" pitchFamily="34" charset="0"/>
                </a:rPr>
                <a:t>(ENSAT/</a:t>
              </a:r>
              <a:r>
                <a:rPr lang="de-DE" sz="1400" baseline="30000" dirty="0" err="1">
                  <a:solidFill>
                    <a:schemeClr val="bg2">
                      <a:lumMod val="25000"/>
                    </a:schemeClr>
                  </a:solidFill>
                  <a:latin typeface="Arial" panose="020B0604020202020204" pitchFamily="34" charset="0"/>
                  <a:cs typeface="Arial" panose="020B0604020202020204" pitchFamily="34" charset="0"/>
                </a:rPr>
                <a:t>HeliCoil</a:t>
              </a:r>
              <a:r>
                <a:rPr lang="de-DE" sz="1400" baseline="30000" dirty="0">
                  <a:solidFill>
                    <a:schemeClr val="bg2">
                      <a:lumMod val="25000"/>
                    </a:schemeClr>
                  </a:solidFill>
                  <a:latin typeface="Arial" panose="020B0604020202020204" pitchFamily="34" charset="0"/>
                  <a:cs typeface="Arial" panose="020B0604020202020204" pitchFamily="34" charset="0"/>
                </a:rPr>
                <a:t>)</a:t>
              </a:r>
              <a:endParaRPr lang="de-DE" sz="1400" dirty="0">
                <a:solidFill>
                  <a:schemeClr val="bg2">
                    <a:lumMod val="25000"/>
                  </a:schemeClr>
                </a:solidFill>
                <a:latin typeface="Arial" panose="020B0604020202020204" pitchFamily="34" charset="0"/>
                <a:cs typeface="Arial" panose="020B0604020202020204" pitchFamily="34" charset="0"/>
              </a:endParaRPr>
            </a:p>
          </p:txBody>
        </p:sp>
        <p:sp>
          <p:nvSpPr>
            <p:cNvPr id="36" name="Rechteck 35">
              <a:extLst>
                <a:ext uri="{FF2B5EF4-FFF2-40B4-BE49-F238E27FC236}">
                  <a16:creationId xmlns:a16="http://schemas.microsoft.com/office/drawing/2014/main" id="{D84A637A-5E0A-44F1-82E6-FD762FEEDF7A}"/>
                </a:ext>
              </a:extLst>
            </p:cNvPr>
            <p:cNvSpPr/>
            <p:nvPr/>
          </p:nvSpPr>
          <p:spPr>
            <a:xfrm>
              <a:off x="9349078" y="3899855"/>
              <a:ext cx="2525930" cy="595035"/>
            </a:xfrm>
            <a:prstGeom prst="rect">
              <a:avLst/>
            </a:prstGeom>
          </p:spPr>
          <p:txBody>
            <a:bodyPr wrap="square">
              <a:spAutoFit/>
            </a:bodyPr>
            <a:lstStyle/>
            <a:p>
              <a:r>
                <a:rPr lang="de-DE" sz="1400" baseline="30000" dirty="0">
                  <a:solidFill>
                    <a:schemeClr val="bg2">
                      <a:lumMod val="25000"/>
                    </a:schemeClr>
                  </a:solidFill>
                  <a:latin typeface="Arial" panose="020B0604020202020204" pitchFamily="34" charset="0"/>
                  <a:cs typeface="Arial" panose="020B0604020202020204" pitchFamily="34" charset="0"/>
                </a:rPr>
                <a:t>Gravur ab 2,5 mm,</a:t>
              </a:r>
            </a:p>
            <a:p>
              <a:r>
                <a:rPr lang="de-DE" sz="1400" baseline="30000" dirty="0">
                  <a:solidFill>
                    <a:schemeClr val="bg2">
                      <a:lumMod val="25000"/>
                    </a:schemeClr>
                  </a:solidFill>
                  <a:latin typeface="Arial" panose="020B0604020202020204" pitchFamily="34" charset="0"/>
                  <a:cs typeface="Arial" panose="020B0604020202020204" pitchFamily="34" charset="0"/>
                </a:rPr>
                <a:t>Siebdruck ab 5 mm, </a:t>
              </a:r>
            </a:p>
            <a:p>
              <a:r>
                <a:rPr lang="de-DE" sz="1400" baseline="30000" dirty="0">
                  <a:solidFill>
                    <a:schemeClr val="bg2">
                      <a:lumMod val="25000"/>
                    </a:schemeClr>
                  </a:solidFill>
                  <a:latin typeface="Arial" panose="020B0604020202020204" pitchFamily="34" charset="0"/>
                  <a:cs typeface="Arial" panose="020B0604020202020204" pitchFamily="34" charset="0"/>
                </a:rPr>
                <a:t>Tintenstrahl ab 10 mm</a:t>
              </a:r>
              <a:endParaRPr lang="de-DE" sz="1400" dirty="0">
                <a:solidFill>
                  <a:schemeClr val="bg2">
                    <a:lumMod val="25000"/>
                  </a:schemeClr>
                </a:solidFill>
                <a:latin typeface="Arial" panose="020B0604020202020204" pitchFamily="34" charset="0"/>
                <a:cs typeface="Arial" panose="020B0604020202020204" pitchFamily="34" charset="0"/>
              </a:endParaRPr>
            </a:p>
          </p:txBody>
        </p:sp>
        <p:sp>
          <p:nvSpPr>
            <p:cNvPr id="37" name="Rechteck 36">
              <a:extLst>
                <a:ext uri="{FF2B5EF4-FFF2-40B4-BE49-F238E27FC236}">
                  <a16:creationId xmlns:a16="http://schemas.microsoft.com/office/drawing/2014/main" id="{382900D2-8190-4D2B-BACE-7B8D8D50FDCF}"/>
                </a:ext>
              </a:extLst>
            </p:cNvPr>
            <p:cNvSpPr/>
            <p:nvPr/>
          </p:nvSpPr>
          <p:spPr>
            <a:xfrm>
              <a:off x="9423506" y="5045984"/>
              <a:ext cx="2445893" cy="379591"/>
            </a:xfrm>
            <a:prstGeom prst="rect">
              <a:avLst/>
            </a:prstGeom>
          </p:spPr>
          <p:txBody>
            <a:bodyPr wrap="square">
              <a:spAutoFit/>
            </a:bodyPr>
            <a:lstStyle/>
            <a:p>
              <a:r>
                <a:rPr lang="en-US" sz="1400" baseline="30000" dirty="0" err="1">
                  <a:solidFill>
                    <a:schemeClr val="bg2">
                      <a:lumMod val="25000"/>
                    </a:schemeClr>
                  </a:solidFill>
                  <a:latin typeface="Arial" panose="020B0604020202020204" pitchFamily="34" charset="0"/>
                  <a:cs typeface="Arial" panose="020B0604020202020204" pitchFamily="34" charset="0"/>
                </a:rPr>
                <a:t>Dosierung</a:t>
              </a:r>
              <a:r>
                <a:rPr lang="en-US" sz="1400" baseline="30000" dirty="0">
                  <a:solidFill>
                    <a:schemeClr val="bg2">
                      <a:lumMod val="25000"/>
                    </a:schemeClr>
                  </a:solidFill>
                  <a:latin typeface="Arial" panose="020B0604020202020204" pitchFamily="34" charset="0"/>
                  <a:cs typeface="Arial" panose="020B0604020202020204" pitchFamily="34" charset="0"/>
                </a:rPr>
                <a:t>: </a:t>
              </a:r>
              <a:br>
                <a:rPr lang="en-US" sz="1400" baseline="30000" dirty="0">
                  <a:solidFill>
                    <a:schemeClr val="bg2">
                      <a:lumMod val="25000"/>
                    </a:schemeClr>
                  </a:solidFill>
                  <a:latin typeface="Arial" panose="020B0604020202020204" pitchFamily="34" charset="0"/>
                  <a:cs typeface="Arial" panose="020B0604020202020204" pitchFamily="34" charset="0"/>
                </a:rPr>
              </a:br>
              <a:r>
                <a:rPr lang="en-US" sz="1400" baseline="30000" dirty="0">
                  <a:solidFill>
                    <a:schemeClr val="bg2">
                      <a:lumMod val="25000"/>
                    </a:schemeClr>
                  </a:solidFill>
                  <a:latin typeface="Arial" panose="020B0604020202020204" pitchFamily="34" charset="0"/>
                  <a:cs typeface="Arial" panose="020B0604020202020204" pitchFamily="34" charset="0"/>
                </a:rPr>
                <a:t>Ein- </a:t>
              </a:r>
              <a:r>
                <a:rPr lang="en-US" sz="1400" baseline="30000" dirty="0" err="1">
                  <a:solidFill>
                    <a:schemeClr val="bg2">
                      <a:lumMod val="25000"/>
                    </a:schemeClr>
                  </a:solidFill>
                  <a:latin typeface="Arial" panose="020B0604020202020204" pitchFamily="34" charset="0"/>
                  <a:cs typeface="Arial" panose="020B0604020202020204" pitchFamily="34" charset="0"/>
                </a:rPr>
                <a:t>oder</a:t>
              </a:r>
              <a:r>
                <a:rPr lang="en-US" sz="1400" baseline="30000" dirty="0">
                  <a:solidFill>
                    <a:schemeClr val="bg2">
                      <a:lumMod val="25000"/>
                    </a:schemeClr>
                  </a:solidFill>
                  <a:latin typeface="Arial" panose="020B0604020202020204" pitchFamily="34" charset="0"/>
                  <a:cs typeface="Arial" panose="020B0604020202020204" pitchFamily="34" charset="0"/>
                </a:rPr>
                <a:t> </a:t>
              </a:r>
              <a:r>
                <a:rPr lang="en-US" sz="1400" baseline="30000" dirty="0" err="1">
                  <a:solidFill>
                    <a:schemeClr val="bg2">
                      <a:lumMod val="25000"/>
                    </a:schemeClr>
                  </a:solidFill>
                  <a:latin typeface="Arial" panose="020B0604020202020204" pitchFamily="34" charset="0"/>
                  <a:cs typeface="Arial" panose="020B0604020202020204" pitchFamily="34" charset="0"/>
                </a:rPr>
                <a:t>Zweikomponenten-Klebstoffe</a:t>
              </a:r>
              <a:endParaRPr lang="en-US" sz="1400" baseline="30000" dirty="0">
                <a:solidFill>
                  <a:schemeClr val="bg2">
                    <a:lumMod val="25000"/>
                  </a:schemeClr>
                </a:solidFill>
                <a:latin typeface="Arial" panose="020B0604020202020204" pitchFamily="34" charset="0"/>
                <a:cs typeface="Arial" panose="020B0604020202020204" pitchFamily="34" charset="0"/>
              </a:endParaRPr>
            </a:p>
          </p:txBody>
        </p:sp>
      </p:grpSp>
      <p:sp>
        <p:nvSpPr>
          <p:cNvPr id="39" name="Rechteck 38">
            <a:extLst>
              <a:ext uri="{FF2B5EF4-FFF2-40B4-BE49-F238E27FC236}">
                <a16:creationId xmlns:a16="http://schemas.microsoft.com/office/drawing/2014/main" id="{F7A7D12B-4FDA-41A3-9882-F04C9AD3117F}"/>
              </a:ext>
            </a:extLst>
          </p:cNvPr>
          <p:cNvSpPr/>
          <p:nvPr/>
        </p:nvSpPr>
        <p:spPr>
          <a:xfrm>
            <a:off x="2720008" y="1388855"/>
            <a:ext cx="6751982" cy="430887"/>
          </a:xfrm>
          <a:prstGeom prst="rect">
            <a:avLst/>
          </a:prstGeom>
        </p:spPr>
        <p:txBody>
          <a:bodyPr wrap="square">
            <a:spAutoFit/>
          </a:bodyPr>
          <a:lstStyle/>
          <a:p>
            <a:r>
              <a:rPr lang="de-DE" sz="1100" dirty="0">
                <a:solidFill>
                  <a:schemeClr val="accent2">
                    <a:lumMod val="75000"/>
                  </a:schemeClr>
                </a:solidFill>
              </a:rPr>
              <a:t>Wir stellen für Sie kostengünstige Endprodukte aus ZEDEX®-Polymeren her, immer mit dem optimalen Verfahren im Verhältnis zu den benötigten Mengen. In unserer Produktion setzen wir die folgenden Verfahren ein</a:t>
            </a:r>
          </a:p>
        </p:txBody>
      </p:sp>
      <p:sp>
        <p:nvSpPr>
          <p:cNvPr id="5" name="Parallelogramm 4">
            <a:extLst>
              <a:ext uri="{FF2B5EF4-FFF2-40B4-BE49-F238E27FC236}">
                <a16:creationId xmlns:a16="http://schemas.microsoft.com/office/drawing/2014/main" id="{4B11178B-0587-54E5-B5DF-93FCE46AD9D2}"/>
              </a:ext>
            </a:extLst>
          </p:cNvPr>
          <p:cNvSpPr/>
          <p:nvPr/>
        </p:nvSpPr>
        <p:spPr>
          <a:xfrm>
            <a:off x="290658" y="1892913"/>
            <a:ext cx="1157698" cy="213457"/>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de-DE" sz="700" b="1" dirty="0">
                <a:solidFill>
                  <a:schemeClr val="bg1"/>
                </a:solidFill>
                <a:latin typeface="Arial" panose="020B0604020202020204" pitchFamily="34" charset="0"/>
                <a:cs typeface="Arial" panose="020B0604020202020204" pitchFamily="34" charset="0"/>
              </a:rPr>
              <a:t>SÄGEN</a:t>
            </a:r>
          </a:p>
        </p:txBody>
      </p:sp>
      <p:sp>
        <p:nvSpPr>
          <p:cNvPr id="6" name="Parallelogramm 5">
            <a:extLst>
              <a:ext uri="{FF2B5EF4-FFF2-40B4-BE49-F238E27FC236}">
                <a16:creationId xmlns:a16="http://schemas.microsoft.com/office/drawing/2014/main" id="{8EBD2539-8816-FE81-4537-48F2627508DF}"/>
              </a:ext>
            </a:extLst>
          </p:cNvPr>
          <p:cNvSpPr/>
          <p:nvPr/>
        </p:nvSpPr>
        <p:spPr>
          <a:xfrm>
            <a:off x="292913" y="3006536"/>
            <a:ext cx="1157698" cy="213457"/>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de-DE" sz="700" b="1" dirty="0">
                <a:solidFill>
                  <a:schemeClr val="bg1"/>
                </a:solidFill>
                <a:latin typeface="Arial" panose="020B0604020202020204" pitchFamily="34" charset="0"/>
                <a:cs typeface="Arial" panose="020B0604020202020204" pitchFamily="34" charset="0"/>
              </a:rPr>
              <a:t>PROFILDREHEN</a:t>
            </a:r>
          </a:p>
        </p:txBody>
      </p:sp>
      <p:sp>
        <p:nvSpPr>
          <p:cNvPr id="7" name="Parallelogramm 6">
            <a:extLst>
              <a:ext uri="{FF2B5EF4-FFF2-40B4-BE49-F238E27FC236}">
                <a16:creationId xmlns:a16="http://schemas.microsoft.com/office/drawing/2014/main" id="{B47964D8-8DC6-52A5-3A57-77D7654F2524}"/>
              </a:ext>
            </a:extLst>
          </p:cNvPr>
          <p:cNvSpPr/>
          <p:nvPr/>
        </p:nvSpPr>
        <p:spPr>
          <a:xfrm>
            <a:off x="277929" y="4209272"/>
            <a:ext cx="1157698" cy="213457"/>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de-DE" sz="600" b="1" dirty="0">
                <a:solidFill>
                  <a:schemeClr val="bg1"/>
                </a:solidFill>
                <a:latin typeface="Arial" panose="020B0604020202020204" pitchFamily="34" charset="0"/>
                <a:cs typeface="Arial" panose="020B0604020202020204" pitchFamily="34" charset="0"/>
              </a:rPr>
              <a:t>KONTURFRÄSEN</a:t>
            </a:r>
          </a:p>
        </p:txBody>
      </p:sp>
      <p:sp>
        <p:nvSpPr>
          <p:cNvPr id="8" name="Parallelogramm 7">
            <a:extLst>
              <a:ext uri="{FF2B5EF4-FFF2-40B4-BE49-F238E27FC236}">
                <a16:creationId xmlns:a16="http://schemas.microsoft.com/office/drawing/2014/main" id="{6AC636ED-0AC5-F1A3-9463-E87918FCF420}"/>
              </a:ext>
            </a:extLst>
          </p:cNvPr>
          <p:cNvSpPr/>
          <p:nvPr/>
        </p:nvSpPr>
        <p:spPr>
          <a:xfrm>
            <a:off x="280184" y="5322895"/>
            <a:ext cx="1157698" cy="213457"/>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de-DE" sz="700" b="1" dirty="0">
                <a:solidFill>
                  <a:schemeClr val="bg1"/>
                </a:solidFill>
                <a:latin typeface="Arial" panose="020B0604020202020204" pitchFamily="34" charset="0"/>
                <a:cs typeface="Arial" panose="020B0604020202020204" pitchFamily="34" charset="0"/>
              </a:rPr>
              <a:t>HOBELN</a:t>
            </a:r>
          </a:p>
        </p:txBody>
      </p:sp>
      <p:sp>
        <p:nvSpPr>
          <p:cNvPr id="9" name="Parallelogramm 8">
            <a:extLst>
              <a:ext uri="{FF2B5EF4-FFF2-40B4-BE49-F238E27FC236}">
                <a16:creationId xmlns:a16="http://schemas.microsoft.com/office/drawing/2014/main" id="{8572C090-6D98-1849-2398-3E1493713D22}"/>
              </a:ext>
            </a:extLst>
          </p:cNvPr>
          <p:cNvSpPr/>
          <p:nvPr/>
        </p:nvSpPr>
        <p:spPr>
          <a:xfrm>
            <a:off x="3894826" y="1871292"/>
            <a:ext cx="1157698" cy="213457"/>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de-DE" sz="700" b="1" dirty="0">
                <a:solidFill>
                  <a:schemeClr val="bg1"/>
                </a:solidFill>
                <a:latin typeface="Arial" panose="020B0604020202020204" pitchFamily="34" charset="0"/>
                <a:cs typeface="Arial" panose="020B0604020202020204" pitchFamily="34" charset="0"/>
              </a:rPr>
              <a:t>Nut fräsen</a:t>
            </a:r>
          </a:p>
        </p:txBody>
      </p:sp>
      <p:sp>
        <p:nvSpPr>
          <p:cNvPr id="10" name="Parallelogramm 9">
            <a:extLst>
              <a:ext uri="{FF2B5EF4-FFF2-40B4-BE49-F238E27FC236}">
                <a16:creationId xmlns:a16="http://schemas.microsoft.com/office/drawing/2014/main" id="{D7428C3F-B458-3E00-7D8B-E6428D4CE02D}"/>
              </a:ext>
            </a:extLst>
          </p:cNvPr>
          <p:cNvSpPr/>
          <p:nvPr/>
        </p:nvSpPr>
        <p:spPr>
          <a:xfrm>
            <a:off x="3897081" y="2984915"/>
            <a:ext cx="1157698" cy="213457"/>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de-DE" sz="700" b="1" dirty="0">
                <a:solidFill>
                  <a:schemeClr val="bg1"/>
                </a:solidFill>
                <a:latin typeface="Arial" panose="020B0604020202020204" pitchFamily="34" charset="0"/>
                <a:cs typeface="Arial" panose="020B0604020202020204" pitchFamily="34" charset="0"/>
              </a:rPr>
              <a:t>SCHLEIFEN</a:t>
            </a:r>
          </a:p>
        </p:txBody>
      </p:sp>
      <p:sp>
        <p:nvSpPr>
          <p:cNvPr id="11" name="Parallelogramm 10">
            <a:extLst>
              <a:ext uri="{FF2B5EF4-FFF2-40B4-BE49-F238E27FC236}">
                <a16:creationId xmlns:a16="http://schemas.microsoft.com/office/drawing/2014/main" id="{5BC93E6E-25EB-8F28-DD7E-BA5799851F8B}"/>
              </a:ext>
            </a:extLst>
          </p:cNvPr>
          <p:cNvSpPr/>
          <p:nvPr/>
        </p:nvSpPr>
        <p:spPr>
          <a:xfrm>
            <a:off x="3882097" y="4187651"/>
            <a:ext cx="1157698" cy="213457"/>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de-DE" sz="600" b="1" dirty="0">
                <a:solidFill>
                  <a:schemeClr val="bg1"/>
                </a:solidFill>
                <a:latin typeface="Arial" panose="020B0604020202020204" pitchFamily="34" charset="0"/>
                <a:cs typeface="Arial" panose="020B0604020202020204" pitchFamily="34" charset="0"/>
              </a:rPr>
              <a:t>FRÄSEN</a:t>
            </a:r>
          </a:p>
        </p:txBody>
      </p:sp>
      <p:sp>
        <p:nvSpPr>
          <p:cNvPr id="12" name="Parallelogramm 11">
            <a:extLst>
              <a:ext uri="{FF2B5EF4-FFF2-40B4-BE49-F238E27FC236}">
                <a16:creationId xmlns:a16="http://schemas.microsoft.com/office/drawing/2014/main" id="{9C6C21D3-8D63-D3EC-9BC2-53DE903FA74D}"/>
              </a:ext>
            </a:extLst>
          </p:cNvPr>
          <p:cNvSpPr/>
          <p:nvPr/>
        </p:nvSpPr>
        <p:spPr>
          <a:xfrm>
            <a:off x="3884352" y="5301274"/>
            <a:ext cx="1157698" cy="213457"/>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de-DE" sz="700" b="1" dirty="0">
                <a:solidFill>
                  <a:schemeClr val="bg1"/>
                </a:solidFill>
                <a:latin typeface="Arial" panose="020B0604020202020204" pitchFamily="34" charset="0"/>
                <a:cs typeface="Arial" panose="020B0604020202020204" pitchFamily="34" charset="0"/>
              </a:rPr>
              <a:t>DREHEN</a:t>
            </a:r>
          </a:p>
        </p:txBody>
      </p:sp>
      <p:sp>
        <p:nvSpPr>
          <p:cNvPr id="13" name="Parallelogramm 12">
            <a:extLst>
              <a:ext uri="{FF2B5EF4-FFF2-40B4-BE49-F238E27FC236}">
                <a16:creationId xmlns:a16="http://schemas.microsoft.com/office/drawing/2014/main" id="{DD5D1100-FEAA-37F2-7AB6-C758B1D8048F}"/>
              </a:ext>
            </a:extLst>
          </p:cNvPr>
          <p:cNvSpPr/>
          <p:nvPr/>
        </p:nvSpPr>
        <p:spPr>
          <a:xfrm>
            <a:off x="7756287" y="1863527"/>
            <a:ext cx="1172571" cy="374346"/>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de-DE" sz="700" b="1" dirty="0">
                <a:solidFill>
                  <a:schemeClr val="bg1"/>
                </a:solidFill>
                <a:latin typeface="Arial" panose="020B0604020202020204" pitchFamily="34" charset="0"/>
                <a:cs typeface="Arial" panose="020B0604020202020204" pitchFamily="34" charset="0"/>
              </a:rPr>
              <a:t>AUFRAUEN </a:t>
            </a:r>
            <a:br>
              <a:rPr lang="de-DE" sz="700" b="1" dirty="0">
                <a:solidFill>
                  <a:schemeClr val="bg1"/>
                </a:solidFill>
                <a:latin typeface="Arial" panose="020B0604020202020204" pitchFamily="34" charset="0"/>
                <a:cs typeface="Arial" panose="020B0604020202020204" pitchFamily="34" charset="0"/>
              </a:rPr>
            </a:br>
            <a:r>
              <a:rPr lang="de-DE" sz="700" b="1" dirty="0">
                <a:solidFill>
                  <a:schemeClr val="bg1"/>
                </a:solidFill>
                <a:latin typeface="Arial" panose="020B0604020202020204" pitchFamily="34" charset="0"/>
                <a:cs typeface="Arial" panose="020B0604020202020204" pitchFamily="34" charset="0"/>
              </a:rPr>
              <a:t>(Vorbehandlung)</a:t>
            </a:r>
          </a:p>
        </p:txBody>
      </p:sp>
      <p:sp>
        <p:nvSpPr>
          <p:cNvPr id="38" name="Parallelogramm 37">
            <a:extLst>
              <a:ext uri="{FF2B5EF4-FFF2-40B4-BE49-F238E27FC236}">
                <a16:creationId xmlns:a16="http://schemas.microsoft.com/office/drawing/2014/main" id="{C3E40060-F140-5986-E623-87300CAD7973}"/>
              </a:ext>
            </a:extLst>
          </p:cNvPr>
          <p:cNvSpPr/>
          <p:nvPr/>
        </p:nvSpPr>
        <p:spPr>
          <a:xfrm>
            <a:off x="7758543" y="3007230"/>
            <a:ext cx="1157698" cy="336193"/>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de-DE" sz="700" b="1" dirty="0">
                <a:solidFill>
                  <a:schemeClr val="bg1"/>
                </a:solidFill>
                <a:latin typeface="Arial" panose="020B0604020202020204" pitchFamily="34" charset="0"/>
                <a:cs typeface="Arial" panose="020B0604020202020204" pitchFamily="34" charset="0"/>
              </a:rPr>
              <a:t>GEWINDE-HERSTELLUNG</a:t>
            </a:r>
          </a:p>
        </p:txBody>
      </p:sp>
      <p:sp>
        <p:nvSpPr>
          <p:cNvPr id="40" name="Parallelogramm 39">
            <a:extLst>
              <a:ext uri="{FF2B5EF4-FFF2-40B4-BE49-F238E27FC236}">
                <a16:creationId xmlns:a16="http://schemas.microsoft.com/office/drawing/2014/main" id="{2ECC3667-BEA3-AA26-4202-EE936DC75F39}"/>
              </a:ext>
            </a:extLst>
          </p:cNvPr>
          <p:cNvSpPr/>
          <p:nvPr/>
        </p:nvSpPr>
        <p:spPr>
          <a:xfrm>
            <a:off x="7743559" y="4191918"/>
            <a:ext cx="1157698" cy="213457"/>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de-DE" sz="600" b="1" dirty="0">
                <a:solidFill>
                  <a:schemeClr val="bg1"/>
                </a:solidFill>
                <a:latin typeface="Arial" panose="020B0604020202020204" pitchFamily="34" charset="0"/>
                <a:cs typeface="Arial" panose="020B0604020202020204" pitchFamily="34" charset="0"/>
              </a:rPr>
              <a:t>GRAVUR</a:t>
            </a:r>
          </a:p>
        </p:txBody>
      </p:sp>
      <p:sp>
        <p:nvSpPr>
          <p:cNvPr id="41" name="Parallelogramm 40">
            <a:extLst>
              <a:ext uri="{FF2B5EF4-FFF2-40B4-BE49-F238E27FC236}">
                <a16:creationId xmlns:a16="http://schemas.microsoft.com/office/drawing/2014/main" id="{692A8782-1AF1-7BDC-6BFC-9F7DBFE983D7}"/>
              </a:ext>
            </a:extLst>
          </p:cNvPr>
          <p:cNvSpPr/>
          <p:nvPr/>
        </p:nvSpPr>
        <p:spPr>
          <a:xfrm>
            <a:off x="7745814" y="5323589"/>
            <a:ext cx="1157698" cy="213457"/>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de-DE" sz="700" b="1" dirty="0">
                <a:solidFill>
                  <a:schemeClr val="bg1"/>
                </a:solidFill>
                <a:latin typeface="Arial" panose="020B0604020202020204" pitchFamily="34" charset="0"/>
                <a:cs typeface="Arial" panose="020B0604020202020204" pitchFamily="34" charset="0"/>
              </a:rPr>
              <a:t>KLEBEN</a:t>
            </a:r>
          </a:p>
        </p:txBody>
      </p:sp>
    </p:spTree>
    <p:extLst>
      <p:ext uri="{BB962C8B-B14F-4D97-AF65-F5344CB8AC3E}">
        <p14:creationId xmlns:p14="http://schemas.microsoft.com/office/powerpoint/2010/main" val="38780591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0AC1B7D3-FF49-4A2B-89B0-993995A4E4E8}"/>
              </a:ext>
            </a:extLst>
          </p:cNvPr>
          <p:cNvSpPr txBox="1"/>
          <p:nvPr/>
        </p:nvSpPr>
        <p:spPr>
          <a:xfrm>
            <a:off x="3397983" y="1052972"/>
            <a:ext cx="5396029" cy="461665"/>
          </a:xfrm>
          <a:prstGeom prst="rect">
            <a:avLst/>
          </a:prstGeom>
          <a:solidFill>
            <a:schemeClr val="tx1">
              <a:lumMod val="50000"/>
              <a:lumOff val="50000"/>
            </a:schemeClr>
          </a:solidFill>
        </p:spPr>
        <p:txBody>
          <a:bodyPr wrap="none" rtlCol="0">
            <a:spAutoFit/>
          </a:bodyPr>
          <a:lstStyle/>
          <a:p>
            <a:r>
              <a:rPr lang="de-DE" sz="2400" b="1" dirty="0">
                <a:solidFill>
                  <a:schemeClr val="bg1"/>
                </a:solidFill>
                <a:latin typeface="Arial" panose="020B0604020202020204" pitchFamily="34" charset="0"/>
                <a:cs typeface="Arial" panose="020B0604020202020204" pitchFamily="34" charset="0"/>
              </a:rPr>
              <a:t>3D TRIBOFILAMENTE / FILAMENTE</a:t>
            </a:r>
          </a:p>
        </p:txBody>
      </p:sp>
      <p:pic>
        <p:nvPicPr>
          <p:cNvPr id="6" name="Grafik 5">
            <a:extLst>
              <a:ext uri="{FF2B5EF4-FFF2-40B4-BE49-F238E27FC236}">
                <a16:creationId xmlns:a16="http://schemas.microsoft.com/office/drawing/2014/main" id="{B5D92467-547A-7F32-2D24-B80129FC9D2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4813" b="10307"/>
          <a:stretch/>
        </p:blipFill>
        <p:spPr>
          <a:xfrm>
            <a:off x="2146104" y="1804736"/>
            <a:ext cx="7899790" cy="3416969"/>
          </a:xfrm>
          <a:prstGeom prst="rect">
            <a:avLst/>
          </a:prstGeom>
        </p:spPr>
      </p:pic>
      <p:pic>
        <p:nvPicPr>
          <p:cNvPr id="10" name="Grafik 9">
            <a:extLst>
              <a:ext uri="{FF2B5EF4-FFF2-40B4-BE49-F238E27FC236}">
                <a16:creationId xmlns:a16="http://schemas.microsoft.com/office/drawing/2014/main" id="{366B40BC-AA6C-9171-11F7-170010BFEB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2234" y="5340238"/>
            <a:ext cx="2487529" cy="945261"/>
          </a:xfrm>
          <a:prstGeom prst="rect">
            <a:avLst/>
          </a:prstGeom>
        </p:spPr>
      </p:pic>
    </p:spTree>
    <p:extLst>
      <p:ext uri="{BB962C8B-B14F-4D97-AF65-F5344CB8AC3E}">
        <p14:creationId xmlns:p14="http://schemas.microsoft.com/office/powerpoint/2010/main" val="29921385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16B16DD9-BD4F-4EC3-9131-19A0617318BD}"/>
              </a:ext>
            </a:extLst>
          </p:cNvPr>
          <p:cNvSpPr txBox="1"/>
          <p:nvPr/>
        </p:nvSpPr>
        <p:spPr>
          <a:xfrm>
            <a:off x="4020752" y="1051455"/>
            <a:ext cx="4150495" cy="461665"/>
          </a:xfrm>
          <a:prstGeom prst="rect">
            <a:avLst/>
          </a:prstGeom>
          <a:solidFill>
            <a:schemeClr val="tx1">
              <a:lumMod val="50000"/>
              <a:lumOff val="50000"/>
            </a:schemeClr>
          </a:solidFill>
        </p:spPr>
        <p:txBody>
          <a:bodyPr wrap="none" rtlCol="0">
            <a:spAutoFit/>
          </a:bodyPr>
          <a:lstStyle/>
          <a:p>
            <a:r>
              <a:rPr lang="de-DE" sz="2400" b="1" dirty="0">
                <a:solidFill>
                  <a:schemeClr val="bg1"/>
                </a:solidFill>
                <a:latin typeface="Arial" panose="020B0604020202020204" pitchFamily="34" charset="0"/>
                <a:cs typeface="Arial" panose="020B0604020202020204" pitchFamily="34" charset="0"/>
              </a:rPr>
              <a:t>GEDRUCKTE TRIBO-TEILE</a:t>
            </a:r>
          </a:p>
        </p:txBody>
      </p:sp>
      <p:pic>
        <p:nvPicPr>
          <p:cNvPr id="7" name="Grafik 6">
            <a:extLst>
              <a:ext uri="{FF2B5EF4-FFF2-40B4-BE49-F238E27FC236}">
                <a16:creationId xmlns:a16="http://schemas.microsoft.com/office/drawing/2014/main" id="{113C4665-FD78-4A23-B6C6-ECEAE6F0FF4F}"/>
              </a:ext>
            </a:extLst>
          </p:cNvPr>
          <p:cNvPicPr>
            <a:picLocks noChangeAspect="1"/>
          </p:cNvPicPr>
          <p:nvPr/>
        </p:nvPicPr>
        <p:blipFill>
          <a:blip r:embed="rId2"/>
          <a:stretch>
            <a:fillRect/>
          </a:stretch>
        </p:blipFill>
        <p:spPr>
          <a:xfrm>
            <a:off x="9086611" y="1986870"/>
            <a:ext cx="2059510" cy="1662864"/>
          </a:xfrm>
          <a:prstGeom prst="rect">
            <a:avLst/>
          </a:prstGeom>
        </p:spPr>
      </p:pic>
      <p:pic>
        <p:nvPicPr>
          <p:cNvPr id="8" name="Grafik 7">
            <a:extLst>
              <a:ext uri="{FF2B5EF4-FFF2-40B4-BE49-F238E27FC236}">
                <a16:creationId xmlns:a16="http://schemas.microsoft.com/office/drawing/2014/main" id="{D4F3F874-B95F-43D4-8F05-8EB9739C747A}"/>
              </a:ext>
            </a:extLst>
          </p:cNvPr>
          <p:cNvPicPr>
            <a:picLocks noChangeAspect="1"/>
          </p:cNvPicPr>
          <p:nvPr/>
        </p:nvPicPr>
        <p:blipFill>
          <a:blip r:embed="rId3"/>
          <a:stretch>
            <a:fillRect/>
          </a:stretch>
        </p:blipFill>
        <p:spPr>
          <a:xfrm>
            <a:off x="1262412" y="4741693"/>
            <a:ext cx="1417289" cy="1514364"/>
          </a:xfrm>
          <a:prstGeom prst="rect">
            <a:avLst/>
          </a:prstGeom>
        </p:spPr>
      </p:pic>
      <p:pic>
        <p:nvPicPr>
          <p:cNvPr id="9" name="Grafik 8">
            <a:extLst>
              <a:ext uri="{FF2B5EF4-FFF2-40B4-BE49-F238E27FC236}">
                <a16:creationId xmlns:a16="http://schemas.microsoft.com/office/drawing/2014/main" id="{3CB60947-83C8-42CD-B53E-893EB792A8BF}"/>
              </a:ext>
            </a:extLst>
          </p:cNvPr>
          <p:cNvPicPr>
            <a:picLocks noChangeAspect="1"/>
          </p:cNvPicPr>
          <p:nvPr/>
        </p:nvPicPr>
        <p:blipFill>
          <a:blip r:embed="rId4"/>
          <a:stretch>
            <a:fillRect/>
          </a:stretch>
        </p:blipFill>
        <p:spPr>
          <a:xfrm>
            <a:off x="3170423" y="4737116"/>
            <a:ext cx="1959007" cy="1514364"/>
          </a:xfrm>
          <a:prstGeom prst="rect">
            <a:avLst/>
          </a:prstGeom>
        </p:spPr>
      </p:pic>
      <p:pic>
        <p:nvPicPr>
          <p:cNvPr id="10" name="Grafik 9">
            <a:extLst>
              <a:ext uri="{FF2B5EF4-FFF2-40B4-BE49-F238E27FC236}">
                <a16:creationId xmlns:a16="http://schemas.microsoft.com/office/drawing/2014/main" id="{153D49CB-F569-45EC-B2A3-84FF96E25798}"/>
              </a:ext>
            </a:extLst>
          </p:cNvPr>
          <p:cNvPicPr>
            <a:picLocks noChangeAspect="1"/>
          </p:cNvPicPr>
          <p:nvPr/>
        </p:nvPicPr>
        <p:blipFill>
          <a:blip r:embed="rId5"/>
          <a:stretch>
            <a:fillRect/>
          </a:stretch>
        </p:blipFill>
        <p:spPr>
          <a:xfrm>
            <a:off x="5753821" y="4737116"/>
            <a:ext cx="2368980" cy="1515120"/>
          </a:xfrm>
          <a:prstGeom prst="rect">
            <a:avLst/>
          </a:prstGeom>
        </p:spPr>
      </p:pic>
      <p:sp>
        <p:nvSpPr>
          <p:cNvPr id="11" name="Rechteck 10">
            <a:extLst>
              <a:ext uri="{FF2B5EF4-FFF2-40B4-BE49-F238E27FC236}">
                <a16:creationId xmlns:a16="http://schemas.microsoft.com/office/drawing/2014/main" id="{021E9C4D-28BE-489F-8E3D-D867FE8BFC99}"/>
              </a:ext>
            </a:extLst>
          </p:cNvPr>
          <p:cNvSpPr/>
          <p:nvPr/>
        </p:nvSpPr>
        <p:spPr>
          <a:xfrm>
            <a:off x="1146233" y="2668393"/>
            <a:ext cx="4594986" cy="1200329"/>
          </a:xfrm>
          <a:prstGeom prst="rect">
            <a:avLst/>
          </a:prstGeom>
        </p:spPr>
        <p:txBody>
          <a:bodyPr wrap="square">
            <a:spAutoFit/>
          </a:bodyPr>
          <a:lstStyle/>
          <a:p>
            <a:r>
              <a:rPr lang="de-DE" sz="1200" dirty="0">
                <a:solidFill>
                  <a:schemeClr val="bg2">
                    <a:lumMod val="25000"/>
                  </a:schemeClr>
                </a:solidFill>
                <a:latin typeface="Arial" panose="020B0604020202020204" pitchFamily="34" charset="0"/>
              </a:rPr>
              <a:t>Druckgeschwindigkeit: 50mm / s</a:t>
            </a:r>
            <a:br>
              <a:rPr lang="de-DE" sz="1200" dirty="0">
                <a:solidFill>
                  <a:schemeClr val="bg2">
                    <a:lumMod val="25000"/>
                  </a:schemeClr>
                </a:solidFill>
                <a:latin typeface="Arial" panose="020B0604020202020204" pitchFamily="34" charset="0"/>
              </a:rPr>
            </a:br>
            <a:r>
              <a:rPr lang="de-DE" sz="1200" dirty="0">
                <a:solidFill>
                  <a:schemeClr val="bg2">
                    <a:lumMod val="25000"/>
                  </a:schemeClr>
                </a:solidFill>
                <a:latin typeface="Arial" panose="020B0604020202020204" pitchFamily="34" charset="0"/>
              </a:rPr>
              <a:t>Temperatur: 280°C</a:t>
            </a:r>
            <a:br>
              <a:rPr lang="de-DE" sz="1200" dirty="0">
                <a:solidFill>
                  <a:schemeClr val="bg2">
                    <a:lumMod val="25000"/>
                  </a:schemeClr>
                </a:solidFill>
                <a:latin typeface="Arial" panose="020B0604020202020204" pitchFamily="34" charset="0"/>
              </a:rPr>
            </a:br>
            <a:r>
              <a:rPr lang="de-DE" sz="1200" dirty="0">
                <a:solidFill>
                  <a:schemeClr val="bg2">
                    <a:lumMod val="25000"/>
                  </a:schemeClr>
                </a:solidFill>
                <a:latin typeface="Arial" panose="020B0604020202020204" pitchFamily="34" charset="0"/>
              </a:rPr>
              <a:t>Schichthöhe: 0,2mm</a:t>
            </a:r>
          </a:p>
          <a:p>
            <a:r>
              <a:rPr lang="de-DE" sz="1200" dirty="0">
                <a:solidFill>
                  <a:schemeClr val="bg2">
                    <a:lumMod val="25000"/>
                  </a:schemeClr>
                </a:solidFill>
                <a:latin typeface="Arial" panose="020B0604020202020204" pitchFamily="34" charset="0"/>
              </a:rPr>
              <a:t> </a:t>
            </a:r>
          </a:p>
          <a:p>
            <a:r>
              <a:rPr lang="de-DE" sz="1200" dirty="0">
                <a:solidFill>
                  <a:schemeClr val="bg2">
                    <a:lumMod val="25000"/>
                  </a:schemeClr>
                </a:solidFill>
                <a:latin typeface="Arial" panose="020B0604020202020204" pitchFamily="34" charset="0"/>
              </a:rPr>
              <a:t>In Zukunft können auch Teile aus Hochtemperaturkunststoffen wie ZX-324, ZX-530, ZX-750 gedruckt werden.</a:t>
            </a:r>
            <a:endParaRPr lang="en-US" sz="1200" dirty="0">
              <a:solidFill>
                <a:schemeClr val="bg2">
                  <a:lumMod val="25000"/>
                </a:schemeClr>
              </a:solidFill>
              <a:latin typeface="Arial" panose="020B0604020202020204" pitchFamily="34" charset="0"/>
            </a:endParaRPr>
          </a:p>
        </p:txBody>
      </p:sp>
      <p:sp>
        <p:nvSpPr>
          <p:cNvPr id="12" name="Rechteck 11">
            <a:extLst>
              <a:ext uri="{FF2B5EF4-FFF2-40B4-BE49-F238E27FC236}">
                <a16:creationId xmlns:a16="http://schemas.microsoft.com/office/drawing/2014/main" id="{FD1C54BC-1D81-4A2C-BB7B-23B2B4E66FC9}"/>
              </a:ext>
            </a:extLst>
          </p:cNvPr>
          <p:cNvSpPr/>
          <p:nvPr/>
        </p:nvSpPr>
        <p:spPr>
          <a:xfrm>
            <a:off x="6679729" y="3911397"/>
            <a:ext cx="2034231" cy="430887"/>
          </a:xfrm>
          <a:prstGeom prst="rect">
            <a:avLst/>
          </a:prstGeom>
        </p:spPr>
        <p:txBody>
          <a:bodyPr wrap="square">
            <a:spAutoFit/>
          </a:bodyPr>
          <a:lstStyle/>
          <a:p>
            <a:pPr algn="ctr"/>
            <a:r>
              <a:rPr lang="de-DE" sz="1050" dirty="0">
                <a:solidFill>
                  <a:schemeClr val="bg2">
                    <a:lumMod val="25000"/>
                  </a:schemeClr>
                </a:solidFill>
                <a:latin typeface="Arial" panose="020B0604020202020204" pitchFamily="34" charset="0"/>
              </a:rPr>
              <a:t>Filament Ø 1,75mm,</a:t>
            </a:r>
            <a:br>
              <a:rPr lang="de-DE" sz="1050" dirty="0">
                <a:solidFill>
                  <a:schemeClr val="bg2">
                    <a:lumMod val="25000"/>
                  </a:schemeClr>
                </a:solidFill>
                <a:latin typeface="Arial" panose="020B0604020202020204" pitchFamily="34" charset="0"/>
              </a:rPr>
            </a:br>
            <a:r>
              <a:rPr lang="de-DE" sz="1050" dirty="0">
                <a:solidFill>
                  <a:schemeClr val="bg2">
                    <a:lumMod val="25000"/>
                  </a:schemeClr>
                </a:solidFill>
                <a:latin typeface="Arial" panose="020B0604020202020204" pitchFamily="34" charset="0"/>
              </a:rPr>
              <a:t>Toleranz +/- 0,03mm</a:t>
            </a:r>
          </a:p>
        </p:txBody>
      </p:sp>
      <p:sp>
        <p:nvSpPr>
          <p:cNvPr id="13" name="Rechteck 12">
            <a:extLst>
              <a:ext uri="{FF2B5EF4-FFF2-40B4-BE49-F238E27FC236}">
                <a16:creationId xmlns:a16="http://schemas.microsoft.com/office/drawing/2014/main" id="{C4F898C7-056B-43A6-89C8-A51732308841}"/>
              </a:ext>
            </a:extLst>
          </p:cNvPr>
          <p:cNvSpPr/>
          <p:nvPr/>
        </p:nvSpPr>
        <p:spPr>
          <a:xfrm>
            <a:off x="9196660" y="3999882"/>
            <a:ext cx="1962397" cy="253916"/>
          </a:xfrm>
          <a:prstGeom prst="rect">
            <a:avLst/>
          </a:prstGeom>
        </p:spPr>
        <p:txBody>
          <a:bodyPr wrap="none">
            <a:spAutoFit/>
          </a:bodyPr>
          <a:lstStyle/>
          <a:p>
            <a:pPr algn="ctr"/>
            <a:r>
              <a:rPr lang="de-DE" sz="1050" dirty="0">
                <a:solidFill>
                  <a:schemeClr val="bg2">
                    <a:lumMod val="25000"/>
                  </a:schemeClr>
                </a:solidFill>
                <a:latin typeface="Arial" panose="020B0604020202020204" pitchFamily="34" charset="0"/>
              </a:rPr>
              <a:t>3D-gedruckte Buchse ZX-100</a:t>
            </a:r>
            <a:endParaRPr lang="de-DE" sz="1050" dirty="0">
              <a:solidFill>
                <a:schemeClr val="bg2">
                  <a:lumMod val="25000"/>
                </a:schemeClr>
              </a:solidFill>
            </a:endParaRPr>
          </a:p>
        </p:txBody>
      </p:sp>
      <p:sp>
        <p:nvSpPr>
          <p:cNvPr id="3" name="Parallelogramm 2">
            <a:extLst>
              <a:ext uri="{FF2B5EF4-FFF2-40B4-BE49-F238E27FC236}">
                <a16:creationId xmlns:a16="http://schemas.microsoft.com/office/drawing/2014/main" id="{22FAD659-365D-3509-FB47-4FE70C84BCB1}"/>
              </a:ext>
            </a:extLst>
          </p:cNvPr>
          <p:cNvSpPr/>
          <p:nvPr/>
        </p:nvSpPr>
        <p:spPr>
          <a:xfrm>
            <a:off x="1045879" y="1986870"/>
            <a:ext cx="4300688"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de-DE" sz="1400" b="1" dirty="0">
                <a:solidFill>
                  <a:schemeClr val="bg1"/>
                </a:solidFill>
                <a:latin typeface="Arial" panose="020B0604020202020204" pitchFamily="34" charset="0"/>
                <a:cs typeface="Arial" panose="020B0604020202020204" pitchFamily="34" charset="0"/>
              </a:rPr>
              <a:t>3D-DRUCK MIT ZX-100</a:t>
            </a:r>
          </a:p>
        </p:txBody>
      </p:sp>
      <p:pic>
        <p:nvPicPr>
          <p:cNvPr id="15" name="Grafik 14">
            <a:extLst>
              <a:ext uri="{FF2B5EF4-FFF2-40B4-BE49-F238E27FC236}">
                <a16:creationId xmlns:a16="http://schemas.microsoft.com/office/drawing/2014/main" id="{1A3E3E5F-144D-9226-E7BD-D0C4E27265F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2144" t="8070" r="21774" b="2632"/>
          <a:stretch/>
        </p:blipFill>
        <p:spPr>
          <a:xfrm>
            <a:off x="6815605" y="1986870"/>
            <a:ext cx="1762478" cy="1870910"/>
          </a:xfrm>
          <a:prstGeom prst="rect">
            <a:avLst/>
          </a:prstGeom>
        </p:spPr>
      </p:pic>
    </p:spTree>
    <p:extLst>
      <p:ext uri="{BB962C8B-B14F-4D97-AF65-F5344CB8AC3E}">
        <p14:creationId xmlns:p14="http://schemas.microsoft.com/office/powerpoint/2010/main" val="22480331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040">
            <a:extLst>
              <a:ext uri="{FF2B5EF4-FFF2-40B4-BE49-F238E27FC236}">
                <a16:creationId xmlns:a16="http://schemas.microsoft.com/office/drawing/2014/main" id="{946181A5-07CE-45EF-B1AB-470BEF66B299}"/>
              </a:ext>
            </a:extLst>
          </p:cNvPr>
          <p:cNvSpPr>
            <a:spLocks noChangeArrowheads="1"/>
          </p:cNvSpPr>
          <p:nvPr/>
        </p:nvSpPr>
        <p:spPr bwMode="auto">
          <a:xfrm>
            <a:off x="4590300" y="3249763"/>
            <a:ext cx="6488517"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tabLst>
                <a:tab pos="195263" algn="l"/>
              </a:tabLst>
              <a:defRPr sz="2400">
                <a:solidFill>
                  <a:schemeClr val="tx1"/>
                </a:solidFill>
                <a:latin typeface="Times New Roman" panose="02020603050405020304" pitchFamily="18" charset="0"/>
              </a:defRPr>
            </a:lvl1pPr>
            <a:lvl2pPr marL="742950" indent="-285750" eaLnBrk="0" hangingPunct="0">
              <a:tabLst>
                <a:tab pos="195263" algn="l"/>
              </a:tabLst>
              <a:defRPr sz="2400">
                <a:solidFill>
                  <a:schemeClr val="tx1"/>
                </a:solidFill>
                <a:latin typeface="Times New Roman" panose="02020603050405020304" pitchFamily="18" charset="0"/>
              </a:defRPr>
            </a:lvl2pPr>
            <a:lvl3pPr marL="1143000" indent="-228600" eaLnBrk="0" hangingPunct="0">
              <a:tabLst>
                <a:tab pos="195263" algn="l"/>
              </a:tabLst>
              <a:defRPr sz="2400">
                <a:solidFill>
                  <a:schemeClr val="tx1"/>
                </a:solidFill>
                <a:latin typeface="Times New Roman" panose="02020603050405020304" pitchFamily="18" charset="0"/>
              </a:defRPr>
            </a:lvl3pPr>
            <a:lvl4pPr marL="1600200" indent="-228600" eaLnBrk="0" hangingPunct="0">
              <a:tabLst>
                <a:tab pos="195263" algn="l"/>
              </a:tabLst>
              <a:defRPr sz="2400">
                <a:solidFill>
                  <a:schemeClr val="tx1"/>
                </a:solidFill>
                <a:latin typeface="Times New Roman" panose="02020603050405020304" pitchFamily="18" charset="0"/>
              </a:defRPr>
            </a:lvl4pPr>
            <a:lvl5pPr marL="2057400" indent="-228600" eaLnBrk="0" hangingPunct="0">
              <a:tabLst>
                <a:tab pos="195263"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195263"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195263"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195263"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195263" algn="l"/>
              </a:tabLst>
              <a:defRPr sz="2400">
                <a:solidFill>
                  <a:schemeClr val="tx1"/>
                </a:solidFill>
                <a:latin typeface="Times New Roman" panose="02020603050405020304" pitchFamily="18" charset="0"/>
              </a:defRPr>
            </a:lvl9pPr>
          </a:lstStyle>
          <a:p>
            <a:pPr marL="285750" indent="-285750" eaLnBrk="1" hangingPunct="1">
              <a:buClr>
                <a:srgbClr val="ED7D31"/>
              </a:buClr>
              <a:buSzPct val="120000"/>
              <a:buFont typeface="Wingdings" panose="05000000000000000000" pitchFamily="2" charset="2"/>
              <a:buChar char="§"/>
            </a:pPr>
            <a:r>
              <a:rPr lang="de-DE" altLang="de-DE" sz="1400" dirty="0">
                <a:solidFill>
                  <a:srgbClr val="4D4D4D"/>
                </a:solidFill>
                <a:latin typeface="Arial" panose="020B0604020202020204" pitchFamily="34" charset="0"/>
              </a:rPr>
              <a:t>Verbesserung der tribologischen Eigenschaften und Verringerung der Adhäsion (Bindung) an Metall</a:t>
            </a:r>
          </a:p>
          <a:p>
            <a:pPr marL="285750" indent="-285750" eaLnBrk="1" hangingPunct="1">
              <a:buClr>
                <a:srgbClr val="ED7D31"/>
              </a:buClr>
              <a:buSzPct val="120000"/>
              <a:buFont typeface="Wingdings" panose="05000000000000000000" pitchFamily="2" charset="2"/>
              <a:buChar char="§"/>
            </a:pPr>
            <a:r>
              <a:rPr lang="de-DE" altLang="de-DE" sz="1400" dirty="0">
                <a:solidFill>
                  <a:srgbClr val="4D4D4D"/>
                </a:solidFill>
                <a:latin typeface="Arial" panose="020B0604020202020204" pitchFamily="34" charset="0"/>
              </a:rPr>
              <a:t>Schutz vor Korrosion</a:t>
            </a:r>
          </a:p>
          <a:p>
            <a:pPr marL="285750" indent="-285750" eaLnBrk="1" hangingPunct="1">
              <a:buClr>
                <a:srgbClr val="ED7D31"/>
              </a:buClr>
              <a:buSzPct val="120000"/>
              <a:buFont typeface="Wingdings" panose="05000000000000000000" pitchFamily="2" charset="2"/>
              <a:buChar char="§"/>
            </a:pPr>
            <a:r>
              <a:rPr lang="de-DE" altLang="de-DE" sz="1400" dirty="0">
                <a:solidFill>
                  <a:srgbClr val="4D4D4D"/>
                </a:solidFill>
                <a:latin typeface="Arial" panose="020B0604020202020204" pitchFamily="34" charset="0"/>
              </a:rPr>
              <a:t>Elektrische und thermische Isolierung</a:t>
            </a:r>
          </a:p>
          <a:p>
            <a:pPr marL="285750" indent="-285750" eaLnBrk="1" hangingPunct="1">
              <a:buClr>
                <a:srgbClr val="ED7D31"/>
              </a:buClr>
              <a:buSzPct val="120000"/>
              <a:buFont typeface="Wingdings" panose="05000000000000000000" pitchFamily="2" charset="2"/>
              <a:buChar char="§"/>
            </a:pPr>
            <a:r>
              <a:rPr lang="de-DE" altLang="de-DE" sz="1400" dirty="0">
                <a:solidFill>
                  <a:srgbClr val="4D4D4D"/>
                </a:solidFill>
                <a:latin typeface="Arial" panose="020B0604020202020204" pitchFamily="34" charset="0"/>
              </a:rPr>
              <a:t>Verkapselung des Grundkörpers gegen Produkt- und Medienkontakt</a:t>
            </a:r>
          </a:p>
          <a:p>
            <a:pPr marL="285750" indent="-285750" eaLnBrk="1" hangingPunct="1">
              <a:buClr>
                <a:srgbClr val="ED7D31"/>
              </a:buClr>
              <a:buSzPct val="120000"/>
              <a:buFont typeface="Wingdings" panose="05000000000000000000" pitchFamily="2" charset="2"/>
              <a:buChar char="§"/>
            </a:pPr>
            <a:r>
              <a:rPr lang="de-DE" altLang="de-DE" sz="1400" dirty="0">
                <a:solidFill>
                  <a:srgbClr val="4D4D4D"/>
                </a:solidFill>
                <a:latin typeface="Arial" panose="020B0604020202020204" pitchFamily="34" charset="0"/>
              </a:rPr>
              <a:t>Verbesserung des Erscheinungsbildes von Metallteilen</a:t>
            </a:r>
          </a:p>
          <a:p>
            <a:pPr marL="285750" indent="-285750" eaLnBrk="1" hangingPunct="1">
              <a:buClr>
                <a:srgbClr val="ED7D31"/>
              </a:buClr>
              <a:buSzPct val="120000"/>
              <a:buFont typeface="Wingdings" panose="05000000000000000000" pitchFamily="2" charset="2"/>
              <a:buChar char="§"/>
            </a:pPr>
            <a:r>
              <a:rPr lang="de-DE" altLang="de-DE" sz="1400" dirty="0">
                <a:solidFill>
                  <a:srgbClr val="4D4D4D"/>
                </a:solidFill>
                <a:latin typeface="Arial" panose="020B0604020202020204" pitchFamily="34" charset="0"/>
              </a:rPr>
              <a:t>Kostenreduzierung, neues Verfahren macht Umspritzen oder Verkleben überflüssig</a:t>
            </a:r>
          </a:p>
          <a:p>
            <a:pPr marL="285750" indent="-285750" eaLnBrk="1" hangingPunct="1">
              <a:buClr>
                <a:srgbClr val="ED7D31"/>
              </a:buClr>
              <a:buSzPct val="120000"/>
              <a:buFont typeface="Wingdings" panose="05000000000000000000" pitchFamily="2" charset="2"/>
              <a:buChar char="§"/>
            </a:pPr>
            <a:r>
              <a:rPr lang="de-DE" altLang="de-DE" sz="1400" dirty="0">
                <a:solidFill>
                  <a:srgbClr val="4D4D4D"/>
                </a:solidFill>
                <a:latin typeface="Arial" panose="020B0604020202020204" pitchFamily="34" charset="0"/>
              </a:rPr>
              <a:t>FDA-konform</a:t>
            </a:r>
            <a:endParaRPr lang="en-US" altLang="de-DE" sz="1400" dirty="0">
              <a:solidFill>
                <a:srgbClr val="4D4D4D"/>
              </a:solidFill>
              <a:latin typeface="Arial" panose="020B0604020202020204" pitchFamily="34" charset="0"/>
            </a:endParaRPr>
          </a:p>
        </p:txBody>
      </p:sp>
      <p:sp>
        <p:nvSpPr>
          <p:cNvPr id="5" name="Rectangle 1042">
            <a:extLst>
              <a:ext uri="{FF2B5EF4-FFF2-40B4-BE49-F238E27FC236}">
                <a16:creationId xmlns:a16="http://schemas.microsoft.com/office/drawing/2014/main" id="{5506A6B0-D866-4C2B-ACF0-5EB00E53BF3C}"/>
              </a:ext>
            </a:extLst>
          </p:cNvPr>
          <p:cNvSpPr>
            <a:spLocks noChangeArrowheads="1"/>
          </p:cNvSpPr>
          <p:nvPr/>
        </p:nvSpPr>
        <p:spPr bwMode="auto">
          <a:xfrm>
            <a:off x="4590300" y="2596865"/>
            <a:ext cx="697222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tabLst>
                <a:tab pos="671513" algn="l"/>
              </a:tabLst>
              <a:defRPr sz="2400">
                <a:solidFill>
                  <a:schemeClr val="tx1"/>
                </a:solidFill>
                <a:latin typeface="Times New Roman" panose="02020603050405020304" pitchFamily="18" charset="0"/>
              </a:defRPr>
            </a:lvl1pPr>
            <a:lvl2pPr eaLnBrk="0" hangingPunct="0">
              <a:tabLst>
                <a:tab pos="671513" algn="l"/>
              </a:tabLst>
              <a:defRPr sz="2400">
                <a:solidFill>
                  <a:schemeClr val="tx1"/>
                </a:solidFill>
                <a:latin typeface="Times New Roman" panose="02020603050405020304" pitchFamily="18" charset="0"/>
              </a:defRPr>
            </a:lvl2pPr>
            <a:lvl3pPr marL="1143000" indent="-228600" eaLnBrk="0" hangingPunct="0">
              <a:tabLst>
                <a:tab pos="671513" algn="l"/>
              </a:tabLst>
              <a:defRPr sz="2400">
                <a:solidFill>
                  <a:schemeClr val="tx1"/>
                </a:solidFill>
                <a:latin typeface="Times New Roman" panose="02020603050405020304" pitchFamily="18" charset="0"/>
              </a:defRPr>
            </a:lvl3pPr>
            <a:lvl4pPr marL="1600200" indent="-228600" eaLnBrk="0" hangingPunct="0">
              <a:tabLst>
                <a:tab pos="671513" algn="l"/>
              </a:tabLst>
              <a:defRPr sz="2400">
                <a:solidFill>
                  <a:schemeClr val="tx1"/>
                </a:solidFill>
                <a:latin typeface="Times New Roman" panose="02020603050405020304" pitchFamily="18" charset="0"/>
              </a:defRPr>
            </a:lvl4pPr>
            <a:lvl5pPr marL="2057400" indent="-228600" eaLnBrk="0" hangingPunct="0">
              <a:tabLst>
                <a:tab pos="671513"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671513"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671513"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671513"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671513" algn="l"/>
              </a:tabLst>
              <a:defRPr sz="2400">
                <a:solidFill>
                  <a:schemeClr val="tx1"/>
                </a:solidFill>
                <a:latin typeface="Times New Roman" panose="02020603050405020304" pitchFamily="18" charset="0"/>
              </a:defRPr>
            </a:lvl9pPr>
          </a:lstStyle>
          <a:p>
            <a:pPr eaLnBrk="1" hangingPunct="1"/>
            <a:r>
              <a:rPr lang="de-DE" altLang="de-DE" sz="1600" b="1" dirty="0">
                <a:solidFill>
                  <a:schemeClr val="bg2">
                    <a:lumMod val="25000"/>
                  </a:schemeClr>
                </a:solidFill>
                <a:latin typeface="Arial" panose="020B0604020202020204" pitchFamily="34" charset="0"/>
                <a:cs typeface="Arial" panose="020B0604020202020204" pitchFamily="34" charset="0"/>
              </a:rPr>
              <a:t>Zur Beschichtung von Metallteilen im Airbrush-Verfahren oder zur Pulverbeschichtung für die:</a:t>
            </a:r>
            <a:endParaRPr lang="de-DE" altLang="de-DE" sz="5400" b="1" dirty="0">
              <a:solidFill>
                <a:schemeClr val="bg2">
                  <a:lumMod val="25000"/>
                </a:schemeClr>
              </a:solidFill>
              <a:latin typeface="Arial" panose="020B0604020202020204" pitchFamily="34" charset="0"/>
            </a:endParaRPr>
          </a:p>
        </p:txBody>
      </p:sp>
      <p:pic>
        <p:nvPicPr>
          <p:cNvPr id="6" name="Picture 1044" descr="V:\- GRAFIK -\- BILDER - ARCHIV -\- Shootings -\- Kamera -\2014\2014_10_17\IMG_7873.JPG">
            <a:extLst>
              <a:ext uri="{FF2B5EF4-FFF2-40B4-BE49-F238E27FC236}">
                <a16:creationId xmlns:a16="http://schemas.microsoft.com/office/drawing/2014/main" id="{0416D913-4373-4B20-B1D1-723A4C817C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0000" t="27692" r="20001" b="26155"/>
          <a:stretch>
            <a:fillRect/>
          </a:stretch>
        </p:blipFill>
        <p:spPr bwMode="auto">
          <a:xfrm>
            <a:off x="972457" y="2000921"/>
            <a:ext cx="29718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45" descr="V:\- GRAFIK -\Präsentationen\- Links -\IMG_7904.png">
            <a:extLst>
              <a:ext uri="{FF2B5EF4-FFF2-40B4-BE49-F238E27FC236}">
                <a16:creationId xmlns:a16="http://schemas.microsoft.com/office/drawing/2014/main" id="{5F6D8F25-D474-4207-B0F9-6CB3603A30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2457" y="3992060"/>
            <a:ext cx="2971800"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feld 7">
            <a:extLst>
              <a:ext uri="{FF2B5EF4-FFF2-40B4-BE49-F238E27FC236}">
                <a16:creationId xmlns:a16="http://schemas.microsoft.com/office/drawing/2014/main" id="{2951FCAF-F021-41C2-C466-66E0D780CFA2}"/>
              </a:ext>
            </a:extLst>
          </p:cNvPr>
          <p:cNvSpPr txBox="1"/>
          <p:nvPr/>
        </p:nvSpPr>
        <p:spPr>
          <a:xfrm>
            <a:off x="2972581" y="1032804"/>
            <a:ext cx="6246838" cy="461665"/>
          </a:xfrm>
          <a:prstGeom prst="rect">
            <a:avLst/>
          </a:prstGeom>
          <a:solidFill>
            <a:schemeClr val="tx1">
              <a:lumMod val="50000"/>
              <a:lumOff val="50000"/>
            </a:schemeClr>
          </a:solidFill>
        </p:spPr>
        <p:txBody>
          <a:bodyPr wrap="none" rtlCol="0">
            <a:spAutoFit/>
          </a:bodyPr>
          <a:lstStyle/>
          <a:p>
            <a:r>
              <a:rPr lang="de-DE" sz="2400" b="1" dirty="0">
                <a:solidFill>
                  <a:schemeClr val="bg1"/>
                </a:solidFill>
                <a:latin typeface="Arial" panose="020B0604020202020204" pitchFamily="34" charset="0"/>
                <a:cs typeface="Arial" panose="020B0604020202020204" pitchFamily="34" charset="0"/>
              </a:rPr>
              <a:t>BESCHICHTUNGEN ZEDEX</a:t>
            </a:r>
            <a:r>
              <a:rPr lang="de-DE" altLang="de-DE" sz="2400" baseline="30000" dirty="0">
                <a:solidFill>
                  <a:schemeClr val="bg1"/>
                </a:solidFill>
                <a:latin typeface="Arial" panose="020B0604020202020204" pitchFamily="34" charset="0"/>
                <a:cs typeface="Times New Roman" panose="02020603050405020304" pitchFamily="18" charset="0"/>
              </a:rPr>
              <a:t>®</a:t>
            </a:r>
            <a:r>
              <a:rPr lang="de-DE" sz="2400" b="1" dirty="0">
                <a:solidFill>
                  <a:schemeClr val="bg1"/>
                </a:solidFill>
                <a:latin typeface="Arial" panose="020B0604020202020204" pitchFamily="34" charset="0"/>
                <a:cs typeface="Arial" panose="020B0604020202020204" pitchFamily="34" charset="0"/>
              </a:rPr>
              <a:t> TRIBOCOAT</a:t>
            </a:r>
          </a:p>
        </p:txBody>
      </p:sp>
    </p:spTree>
    <p:extLst>
      <p:ext uri="{BB962C8B-B14F-4D97-AF65-F5344CB8AC3E}">
        <p14:creationId xmlns:p14="http://schemas.microsoft.com/office/powerpoint/2010/main" val="21794912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3" descr="V:\- GRAFIK -\Broschüren\- LINKS -\Kundenspezifische_Teile.jpg">
            <a:extLst>
              <a:ext uri="{FF2B5EF4-FFF2-40B4-BE49-F238E27FC236}">
                <a16:creationId xmlns:a16="http://schemas.microsoft.com/office/drawing/2014/main" id="{DBFD75B9-CFCE-4CCE-B9A4-F248A46922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192" b="17542"/>
          <a:stretch/>
        </p:blipFill>
        <p:spPr bwMode="auto">
          <a:xfrm>
            <a:off x="7068806" y="1743266"/>
            <a:ext cx="3888498" cy="4331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feld 6">
            <a:extLst>
              <a:ext uri="{FF2B5EF4-FFF2-40B4-BE49-F238E27FC236}">
                <a16:creationId xmlns:a16="http://schemas.microsoft.com/office/drawing/2014/main" id="{1A74F50B-A7C0-C812-C941-A1CD19A8018A}"/>
              </a:ext>
            </a:extLst>
          </p:cNvPr>
          <p:cNvSpPr txBox="1"/>
          <p:nvPr/>
        </p:nvSpPr>
        <p:spPr>
          <a:xfrm>
            <a:off x="3820954" y="1032804"/>
            <a:ext cx="4550092" cy="461665"/>
          </a:xfrm>
          <a:prstGeom prst="rect">
            <a:avLst/>
          </a:prstGeom>
          <a:solidFill>
            <a:schemeClr val="tx1">
              <a:lumMod val="50000"/>
              <a:lumOff val="50000"/>
            </a:schemeClr>
          </a:solidFill>
        </p:spPr>
        <p:txBody>
          <a:bodyPr wrap="none" rtlCol="0">
            <a:spAutoFit/>
          </a:bodyPr>
          <a:lstStyle/>
          <a:p>
            <a:r>
              <a:rPr lang="de-DE" sz="2400" b="1" dirty="0">
                <a:solidFill>
                  <a:schemeClr val="bg1"/>
                </a:solidFill>
                <a:latin typeface="Arial" panose="020B0604020202020204" pitchFamily="34" charset="0"/>
                <a:cs typeface="Arial" panose="020B0604020202020204" pitchFamily="34" charset="0"/>
              </a:rPr>
              <a:t>KUNDENSPEZIFISCHE TEILE</a:t>
            </a:r>
          </a:p>
        </p:txBody>
      </p:sp>
      <p:sp>
        <p:nvSpPr>
          <p:cNvPr id="5" name="Rechteck 4"/>
          <p:cNvSpPr/>
          <p:nvPr/>
        </p:nvSpPr>
        <p:spPr>
          <a:xfrm>
            <a:off x="1290082" y="2550678"/>
            <a:ext cx="4027876" cy="3735446"/>
          </a:xfrm>
          <a:prstGeom prst="rect">
            <a:avLst/>
          </a:prstGeom>
        </p:spPr>
        <p:txBody>
          <a:bodyPr wrap="square">
            <a:spAutoFit/>
          </a:bodyPr>
          <a:lstStyle/>
          <a:p>
            <a:pPr marL="285750" indent="-285750">
              <a:lnSpc>
                <a:spcPct val="150000"/>
              </a:lnSpc>
              <a:spcBef>
                <a:spcPts val="126"/>
              </a:spcBef>
              <a:buClr>
                <a:srgbClr val="ED7D31"/>
              </a:buClr>
              <a:buSzPct val="120000"/>
              <a:buFont typeface="Wingdings" panose="05000000000000000000" pitchFamily="2" charset="2"/>
              <a:buChar char="§"/>
            </a:pPr>
            <a:r>
              <a:rPr lang="de-DE" sz="1400" dirty="0">
                <a:solidFill>
                  <a:srgbClr val="4D4D4D"/>
                </a:solidFill>
                <a:latin typeface="Arial" panose="020B0604020202020204" pitchFamily="34" charset="0"/>
              </a:rPr>
              <a:t>Gleitlager (auch hydrodynamisch)</a:t>
            </a:r>
          </a:p>
          <a:p>
            <a:pPr marL="285750" indent="-285750">
              <a:lnSpc>
                <a:spcPct val="150000"/>
              </a:lnSpc>
              <a:spcBef>
                <a:spcPts val="126"/>
              </a:spcBef>
              <a:buClr>
                <a:srgbClr val="ED7D31"/>
              </a:buClr>
              <a:buSzPct val="120000"/>
              <a:buFont typeface="Wingdings" panose="05000000000000000000" pitchFamily="2" charset="2"/>
              <a:buChar char="§"/>
            </a:pPr>
            <a:r>
              <a:rPr lang="de-DE" sz="1400" dirty="0">
                <a:solidFill>
                  <a:srgbClr val="4D4D4D"/>
                </a:solidFill>
                <a:latin typeface="Arial" panose="020B0604020202020204" pitchFamily="34" charset="0"/>
              </a:rPr>
              <a:t>Bewegungsmuttern (auch Sonderprofile)</a:t>
            </a:r>
          </a:p>
          <a:p>
            <a:pPr marL="285750" indent="-285750">
              <a:lnSpc>
                <a:spcPct val="150000"/>
              </a:lnSpc>
              <a:spcBef>
                <a:spcPts val="126"/>
              </a:spcBef>
              <a:buClr>
                <a:srgbClr val="ED7D31"/>
              </a:buClr>
              <a:buSzPct val="120000"/>
              <a:buFont typeface="Wingdings" panose="05000000000000000000" pitchFamily="2" charset="2"/>
              <a:buChar char="§"/>
            </a:pPr>
            <a:r>
              <a:rPr lang="de-DE" sz="1400" dirty="0">
                <a:solidFill>
                  <a:srgbClr val="4D4D4D"/>
                </a:solidFill>
                <a:latin typeface="Arial" panose="020B0604020202020204" pitchFamily="34" charset="0"/>
              </a:rPr>
              <a:t>Gleitbahnauskleidungen</a:t>
            </a:r>
          </a:p>
          <a:p>
            <a:pPr marL="285750" indent="-285750">
              <a:lnSpc>
                <a:spcPct val="150000"/>
              </a:lnSpc>
              <a:spcBef>
                <a:spcPts val="126"/>
              </a:spcBef>
              <a:buClr>
                <a:srgbClr val="ED7D31"/>
              </a:buClr>
              <a:buSzPct val="120000"/>
              <a:buFont typeface="Wingdings" panose="05000000000000000000" pitchFamily="2" charset="2"/>
              <a:buChar char="§"/>
            </a:pPr>
            <a:r>
              <a:rPr lang="de-DE" sz="1400" dirty="0">
                <a:solidFill>
                  <a:srgbClr val="4D4D4D"/>
                </a:solidFill>
                <a:latin typeface="Arial" panose="020B0604020202020204" pitchFamily="34" charset="0"/>
              </a:rPr>
              <a:t>Zahnräder</a:t>
            </a:r>
          </a:p>
          <a:p>
            <a:pPr marL="285750" indent="-285750">
              <a:lnSpc>
                <a:spcPct val="150000"/>
              </a:lnSpc>
              <a:spcBef>
                <a:spcPts val="126"/>
              </a:spcBef>
              <a:buClr>
                <a:srgbClr val="ED7D31"/>
              </a:buClr>
              <a:buSzPct val="120000"/>
              <a:buFont typeface="Wingdings" panose="05000000000000000000" pitchFamily="2" charset="2"/>
              <a:buChar char="§"/>
            </a:pPr>
            <a:r>
              <a:rPr lang="de-DE" sz="1400" dirty="0">
                <a:solidFill>
                  <a:srgbClr val="4D4D4D"/>
                </a:solidFill>
                <a:latin typeface="Arial" panose="020B0604020202020204" pitchFamily="34" charset="0"/>
              </a:rPr>
              <a:t>Laufrollen</a:t>
            </a:r>
          </a:p>
          <a:p>
            <a:pPr marL="285750" indent="-285750">
              <a:lnSpc>
                <a:spcPct val="150000"/>
              </a:lnSpc>
              <a:spcBef>
                <a:spcPts val="126"/>
              </a:spcBef>
              <a:buClr>
                <a:srgbClr val="ED7D31"/>
              </a:buClr>
              <a:buSzPct val="120000"/>
              <a:buFont typeface="Wingdings" panose="05000000000000000000" pitchFamily="2" charset="2"/>
              <a:buChar char="§"/>
            </a:pPr>
            <a:r>
              <a:rPr lang="de-DE" sz="1400" dirty="0">
                <a:solidFill>
                  <a:srgbClr val="4D4D4D"/>
                </a:solidFill>
                <a:latin typeface="Arial" panose="020B0604020202020204" pitchFamily="34" charset="0"/>
              </a:rPr>
              <a:t>Gleitschienen</a:t>
            </a:r>
          </a:p>
          <a:p>
            <a:pPr marL="285750" indent="-285750">
              <a:lnSpc>
                <a:spcPct val="150000"/>
              </a:lnSpc>
              <a:spcBef>
                <a:spcPts val="126"/>
              </a:spcBef>
              <a:buClr>
                <a:srgbClr val="ED7D31"/>
              </a:buClr>
              <a:buSzPct val="120000"/>
              <a:buFont typeface="Wingdings" panose="05000000000000000000" pitchFamily="2" charset="2"/>
              <a:buChar char="§"/>
            </a:pPr>
            <a:r>
              <a:rPr lang="de-DE" sz="1400" dirty="0">
                <a:solidFill>
                  <a:srgbClr val="4D4D4D"/>
                </a:solidFill>
                <a:latin typeface="Arial" panose="020B0604020202020204" pitchFamily="34" charset="0"/>
              </a:rPr>
              <a:t>Lagerschalen</a:t>
            </a:r>
          </a:p>
          <a:p>
            <a:pPr marL="285750" indent="-285750">
              <a:lnSpc>
                <a:spcPct val="150000"/>
              </a:lnSpc>
              <a:spcBef>
                <a:spcPts val="126"/>
              </a:spcBef>
              <a:buClr>
                <a:srgbClr val="ED7D31"/>
              </a:buClr>
              <a:buSzPct val="120000"/>
              <a:buFont typeface="Wingdings" panose="05000000000000000000" pitchFamily="2" charset="2"/>
              <a:buChar char="§"/>
            </a:pPr>
            <a:r>
              <a:rPr lang="de-DE" sz="1400" dirty="0">
                <a:solidFill>
                  <a:srgbClr val="4D4D4D"/>
                </a:solidFill>
                <a:latin typeface="Arial" panose="020B0604020202020204" pitchFamily="34" charset="0"/>
              </a:rPr>
              <a:t>Abstreifer</a:t>
            </a:r>
          </a:p>
          <a:p>
            <a:pPr marL="285750" indent="-285750">
              <a:lnSpc>
                <a:spcPct val="150000"/>
              </a:lnSpc>
              <a:spcBef>
                <a:spcPts val="126"/>
              </a:spcBef>
              <a:buClr>
                <a:srgbClr val="ED7D31"/>
              </a:buClr>
              <a:buSzPct val="120000"/>
              <a:buFont typeface="Wingdings" panose="05000000000000000000" pitchFamily="2" charset="2"/>
              <a:buChar char="§"/>
            </a:pPr>
            <a:r>
              <a:rPr lang="de-DE" sz="1400" dirty="0">
                <a:solidFill>
                  <a:srgbClr val="4D4D4D"/>
                </a:solidFill>
                <a:latin typeface="Arial" panose="020B0604020202020204" pitchFamily="34" charset="0"/>
              </a:rPr>
              <a:t>Metall-Kunststoff-Verbundteile</a:t>
            </a:r>
          </a:p>
          <a:p>
            <a:pPr marL="285750" indent="-285750">
              <a:lnSpc>
                <a:spcPct val="150000"/>
              </a:lnSpc>
              <a:spcBef>
                <a:spcPts val="126"/>
              </a:spcBef>
              <a:buClr>
                <a:srgbClr val="ED7D31"/>
              </a:buClr>
              <a:buSzPct val="120000"/>
              <a:buFont typeface="Wingdings" panose="05000000000000000000" pitchFamily="2" charset="2"/>
              <a:buChar char="§"/>
            </a:pPr>
            <a:r>
              <a:rPr lang="de-DE" sz="1400" dirty="0">
                <a:solidFill>
                  <a:srgbClr val="4D4D4D"/>
                </a:solidFill>
                <a:latin typeface="Arial" panose="020B0604020202020204" pitchFamily="34" charset="0"/>
              </a:rPr>
              <a:t>Kunststoffummantelung</a:t>
            </a:r>
          </a:p>
          <a:p>
            <a:pPr marL="285750" indent="-285750">
              <a:lnSpc>
                <a:spcPct val="150000"/>
              </a:lnSpc>
              <a:spcBef>
                <a:spcPts val="126"/>
              </a:spcBef>
              <a:buClr>
                <a:srgbClr val="ED7D31"/>
              </a:buClr>
              <a:buSzPct val="120000"/>
              <a:buFont typeface="Wingdings" panose="05000000000000000000" pitchFamily="2" charset="2"/>
              <a:buChar char="§"/>
            </a:pPr>
            <a:r>
              <a:rPr lang="de-DE" sz="1400" dirty="0">
                <a:solidFill>
                  <a:srgbClr val="4D4D4D"/>
                </a:solidFill>
                <a:latin typeface="Arial" panose="020B0604020202020204" pitchFamily="34" charset="0"/>
              </a:rPr>
              <a:t>allgemeine Verschleiß- und Isolierteile</a:t>
            </a:r>
          </a:p>
        </p:txBody>
      </p:sp>
      <p:sp>
        <p:nvSpPr>
          <p:cNvPr id="3" name="Parallelogramm 2">
            <a:extLst>
              <a:ext uri="{FF2B5EF4-FFF2-40B4-BE49-F238E27FC236}">
                <a16:creationId xmlns:a16="http://schemas.microsoft.com/office/drawing/2014/main" id="{B9257D6D-E5AD-5310-7368-C8E65C3EEBA5}"/>
              </a:ext>
            </a:extLst>
          </p:cNvPr>
          <p:cNvSpPr/>
          <p:nvPr/>
        </p:nvSpPr>
        <p:spPr>
          <a:xfrm>
            <a:off x="1060238" y="1983266"/>
            <a:ext cx="4300688"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de-DE" sz="1400" b="1" dirty="0">
                <a:solidFill>
                  <a:schemeClr val="bg1"/>
                </a:solidFill>
                <a:latin typeface="Arial" panose="020B0604020202020204" pitchFamily="34" charset="0"/>
                <a:cs typeface="Arial" panose="020B0604020202020204" pitchFamily="34" charset="0"/>
              </a:rPr>
              <a:t>NACH KUNDENWUNSCH </a:t>
            </a:r>
            <a:br>
              <a:rPr lang="de-DE" sz="1400" b="1" dirty="0">
                <a:solidFill>
                  <a:schemeClr val="bg1"/>
                </a:solidFill>
                <a:latin typeface="Arial" panose="020B0604020202020204" pitchFamily="34" charset="0"/>
                <a:cs typeface="Arial" panose="020B0604020202020204" pitchFamily="34" charset="0"/>
              </a:rPr>
            </a:br>
            <a:r>
              <a:rPr lang="de-DE" sz="1400" b="1" dirty="0">
                <a:solidFill>
                  <a:schemeClr val="bg1"/>
                </a:solidFill>
                <a:latin typeface="Arial" panose="020B0604020202020204" pitchFamily="34" charset="0"/>
                <a:cs typeface="Arial" panose="020B0604020202020204" pitchFamily="34" charset="0"/>
              </a:rPr>
              <a:t>UND / ODER ZEICHNUNG</a:t>
            </a:r>
          </a:p>
        </p:txBody>
      </p:sp>
    </p:spTree>
    <p:extLst>
      <p:ext uri="{BB962C8B-B14F-4D97-AF65-F5344CB8AC3E}">
        <p14:creationId xmlns:p14="http://schemas.microsoft.com/office/powerpoint/2010/main" val="5806752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CA36FB47-A0D7-640E-19A7-A3C8338C836C}"/>
              </a:ext>
            </a:extLst>
          </p:cNvPr>
          <p:cNvPicPr>
            <a:picLocks noChangeAspect="1"/>
          </p:cNvPicPr>
          <p:nvPr/>
        </p:nvPicPr>
        <p:blipFill>
          <a:blip r:embed="rId2"/>
          <a:stretch>
            <a:fillRect/>
          </a:stretch>
        </p:blipFill>
        <p:spPr>
          <a:xfrm>
            <a:off x="1200958" y="2000757"/>
            <a:ext cx="2060519" cy="1790961"/>
          </a:xfrm>
          <a:prstGeom prst="rect">
            <a:avLst/>
          </a:prstGeom>
        </p:spPr>
      </p:pic>
      <p:pic>
        <p:nvPicPr>
          <p:cNvPr id="7" name="Grafik 6">
            <a:extLst>
              <a:ext uri="{FF2B5EF4-FFF2-40B4-BE49-F238E27FC236}">
                <a16:creationId xmlns:a16="http://schemas.microsoft.com/office/drawing/2014/main" id="{AD7EA187-7608-4A5F-FECF-B2A4653D9039}"/>
              </a:ext>
            </a:extLst>
          </p:cNvPr>
          <p:cNvPicPr>
            <a:picLocks noChangeAspect="1"/>
          </p:cNvPicPr>
          <p:nvPr/>
        </p:nvPicPr>
        <p:blipFill rotWithShape="1">
          <a:blip r:embed="rId3"/>
          <a:srcRect r="12238" b="18660"/>
          <a:stretch/>
        </p:blipFill>
        <p:spPr>
          <a:xfrm>
            <a:off x="5026843" y="2000758"/>
            <a:ext cx="1995788" cy="1738312"/>
          </a:xfrm>
          <a:prstGeom prst="rect">
            <a:avLst/>
          </a:prstGeom>
        </p:spPr>
      </p:pic>
      <p:sp>
        <p:nvSpPr>
          <p:cNvPr id="8" name="Ellipse 7">
            <a:extLst>
              <a:ext uri="{FF2B5EF4-FFF2-40B4-BE49-F238E27FC236}">
                <a16:creationId xmlns:a16="http://schemas.microsoft.com/office/drawing/2014/main" id="{C1D6BCC4-01CE-6880-D0BD-F8C841F30660}"/>
              </a:ext>
            </a:extLst>
          </p:cNvPr>
          <p:cNvSpPr/>
          <p:nvPr/>
        </p:nvSpPr>
        <p:spPr>
          <a:xfrm>
            <a:off x="6185424" y="2931489"/>
            <a:ext cx="1064462" cy="995022"/>
          </a:xfrm>
          <a:prstGeom prst="ellipse">
            <a:avLst/>
          </a:prstGeom>
          <a:solidFill>
            <a:schemeClr val="accent2"/>
          </a:solidFill>
          <a:ln w="38100">
            <a:solidFill>
              <a:schemeClr val="accent2"/>
            </a:solid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ctr"/>
            <a:r>
              <a:rPr lang="de-DE" sz="900" b="1" dirty="0">
                <a:solidFill>
                  <a:schemeClr val="bg1"/>
                </a:solidFill>
                <a:latin typeface="Arial" panose="020B0604020202020204" pitchFamily="34" charset="0"/>
                <a:cs typeface="Arial" panose="020B0604020202020204" pitchFamily="34" charset="0"/>
              </a:rPr>
              <a:t>mit Rohren bis zu 75% Kosten einsparen</a:t>
            </a:r>
          </a:p>
        </p:txBody>
      </p:sp>
      <p:pic>
        <p:nvPicPr>
          <p:cNvPr id="10" name="Grafik 9">
            <a:extLst>
              <a:ext uri="{FF2B5EF4-FFF2-40B4-BE49-F238E27FC236}">
                <a16:creationId xmlns:a16="http://schemas.microsoft.com/office/drawing/2014/main" id="{0608C202-01A1-FDB5-DE27-F7332E67F6D1}"/>
              </a:ext>
            </a:extLst>
          </p:cNvPr>
          <p:cNvPicPr>
            <a:picLocks noChangeAspect="1"/>
          </p:cNvPicPr>
          <p:nvPr/>
        </p:nvPicPr>
        <p:blipFill>
          <a:blip r:embed="rId4"/>
          <a:stretch>
            <a:fillRect/>
          </a:stretch>
        </p:blipFill>
        <p:spPr>
          <a:xfrm>
            <a:off x="8812673" y="2000757"/>
            <a:ext cx="2037675" cy="1790961"/>
          </a:xfrm>
          <a:prstGeom prst="rect">
            <a:avLst/>
          </a:prstGeom>
        </p:spPr>
      </p:pic>
      <p:pic>
        <p:nvPicPr>
          <p:cNvPr id="15" name="Grafik 14">
            <a:extLst>
              <a:ext uri="{FF2B5EF4-FFF2-40B4-BE49-F238E27FC236}">
                <a16:creationId xmlns:a16="http://schemas.microsoft.com/office/drawing/2014/main" id="{CC1E2F64-DF04-C1A0-4B31-A94F9989CB66}"/>
              </a:ext>
            </a:extLst>
          </p:cNvPr>
          <p:cNvPicPr>
            <a:picLocks noChangeAspect="1"/>
          </p:cNvPicPr>
          <p:nvPr/>
        </p:nvPicPr>
        <p:blipFill>
          <a:blip r:embed="rId5"/>
          <a:stretch>
            <a:fillRect/>
          </a:stretch>
        </p:blipFill>
        <p:spPr>
          <a:xfrm>
            <a:off x="1219824" y="4337242"/>
            <a:ext cx="2022786" cy="1790961"/>
          </a:xfrm>
          <a:prstGeom prst="rect">
            <a:avLst/>
          </a:prstGeom>
        </p:spPr>
      </p:pic>
      <p:pic>
        <p:nvPicPr>
          <p:cNvPr id="20" name="Grafik 19">
            <a:extLst>
              <a:ext uri="{FF2B5EF4-FFF2-40B4-BE49-F238E27FC236}">
                <a16:creationId xmlns:a16="http://schemas.microsoft.com/office/drawing/2014/main" id="{CCEFC3FE-EEF7-F3F1-3AFE-54060BD8803D}"/>
              </a:ext>
            </a:extLst>
          </p:cNvPr>
          <p:cNvPicPr>
            <a:picLocks noChangeAspect="1"/>
          </p:cNvPicPr>
          <p:nvPr/>
        </p:nvPicPr>
        <p:blipFill>
          <a:blip r:embed="rId6"/>
          <a:stretch>
            <a:fillRect/>
          </a:stretch>
        </p:blipFill>
        <p:spPr>
          <a:xfrm>
            <a:off x="5010165" y="4337242"/>
            <a:ext cx="2029145" cy="1790961"/>
          </a:xfrm>
          <a:prstGeom prst="rect">
            <a:avLst/>
          </a:prstGeom>
        </p:spPr>
      </p:pic>
      <p:pic>
        <p:nvPicPr>
          <p:cNvPr id="23" name="Grafik 22">
            <a:extLst>
              <a:ext uri="{FF2B5EF4-FFF2-40B4-BE49-F238E27FC236}">
                <a16:creationId xmlns:a16="http://schemas.microsoft.com/office/drawing/2014/main" id="{8ACCB98D-BC0D-45E6-BC5A-E71F70E7AAE3}"/>
              </a:ext>
            </a:extLst>
          </p:cNvPr>
          <p:cNvPicPr>
            <a:picLocks noChangeAspect="1"/>
          </p:cNvPicPr>
          <p:nvPr/>
        </p:nvPicPr>
        <p:blipFill>
          <a:blip r:embed="rId7"/>
          <a:stretch>
            <a:fillRect/>
          </a:stretch>
        </p:blipFill>
        <p:spPr>
          <a:xfrm>
            <a:off x="8808161" y="4297455"/>
            <a:ext cx="2046699" cy="1819288"/>
          </a:xfrm>
          <a:prstGeom prst="rect">
            <a:avLst/>
          </a:prstGeom>
        </p:spPr>
      </p:pic>
      <p:sp>
        <p:nvSpPr>
          <p:cNvPr id="16" name="Textfeld 15">
            <a:extLst>
              <a:ext uri="{FF2B5EF4-FFF2-40B4-BE49-F238E27FC236}">
                <a16:creationId xmlns:a16="http://schemas.microsoft.com/office/drawing/2014/main" id="{C2EF1453-E3A5-47B7-A55F-5C51E9A50AB5}"/>
              </a:ext>
            </a:extLst>
          </p:cNvPr>
          <p:cNvSpPr txBox="1"/>
          <p:nvPr/>
        </p:nvSpPr>
        <p:spPr>
          <a:xfrm>
            <a:off x="3100180" y="1032077"/>
            <a:ext cx="5991640" cy="461665"/>
          </a:xfrm>
          <a:prstGeom prst="rect">
            <a:avLst/>
          </a:prstGeom>
          <a:solidFill>
            <a:schemeClr val="tx1">
              <a:lumMod val="50000"/>
              <a:lumOff val="50000"/>
            </a:schemeClr>
          </a:solidFill>
        </p:spPr>
        <p:txBody>
          <a:bodyPr wrap="none" rtlCol="0">
            <a:spAutoFit/>
          </a:bodyPr>
          <a:lstStyle/>
          <a:p>
            <a:r>
              <a:rPr lang="de-DE" sz="2400" b="1" dirty="0">
                <a:solidFill>
                  <a:schemeClr val="bg1"/>
                </a:solidFill>
                <a:latin typeface="Arial" panose="020B0604020202020204" pitchFamily="34" charset="0"/>
                <a:cs typeface="Arial" panose="020B0604020202020204" pitchFamily="34" charset="0"/>
              </a:rPr>
              <a:t>LIEFERFORMEN UNSERER PRODUKTE</a:t>
            </a:r>
          </a:p>
        </p:txBody>
      </p:sp>
      <p:sp>
        <p:nvSpPr>
          <p:cNvPr id="2" name="Parallelogramm 1">
            <a:extLst>
              <a:ext uri="{FF2B5EF4-FFF2-40B4-BE49-F238E27FC236}">
                <a16:creationId xmlns:a16="http://schemas.microsoft.com/office/drawing/2014/main" id="{1FD78ED7-9DD8-9752-D942-9D3494358DA6}"/>
              </a:ext>
            </a:extLst>
          </p:cNvPr>
          <p:cNvSpPr/>
          <p:nvPr/>
        </p:nvSpPr>
        <p:spPr>
          <a:xfrm>
            <a:off x="624102" y="1781861"/>
            <a:ext cx="3214230"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de-DE" sz="1400" b="1" dirty="0">
                <a:solidFill>
                  <a:schemeClr val="bg1"/>
                </a:solidFill>
                <a:latin typeface="Arial" panose="020B0604020202020204" pitchFamily="34" charset="0"/>
                <a:cs typeface="Arial" panose="020B0604020202020204" pitchFamily="34" charset="0"/>
              </a:rPr>
              <a:t>KUNSTSTOFFGRANULATE</a:t>
            </a:r>
          </a:p>
        </p:txBody>
      </p:sp>
      <p:sp>
        <p:nvSpPr>
          <p:cNvPr id="3" name="Parallelogramm 2">
            <a:extLst>
              <a:ext uri="{FF2B5EF4-FFF2-40B4-BE49-F238E27FC236}">
                <a16:creationId xmlns:a16="http://schemas.microsoft.com/office/drawing/2014/main" id="{75D9DD46-D5AC-721F-CCA7-3F87F5D546C0}"/>
              </a:ext>
            </a:extLst>
          </p:cNvPr>
          <p:cNvSpPr/>
          <p:nvPr/>
        </p:nvSpPr>
        <p:spPr>
          <a:xfrm>
            <a:off x="4417622" y="1745640"/>
            <a:ext cx="3214230"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de-DE" sz="1400" b="1" dirty="0">
                <a:solidFill>
                  <a:schemeClr val="bg1"/>
                </a:solidFill>
                <a:latin typeface="Arial" panose="020B0604020202020204" pitchFamily="34" charset="0"/>
                <a:cs typeface="Arial" panose="020B0604020202020204" pitchFamily="34" charset="0"/>
              </a:rPr>
              <a:t>HALBZEUGE</a:t>
            </a:r>
          </a:p>
        </p:txBody>
      </p:sp>
      <p:sp>
        <p:nvSpPr>
          <p:cNvPr id="4" name="Parallelogramm 3">
            <a:extLst>
              <a:ext uri="{FF2B5EF4-FFF2-40B4-BE49-F238E27FC236}">
                <a16:creationId xmlns:a16="http://schemas.microsoft.com/office/drawing/2014/main" id="{0B6BE717-B203-6781-732A-3BD86282E885}"/>
              </a:ext>
            </a:extLst>
          </p:cNvPr>
          <p:cNvSpPr/>
          <p:nvPr/>
        </p:nvSpPr>
        <p:spPr>
          <a:xfrm>
            <a:off x="8224395" y="1735684"/>
            <a:ext cx="3214230"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de-DE" sz="1400" b="1">
                <a:solidFill>
                  <a:schemeClr val="bg1"/>
                </a:solidFill>
                <a:latin typeface="Arial" panose="020B0604020202020204" pitchFamily="34" charset="0"/>
                <a:cs typeface="Arial" panose="020B0604020202020204" pitchFamily="34" charset="0"/>
              </a:rPr>
              <a:t>BESCHICHTUNGEN, </a:t>
            </a:r>
            <a:r>
              <a:rPr lang="de-DE" sz="1400" b="1" dirty="0">
                <a:solidFill>
                  <a:schemeClr val="bg1"/>
                </a:solidFill>
                <a:latin typeface="Arial" panose="020B0604020202020204" pitchFamily="34" charset="0"/>
                <a:cs typeface="Arial" panose="020B0604020202020204" pitchFamily="34" charset="0"/>
              </a:rPr>
              <a:t>BESCHICHTETE BAUTEILE</a:t>
            </a:r>
          </a:p>
        </p:txBody>
      </p:sp>
      <p:sp>
        <p:nvSpPr>
          <p:cNvPr id="6" name="Parallelogramm 5">
            <a:extLst>
              <a:ext uri="{FF2B5EF4-FFF2-40B4-BE49-F238E27FC236}">
                <a16:creationId xmlns:a16="http://schemas.microsoft.com/office/drawing/2014/main" id="{F60D28DA-C54D-A017-2C99-DACEFA76CD22}"/>
              </a:ext>
            </a:extLst>
          </p:cNvPr>
          <p:cNvSpPr/>
          <p:nvPr/>
        </p:nvSpPr>
        <p:spPr>
          <a:xfrm>
            <a:off x="8224395" y="5825923"/>
            <a:ext cx="3214230"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de-DE" sz="1400" b="1" dirty="0">
                <a:solidFill>
                  <a:schemeClr val="bg1"/>
                </a:solidFill>
                <a:latin typeface="Arial" panose="020B0604020202020204" pitchFamily="34" charset="0"/>
                <a:cs typeface="Arial" panose="020B0604020202020204" pitchFamily="34" charset="0"/>
              </a:rPr>
              <a:t>3D-DRUCK</a:t>
            </a:r>
          </a:p>
        </p:txBody>
      </p:sp>
      <p:sp>
        <p:nvSpPr>
          <p:cNvPr id="9" name="Parallelogramm 8">
            <a:extLst>
              <a:ext uri="{FF2B5EF4-FFF2-40B4-BE49-F238E27FC236}">
                <a16:creationId xmlns:a16="http://schemas.microsoft.com/office/drawing/2014/main" id="{51120AF9-D24D-CFF1-087B-AF02823D6876}"/>
              </a:ext>
            </a:extLst>
          </p:cNvPr>
          <p:cNvSpPr/>
          <p:nvPr/>
        </p:nvSpPr>
        <p:spPr>
          <a:xfrm>
            <a:off x="4417622" y="5825923"/>
            <a:ext cx="3214230"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de-DE" sz="1400" b="1" dirty="0">
                <a:solidFill>
                  <a:schemeClr val="bg1"/>
                </a:solidFill>
                <a:latin typeface="Arial" panose="020B0604020202020204" pitchFamily="34" charset="0"/>
                <a:cs typeface="Arial" panose="020B0604020202020204" pitchFamily="34" charset="0"/>
              </a:rPr>
              <a:t>NORMTEILE</a:t>
            </a:r>
          </a:p>
        </p:txBody>
      </p:sp>
      <p:sp>
        <p:nvSpPr>
          <p:cNvPr id="14" name="Parallelogramm 13">
            <a:extLst>
              <a:ext uri="{FF2B5EF4-FFF2-40B4-BE49-F238E27FC236}">
                <a16:creationId xmlns:a16="http://schemas.microsoft.com/office/drawing/2014/main" id="{C297FFDB-F8DC-2FE5-20A2-54E52C661775}"/>
              </a:ext>
            </a:extLst>
          </p:cNvPr>
          <p:cNvSpPr/>
          <p:nvPr/>
        </p:nvSpPr>
        <p:spPr>
          <a:xfrm>
            <a:off x="624102" y="5825923"/>
            <a:ext cx="3214230"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de-DE" sz="1400" b="1" dirty="0">
                <a:solidFill>
                  <a:schemeClr val="bg1"/>
                </a:solidFill>
                <a:latin typeface="Arial" panose="020B0604020202020204" pitchFamily="34" charset="0"/>
                <a:cs typeface="Arial" panose="020B0604020202020204" pitchFamily="34" charset="0"/>
              </a:rPr>
              <a:t>KUNDENSPEZIFISCHE BAUTEILE</a:t>
            </a:r>
          </a:p>
        </p:txBody>
      </p:sp>
    </p:spTree>
    <p:extLst>
      <p:ext uri="{BB962C8B-B14F-4D97-AF65-F5344CB8AC3E}">
        <p14:creationId xmlns:p14="http://schemas.microsoft.com/office/powerpoint/2010/main" val="28236764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a:extLst>
              <a:ext uri="{FF2B5EF4-FFF2-40B4-BE49-F238E27FC236}">
                <a16:creationId xmlns:a16="http://schemas.microsoft.com/office/drawing/2014/main" id="{3611734E-CFF4-9BD7-3923-A99038625593}"/>
              </a:ext>
            </a:extLst>
          </p:cNvPr>
          <p:cNvSpPr txBox="1"/>
          <p:nvPr/>
        </p:nvSpPr>
        <p:spPr>
          <a:xfrm>
            <a:off x="4072849" y="1032804"/>
            <a:ext cx="4046301" cy="461665"/>
          </a:xfrm>
          <a:prstGeom prst="rect">
            <a:avLst/>
          </a:prstGeom>
          <a:solidFill>
            <a:schemeClr val="tx1">
              <a:lumMod val="50000"/>
              <a:lumOff val="50000"/>
            </a:schemeClr>
          </a:solidFill>
        </p:spPr>
        <p:txBody>
          <a:bodyPr wrap="none" rtlCol="0">
            <a:spAutoFit/>
          </a:bodyPr>
          <a:lstStyle/>
          <a:p>
            <a:r>
              <a:rPr lang="de-DE" sz="2400" b="1" dirty="0">
                <a:solidFill>
                  <a:schemeClr val="bg1"/>
                </a:solidFill>
                <a:latin typeface="Arial" panose="020B0604020202020204" pitchFamily="34" charset="0"/>
                <a:cs typeface="Arial" panose="020B0604020202020204" pitchFamily="34" charset="0"/>
              </a:rPr>
              <a:t>PRÄZISIONSGLEITLAGER</a:t>
            </a:r>
          </a:p>
        </p:txBody>
      </p:sp>
      <p:pic>
        <p:nvPicPr>
          <p:cNvPr id="2" name="Picture 14" descr="V:\- GRAFIK -\Broschüren\- LINKS -\Gleitlager mit Bund_ZX-410.jpg">
            <a:extLst>
              <a:ext uri="{FF2B5EF4-FFF2-40B4-BE49-F238E27FC236}">
                <a16:creationId xmlns:a16="http://schemas.microsoft.com/office/drawing/2014/main" id="{70757B3A-56E1-4D9B-9945-AFB5A02913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4234" t="16168" r="24234" b="15141"/>
          <a:stretch>
            <a:fillRect/>
          </a:stretch>
        </p:blipFill>
        <p:spPr bwMode="auto">
          <a:xfrm>
            <a:off x="1302724" y="3849226"/>
            <a:ext cx="1295400" cy="1295400"/>
          </a:xfrm>
          <a:prstGeom prst="rect">
            <a:avLst/>
          </a:prstGeom>
          <a:noFill/>
          <a:ln w="25400">
            <a:solidFill>
              <a:srgbClr val="808080"/>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15" descr="V:\- GRAFIK -\Broschüren\- LINKS -\Gleitlager_ZX-100K.jpg">
            <a:extLst>
              <a:ext uri="{FF2B5EF4-FFF2-40B4-BE49-F238E27FC236}">
                <a16:creationId xmlns:a16="http://schemas.microsoft.com/office/drawing/2014/main" id="{13D85D4E-4721-47F8-ADB2-A2CBECDF69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207" r="21207" b="11105"/>
          <a:stretch>
            <a:fillRect/>
          </a:stretch>
        </p:blipFill>
        <p:spPr bwMode="auto">
          <a:xfrm>
            <a:off x="1302724" y="2172826"/>
            <a:ext cx="1303338" cy="1371600"/>
          </a:xfrm>
          <a:prstGeom prst="rect">
            <a:avLst/>
          </a:prstGeom>
          <a:noFill/>
          <a:ln w="254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4" name="Rectangle 21">
            <a:extLst>
              <a:ext uri="{FF2B5EF4-FFF2-40B4-BE49-F238E27FC236}">
                <a16:creationId xmlns:a16="http://schemas.microsoft.com/office/drawing/2014/main" id="{489AE4D4-2BD2-4B54-866F-9629E2DAEB13}"/>
              </a:ext>
            </a:extLst>
          </p:cNvPr>
          <p:cNvSpPr>
            <a:spLocks noChangeArrowheads="1"/>
          </p:cNvSpPr>
          <p:nvPr/>
        </p:nvSpPr>
        <p:spPr bwMode="auto">
          <a:xfrm>
            <a:off x="5729030" y="2744207"/>
            <a:ext cx="5160247"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de-DE" altLang="de-DE" sz="1400" dirty="0">
                <a:solidFill>
                  <a:srgbClr val="4D4D4D"/>
                </a:solidFill>
                <a:latin typeface="Arial" panose="020B0604020202020204" pitchFamily="34" charset="0"/>
                <a:cs typeface="Arial" panose="020B0604020202020204" pitchFamily="34" charset="0"/>
              </a:rPr>
              <a:t>Die Abmessungen unserer Gleitlager entsprechen den</a:t>
            </a:r>
          </a:p>
          <a:p>
            <a:pPr eaLnBrk="1" hangingPunct="1"/>
            <a:r>
              <a:rPr lang="de-DE" altLang="de-DE" sz="1400" dirty="0">
                <a:solidFill>
                  <a:srgbClr val="4D4D4D"/>
                </a:solidFill>
                <a:latin typeface="Arial" panose="020B0604020202020204" pitchFamily="34" charset="0"/>
                <a:cs typeface="Arial" panose="020B0604020202020204" pitchFamily="34" charset="0"/>
              </a:rPr>
              <a:t>folgenden DIN-Normen.</a:t>
            </a:r>
          </a:p>
          <a:p>
            <a:pPr eaLnBrk="1" hangingPunct="1"/>
            <a:endParaRPr lang="de-DE" altLang="de-DE" sz="1400" dirty="0">
              <a:solidFill>
                <a:srgbClr val="4D4D4D"/>
              </a:solidFill>
              <a:latin typeface="Arial" panose="020B0604020202020204" pitchFamily="34" charset="0"/>
              <a:cs typeface="Arial" panose="020B0604020202020204" pitchFamily="34" charset="0"/>
            </a:endParaRPr>
          </a:p>
          <a:p>
            <a:pPr marL="285750" indent="-285750" eaLnBrk="1" hangingPunct="1">
              <a:buClr>
                <a:srgbClr val="ED7D31"/>
              </a:buClr>
              <a:buFont typeface="Wingdings" panose="05000000000000000000" pitchFamily="2" charset="2"/>
              <a:buChar char="§"/>
            </a:pPr>
            <a:r>
              <a:rPr lang="de-DE" altLang="de-DE" sz="1400" dirty="0">
                <a:solidFill>
                  <a:srgbClr val="4D4D4D"/>
                </a:solidFill>
                <a:latin typeface="Arial" panose="020B0604020202020204" pitchFamily="34" charset="0"/>
                <a:cs typeface="Arial" panose="020B0604020202020204" pitchFamily="34" charset="0"/>
              </a:rPr>
              <a:t>DIN 1850 - Massivbuchsen als Einpressbuchsen in Gehäusen</a:t>
            </a:r>
          </a:p>
          <a:p>
            <a:pPr marL="285750" indent="-285750" eaLnBrk="1" hangingPunct="1">
              <a:buClr>
                <a:srgbClr val="ED7D31"/>
              </a:buClr>
              <a:buFont typeface="Wingdings" panose="05000000000000000000" pitchFamily="2" charset="2"/>
              <a:buChar char="§"/>
            </a:pPr>
            <a:r>
              <a:rPr lang="de-DE" altLang="de-DE" sz="1400" dirty="0">
                <a:solidFill>
                  <a:srgbClr val="4D4D4D"/>
                </a:solidFill>
                <a:latin typeface="Arial" panose="020B0604020202020204" pitchFamily="34" charset="0"/>
                <a:cs typeface="Arial" panose="020B0604020202020204" pitchFamily="34" charset="0"/>
              </a:rPr>
              <a:t>DIN 1552 - zum Einpressen auf Lagerzapfen</a:t>
            </a:r>
          </a:p>
          <a:p>
            <a:pPr marL="285750" indent="-285750" eaLnBrk="1" hangingPunct="1">
              <a:buClr>
                <a:srgbClr val="ED7D31"/>
              </a:buClr>
              <a:buFont typeface="Wingdings" panose="05000000000000000000" pitchFamily="2" charset="2"/>
              <a:buChar char="§"/>
            </a:pPr>
            <a:r>
              <a:rPr lang="de-DE" altLang="de-DE" sz="1400" dirty="0">
                <a:solidFill>
                  <a:srgbClr val="4D4D4D"/>
                </a:solidFill>
                <a:latin typeface="Arial" panose="020B0604020202020204" pitchFamily="34" charset="0"/>
                <a:cs typeface="Arial" panose="020B0604020202020204" pitchFamily="34" charset="0"/>
              </a:rPr>
              <a:t>DIN 1494 - gerollte Buchsen als Einpressbuchsen</a:t>
            </a:r>
          </a:p>
          <a:p>
            <a:pPr marL="285750" indent="-285750" eaLnBrk="1" hangingPunct="1">
              <a:buClr>
                <a:srgbClr val="ED7D31"/>
              </a:buClr>
              <a:buFont typeface="Wingdings" panose="05000000000000000000" pitchFamily="2" charset="2"/>
              <a:buChar char="§"/>
            </a:pPr>
            <a:r>
              <a:rPr lang="de-DE" altLang="de-DE" sz="1400" dirty="0">
                <a:solidFill>
                  <a:srgbClr val="4D4D4D"/>
                </a:solidFill>
                <a:latin typeface="Arial" panose="020B0604020202020204" pitchFamily="34" charset="0"/>
                <a:cs typeface="Arial" panose="020B0604020202020204" pitchFamily="34" charset="0"/>
              </a:rPr>
              <a:t>DIN 1498 - wesentlich dickwandiger als Einpressbuchsen</a:t>
            </a:r>
            <a:endParaRPr lang="en-US" altLang="de-DE" sz="1400" dirty="0">
              <a:solidFill>
                <a:srgbClr val="4D4D4D"/>
              </a:solidFill>
              <a:latin typeface="Arial" panose="020B0604020202020204" pitchFamily="34" charset="0"/>
              <a:cs typeface="Arial" panose="020B0604020202020204" pitchFamily="34" charset="0"/>
            </a:endParaRPr>
          </a:p>
        </p:txBody>
      </p:sp>
      <p:sp>
        <p:nvSpPr>
          <p:cNvPr id="7" name="Parallelogramm 6">
            <a:extLst>
              <a:ext uri="{FF2B5EF4-FFF2-40B4-BE49-F238E27FC236}">
                <a16:creationId xmlns:a16="http://schemas.microsoft.com/office/drawing/2014/main" id="{AB3B209F-DEBF-2D53-7070-57E021A18F3E}"/>
              </a:ext>
            </a:extLst>
          </p:cNvPr>
          <p:cNvSpPr/>
          <p:nvPr/>
        </p:nvSpPr>
        <p:spPr>
          <a:xfrm>
            <a:off x="2236243" y="2596876"/>
            <a:ext cx="3214230"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de-DE" sz="1400" b="1" dirty="0">
                <a:solidFill>
                  <a:schemeClr val="bg1"/>
                </a:solidFill>
                <a:latin typeface="Arial" panose="020B0604020202020204" pitchFamily="34" charset="0"/>
                <a:cs typeface="Arial" panose="020B0604020202020204" pitchFamily="34" charset="0"/>
              </a:rPr>
              <a:t>ZYLINDRISCHE LAGERBUCHSEN</a:t>
            </a:r>
          </a:p>
        </p:txBody>
      </p:sp>
      <p:sp>
        <p:nvSpPr>
          <p:cNvPr id="9" name="Parallelogramm 8">
            <a:extLst>
              <a:ext uri="{FF2B5EF4-FFF2-40B4-BE49-F238E27FC236}">
                <a16:creationId xmlns:a16="http://schemas.microsoft.com/office/drawing/2014/main" id="{D7E8E92E-45C9-0BF7-5E70-9AA04F0D17D7}"/>
              </a:ext>
            </a:extLst>
          </p:cNvPr>
          <p:cNvSpPr/>
          <p:nvPr/>
        </p:nvSpPr>
        <p:spPr>
          <a:xfrm>
            <a:off x="2236243" y="4123333"/>
            <a:ext cx="3214230"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de-DE" sz="1400" b="1" dirty="0">
                <a:solidFill>
                  <a:schemeClr val="bg1"/>
                </a:solidFill>
                <a:latin typeface="Arial" panose="020B0604020202020204" pitchFamily="34" charset="0"/>
                <a:cs typeface="Arial" panose="020B0604020202020204" pitchFamily="34" charset="0"/>
              </a:rPr>
              <a:t>BUNDBUCHSEN</a:t>
            </a:r>
          </a:p>
        </p:txBody>
      </p:sp>
    </p:spTree>
    <p:extLst>
      <p:ext uri="{BB962C8B-B14F-4D97-AF65-F5344CB8AC3E}">
        <p14:creationId xmlns:p14="http://schemas.microsoft.com/office/powerpoint/2010/main" val="35516335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1A74F50B-A7C0-C812-C941-A1CD19A8018A}"/>
              </a:ext>
            </a:extLst>
          </p:cNvPr>
          <p:cNvSpPr txBox="1"/>
          <p:nvPr/>
        </p:nvSpPr>
        <p:spPr>
          <a:xfrm>
            <a:off x="4754117" y="1036908"/>
            <a:ext cx="2761910" cy="461665"/>
          </a:xfrm>
          <a:prstGeom prst="rect">
            <a:avLst/>
          </a:prstGeom>
          <a:solidFill>
            <a:schemeClr val="tx1">
              <a:lumMod val="50000"/>
              <a:lumOff val="50000"/>
            </a:schemeClr>
          </a:solidFill>
        </p:spPr>
        <p:txBody>
          <a:bodyPr wrap="none" rtlCol="0">
            <a:spAutoFit/>
          </a:bodyPr>
          <a:lstStyle/>
          <a:p>
            <a:r>
              <a:rPr lang="de-DE" sz="2400" b="1" dirty="0">
                <a:solidFill>
                  <a:schemeClr val="bg1"/>
                </a:solidFill>
                <a:latin typeface="Arial" panose="020B0604020202020204" pitchFamily="34" charset="0"/>
                <a:cs typeface="Arial" panose="020B0604020202020204" pitchFamily="34" charset="0"/>
              </a:rPr>
              <a:t>STANDARDTEILE</a:t>
            </a:r>
          </a:p>
        </p:txBody>
      </p:sp>
      <p:sp>
        <p:nvSpPr>
          <p:cNvPr id="6" name="object 11"/>
          <p:cNvSpPr/>
          <p:nvPr/>
        </p:nvSpPr>
        <p:spPr>
          <a:xfrm>
            <a:off x="7118683" y="1985218"/>
            <a:ext cx="3303260" cy="1182921"/>
          </a:xfrm>
          <a:prstGeom prst="rect">
            <a:avLst/>
          </a:prstGeom>
          <a:blipFill>
            <a:blip r:embed="rId2" cstate="print"/>
            <a:stretch>
              <a:fillRect/>
            </a:stretch>
          </a:blipFill>
        </p:spPr>
        <p:txBody>
          <a:bodyPr wrap="square" lIns="0" tIns="0" rIns="0" bIns="0" rtlCol="0"/>
          <a:lstStyle/>
          <a:p>
            <a:endParaRPr/>
          </a:p>
        </p:txBody>
      </p:sp>
      <p:sp>
        <p:nvSpPr>
          <p:cNvPr id="8" name="object 10"/>
          <p:cNvSpPr/>
          <p:nvPr/>
        </p:nvSpPr>
        <p:spPr>
          <a:xfrm>
            <a:off x="7118684" y="3429000"/>
            <a:ext cx="3315954" cy="1182894"/>
          </a:xfrm>
          <a:prstGeom prst="rect">
            <a:avLst/>
          </a:prstGeom>
          <a:blipFill>
            <a:blip r:embed="rId3" cstate="print"/>
            <a:stretch>
              <a:fillRect/>
            </a:stretch>
          </a:blipFill>
        </p:spPr>
        <p:txBody>
          <a:bodyPr wrap="square" lIns="0" tIns="0" rIns="0" bIns="0" rtlCol="0"/>
          <a:lstStyle/>
          <a:p>
            <a:endParaRPr/>
          </a:p>
        </p:txBody>
      </p:sp>
      <p:grpSp>
        <p:nvGrpSpPr>
          <p:cNvPr id="17" name="Gruppieren 16">
            <a:extLst>
              <a:ext uri="{FF2B5EF4-FFF2-40B4-BE49-F238E27FC236}">
                <a16:creationId xmlns:a16="http://schemas.microsoft.com/office/drawing/2014/main" id="{50741287-EA9B-3116-E355-348E139BEFF9}"/>
              </a:ext>
            </a:extLst>
          </p:cNvPr>
          <p:cNvGrpSpPr/>
          <p:nvPr/>
        </p:nvGrpSpPr>
        <p:grpSpPr>
          <a:xfrm>
            <a:off x="1706337" y="1985218"/>
            <a:ext cx="4844857" cy="1114680"/>
            <a:chOff x="1706337" y="1985218"/>
            <a:chExt cx="4844857" cy="1114680"/>
          </a:xfrm>
        </p:grpSpPr>
        <p:sp>
          <p:nvSpPr>
            <p:cNvPr id="4" name="Rectangle 28">
              <a:extLst>
                <a:ext uri="{FF2B5EF4-FFF2-40B4-BE49-F238E27FC236}">
                  <a16:creationId xmlns:a16="http://schemas.microsoft.com/office/drawing/2014/main" id="{16FA1894-2C4E-4A28-8A90-946B8F10DCF0}"/>
                </a:ext>
              </a:extLst>
            </p:cNvPr>
            <p:cNvSpPr>
              <a:spLocks noChangeArrowheads="1"/>
            </p:cNvSpPr>
            <p:nvPr/>
          </p:nvSpPr>
          <p:spPr bwMode="auto">
            <a:xfrm>
              <a:off x="1904857" y="2576678"/>
              <a:ext cx="464633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de-DE" sz="1400" dirty="0">
                  <a:solidFill>
                    <a:srgbClr val="494948"/>
                  </a:solidFill>
                  <a:latin typeface="Arial"/>
                  <a:cs typeface="Arial"/>
                </a:rPr>
                <a:t>für Trockenlauf, Öl-, Wasserschmierung </a:t>
              </a:r>
              <a:br>
                <a:rPr lang="de-DE" sz="1400" dirty="0">
                  <a:solidFill>
                    <a:srgbClr val="494948"/>
                  </a:solidFill>
                  <a:latin typeface="Arial"/>
                  <a:cs typeface="Arial"/>
                </a:rPr>
              </a:br>
              <a:r>
                <a:rPr lang="de-DE" sz="1400" dirty="0">
                  <a:solidFill>
                    <a:srgbClr val="494948"/>
                  </a:solidFill>
                  <a:latin typeface="Arial"/>
                  <a:cs typeface="Arial"/>
                </a:rPr>
                <a:t>Durchmesser 2 bis 250 mm</a:t>
              </a:r>
              <a:endParaRPr lang="de-DE" sz="1400" dirty="0">
                <a:latin typeface="Arial"/>
                <a:cs typeface="Arial"/>
              </a:endParaRPr>
            </a:p>
          </p:txBody>
        </p:sp>
        <p:sp>
          <p:nvSpPr>
            <p:cNvPr id="2" name="Parallelogramm 1">
              <a:extLst>
                <a:ext uri="{FF2B5EF4-FFF2-40B4-BE49-F238E27FC236}">
                  <a16:creationId xmlns:a16="http://schemas.microsoft.com/office/drawing/2014/main" id="{487A6AE9-2945-4541-517B-52B11B48874C}"/>
                </a:ext>
              </a:extLst>
            </p:cNvPr>
            <p:cNvSpPr/>
            <p:nvPr/>
          </p:nvSpPr>
          <p:spPr>
            <a:xfrm>
              <a:off x="1706337" y="1985218"/>
              <a:ext cx="3479274"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de-DE" sz="1400" b="1" dirty="0">
                  <a:solidFill>
                    <a:schemeClr val="bg1"/>
                  </a:solidFill>
                  <a:latin typeface="Arial" panose="020B0604020202020204" pitchFamily="34" charset="0"/>
                  <a:cs typeface="Arial" panose="020B0604020202020204" pitchFamily="34" charset="0"/>
                </a:rPr>
                <a:t>HOCHPRÄZISIONSLAGER</a:t>
              </a:r>
            </a:p>
          </p:txBody>
        </p:sp>
      </p:grpSp>
      <p:grpSp>
        <p:nvGrpSpPr>
          <p:cNvPr id="16" name="Gruppieren 15">
            <a:extLst>
              <a:ext uri="{FF2B5EF4-FFF2-40B4-BE49-F238E27FC236}">
                <a16:creationId xmlns:a16="http://schemas.microsoft.com/office/drawing/2014/main" id="{A0C3B0EC-9E25-BCD3-19DA-E74016F60109}"/>
              </a:ext>
            </a:extLst>
          </p:cNvPr>
          <p:cNvGrpSpPr/>
          <p:nvPr/>
        </p:nvGrpSpPr>
        <p:grpSpPr>
          <a:xfrm>
            <a:off x="1757362" y="3219284"/>
            <a:ext cx="3479274" cy="899224"/>
            <a:chOff x="1757362" y="3167263"/>
            <a:chExt cx="3479274" cy="899224"/>
          </a:xfrm>
        </p:grpSpPr>
        <p:sp>
          <p:nvSpPr>
            <p:cNvPr id="3" name="Parallelogramm 2">
              <a:extLst>
                <a:ext uri="{FF2B5EF4-FFF2-40B4-BE49-F238E27FC236}">
                  <a16:creationId xmlns:a16="http://schemas.microsoft.com/office/drawing/2014/main" id="{85B2CF9A-9F26-53CE-82FF-BD7E18923F1E}"/>
                </a:ext>
              </a:extLst>
            </p:cNvPr>
            <p:cNvSpPr/>
            <p:nvPr/>
          </p:nvSpPr>
          <p:spPr>
            <a:xfrm>
              <a:off x="1757362" y="3167263"/>
              <a:ext cx="3479274"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de-DE" sz="1400" b="1" dirty="0">
                  <a:solidFill>
                    <a:schemeClr val="bg1"/>
                  </a:solidFill>
                  <a:latin typeface="Arial" panose="020B0604020202020204" pitchFamily="34" charset="0"/>
                  <a:cs typeface="Arial" panose="020B0604020202020204" pitchFamily="34" charset="0"/>
                </a:rPr>
                <a:t>SPINDELMUTTERN</a:t>
              </a:r>
            </a:p>
          </p:txBody>
        </p:sp>
        <p:sp>
          <p:nvSpPr>
            <p:cNvPr id="5" name="Textfeld 4">
              <a:extLst>
                <a:ext uri="{FF2B5EF4-FFF2-40B4-BE49-F238E27FC236}">
                  <a16:creationId xmlns:a16="http://schemas.microsoft.com/office/drawing/2014/main" id="{B16D0574-2DAC-BB74-3912-047CA9FB5319}"/>
                </a:ext>
              </a:extLst>
            </p:cNvPr>
            <p:cNvSpPr txBox="1"/>
            <p:nvPr/>
          </p:nvSpPr>
          <p:spPr>
            <a:xfrm>
              <a:off x="1904858" y="3758710"/>
              <a:ext cx="2393284" cy="307777"/>
            </a:xfrm>
            <a:prstGeom prst="rect">
              <a:avLst/>
            </a:prstGeom>
            <a:noFill/>
          </p:spPr>
          <p:txBody>
            <a:bodyPr wrap="none" rtlCol="0">
              <a:spAutoFit/>
            </a:bodyPr>
            <a:lstStyle/>
            <a:p>
              <a:pPr eaLnBrk="1" hangingPunct="1"/>
              <a:r>
                <a:rPr lang="en-US" sz="1400" dirty="0" err="1">
                  <a:solidFill>
                    <a:srgbClr val="494948"/>
                  </a:solidFill>
                  <a:latin typeface="Arial"/>
                  <a:cs typeface="Arial"/>
                </a:rPr>
                <a:t>mit</a:t>
              </a:r>
              <a:r>
                <a:rPr lang="en-US" sz="1400" dirty="0">
                  <a:solidFill>
                    <a:srgbClr val="494948"/>
                  </a:solidFill>
                  <a:latin typeface="Arial"/>
                  <a:cs typeface="Arial"/>
                </a:rPr>
                <a:t> </a:t>
              </a:r>
              <a:r>
                <a:rPr lang="en-US" sz="1400" dirty="0" err="1">
                  <a:solidFill>
                    <a:srgbClr val="494948"/>
                  </a:solidFill>
                  <a:latin typeface="Arial"/>
                  <a:cs typeface="Arial"/>
                </a:rPr>
                <a:t>Trapezgewinde</a:t>
              </a:r>
              <a:r>
                <a:rPr lang="en-US" sz="1400" dirty="0">
                  <a:solidFill>
                    <a:srgbClr val="494948"/>
                  </a:solidFill>
                  <a:latin typeface="Arial"/>
                  <a:cs typeface="Arial"/>
                </a:rPr>
                <a:t> DIN 103</a:t>
              </a:r>
            </a:p>
          </p:txBody>
        </p:sp>
      </p:grpSp>
      <p:grpSp>
        <p:nvGrpSpPr>
          <p:cNvPr id="15" name="Gruppieren 14">
            <a:extLst>
              <a:ext uri="{FF2B5EF4-FFF2-40B4-BE49-F238E27FC236}">
                <a16:creationId xmlns:a16="http://schemas.microsoft.com/office/drawing/2014/main" id="{527540BB-D405-9EA0-605C-17DF1A82EFC7}"/>
              </a:ext>
            </a:extLst>
          </p:cNvPr>
          <p:cNvGrpSpPr/>
          <p:nvPr/>
        </p:nvGrpSpPr>
        <p:grpSpPr>
          <a:xfrm>
            <a:off x="1757362" y="4303866"/>
            <a:ext cx="3479274" cy="898642"/>
            <a:chOff x="1757362" y="4303866"/>
            <a:chExt cx="3479274" cy="898642"/>
          </a:xfrm>
        </p:grpSpPr>
        <p:sp>
          <p:nvSpPr>
            <p:cNvPr id="9" name="Parallelogramm 8">
              <a:extLst>
                <a:ext uri="{FF2B5EF4-FFF2-40B4-BE49-F238E27FC236}">
                  <a16:creationId xmlns:a16="http://schemas.microsoft.com/office/drawing/2014/main" id="{F627C5D8-8606-AB27-A0B4-0B71313E2582}"/>
                </a:ext>
              </a:extLst>
            </p:cNvPr>
            <p:cNvSpPr/>
            <p:nvPr/>
          </p:nvSpPr>
          <p:spPr>
            <a:xfrm>
              <a:off x="1757362" y="4303866"/>
              <a:ext cx="3479274"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de-DE" sz="1400" b="1" dirty="0">
                  <a:solidFill>
                    <a:schemeClr val="bg1"/>
                  </a:solidFill>
                  <a:latin typeface="Arial" panose="020B0604020202020204" pitchFamily="34" charset="0"/>
                  <a:cs typeface="Arial" panose="020B0604020202020204" pitchFamily="34" charset="0"/>
                </a:rPr>
                <a:t>GLEITBAHNBELÄGE</a:t>
              </a:r>
            </a:p>
          </p:txBody>
        </p:sp>
        <p:sp>
          <p:nvSpPr>
            <p:cNvPr id="10" name="Textfeld 9">
              <a:extLst>
                <a:ext uri="{FF2B5EF4-FFF2-40B4-BE49-F238E27FC236}">
                  <a16:creationId xmlns:a16="http://schemas.microsoft.com/office/drawing/2014/main" id="{3A3150EA-6349-8970-D4E1-9A1DE9FE1289}"/>
                </a:ext>
              </a:extLst>
            </p:cNvPr>
            <p:cNvSpPr txBox="1"/>
            <p:nvPr/>
          </p:nvSpPr>
          <p:spPr>
            <a:xfrm>
              <a:off x="1904858" y="4894731"/>
              <a:ext cx="2212465" cy="307777"/>
            </a:xfrm>
            <a:prstGeom prst="rect">
              <a:avLst/>
            </a:prstGeom>
            <a:noFill/>
          </p:spPr>
          <p:txBody>
            <a:bodyPr wrap="none" rtlCol="0">
              <a:spAutoFit/>
            </a:bodyPr>
            <a:lstStyle/>
            <a:p>
              <a:pPr eaLnBrk="1" hangingPunct="1"/>
              <a:r>
                <a:rPr lang="en-US" altLang="de-DE" sz="1400" dirty="0" err="1">
                  <a:solidFill>
                    <a:srgbClr val="4D4D4D"/>
                  </a:solidFill>
                  <a:latin typeface="Arial" panose="020B0604020202020204" pitchFamily="34" charset="0"/>
                </a:rPr>
                <a:t>mit</a:t>
              </a:r>
              <a:r>
                <a:rPr lang="en-US" altLang="de-DE" sz="1400" dirty="0">
                  <a:solidFill>
                    <a:srgbClr val="4D4D4D"/>
                  </a:solidFill>
                  <a:latin typeface="Arial" panose="020B0604020202020204" pitchFamily="34" charset="0"/>
                </a:rPr>
                <a:t> und </a:t>
              </a:r>
              <a:r>
                <a:rPr lang="en-US" altLang="de-DE" sz="1400" dirty="0" err="1">
                  <a:solidFill>
                    <a:srgbClr val="4D4D4D"/>
                  </a:solidFill>
                  <a:latin typeface="Arial" panose="020B0604020202020204" pitchFamily="34" charset="0"/>
                </a:rPr>
                <a:t>ohne</a:t>
              </a:r>
              <a:r>
                <a:rPr lang="en-US" altLang="de-DE" sz="1400" dirty="0">
                  <a:solidFill>
                    <a:srgbClr val="4D4D4D"/>
                  </a:solidFill>
                  <a:latin typeface="Arial" panose="020B0604020202020204" pitchFamily="34" charset="0"/>
                </a:rPr>
                <a:t> </a:t>
              </a:r>
              <a:r>
                <a:rPr lang="en-US" altLang="de-DE" sz="1400" dirty="0" err="1">
                  <a:solidFill>
                    <a:srgbClr val="4D4D4D"/>
                  </a:solidFill>
                  <a:latin typeface="Arial" panose="020B0604020202020204" pitchFamily="34" charset="0"/>
                </a:rPr>
                <a:t>Metallträger</a:t>
              </a:r>
              <a:endParaRPr lang="en-US" altLang="de-DE" sz="1400" dirty="0">
                <a:solidFill>
                  <a:srgbClr val="4D4D4D"/>
                </a:solidFill>
                <a:latin typeface="Arial" panose="020B0604020202020204" pitchFamily="34" charset="0"/>
              </a:endParaRPr>
            </a:p>
          </p:txBody>
        </p:sp>
      </p:grpSp>
      <p:sp>
        <p:nvSpPr>
          <p:cNvPr id="12" name="Parallelogramm 11">
            <a:extLst>
              <a:ext uri="{FF2B5EF4-FFF2-40B4-BE49-F238E27FC236}">
                <a16:creationId xmlns:a16="http://schemas.microsoft.com/office/drawing/2014/main" id="{54EADA95-99BF-638E-0ADE-80C13813F45D}"/>
              </a:ext>
            </a:extLst>
          </p:cNvPr>
          <p:cNvSpPr/>
          <p:nvPr/>
        </p:nvSpPr>
        <p:spPr>
          <a:xfrm>
            <a:off x="1757362" y="5462336"/>
            <a:ext cx="2840055"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de-DE" sz="1400" b="1" dirty="0">
                <a:solidFill>
                  <a:schemeClr val="bg1"/>
                </a:solidFill>
                <a:latin typeface="Arial" panose="020B0604020202020204" pitchFamily="34" charset="0"/>
                <a:cs typeface="Arial" panose="020B0604020202020204" pitchFamily="34" charset="0"/>
              </a:rPr>
              <a:t>ZAHNRÄDER</a:t>
            </a:r>
          </a:p>
        </p:txBody>
      </p:sp>
      <p:sp>
        <p:nvSpPr>
          <p:cNvPr id="13" name="Parallelogramm 12">
            <a:extLst>
              <a:ext uri="{FF2B5EF4-FFF2-40B4-BE49-F238E27FC236}">
                <a16:creationId xmlns:a16="http://schemas.microsoft.com/office/drawing/2014/main" id="{49B571F4-262D-2F83-FA90-7917648DAA1A}"/>
              </a:ext>
            </a:extLst>
          </p:cNvPr>
          <p:cNvSpPr/>
          <p:nvPr/>
        </p:nvSpPr>
        <p:spPr>
          <a:xfrm>
            <a:off x="4675972" y="5451111"/>
            <a:ext cx="2840055"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de-DE" sz="1400" b="1" dirty="0">
                <a:solidFill>
                  <a:schemeClr val="bg1"/>
                </a:solidFill>
                <a:latin typeface="Arial" panose="020B0604020202020204" pitchFamily="34" charset="0"/>
                <a:cs typeface="Arial" panose="020B0604020202020204" pitchFamily="34" charset="0"/>
              </a:rPr>
              <a:t>LAUFROLLEN</a:t>
            </a:r>
          </a:p>
        </p:txBody>
      </p:sp>
      <p:sp>
        <p:nvSpPr>
          <p:cNvPr id="14" name="Parallelogramm 13">
            <a:extLst>
              <a:ext uri="{FF2B5EF4-FFF2-40B4-BE49-F238E27FC236}">
                <a16:creationId xmlns:a16="http://schemas.microsoft.com/office/drawing/2014/main" id="{A9C320E7-F351-5C91-BD56-EBA0C04649CD}"/>
              </a:ext>
            </a:extLst>
          </p:cNvPr>
          <p:cNvSpPr/>
          <p:nvPr/>
        </p:nvSpPr>
        <p:spPr>
          <a:xfrm>
            <a:off x="7594583" y="5451111"/>
            <a:ext cx="2840055"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de-DE" sz="1400" b="1" dirty="0">
                <a:solidFill>
                  <a:schemeClr val="bg1"/>
                </a:solidFill>
                <a:latin typeface="Arial" panose="020B0604020202020204" pitchFamily="34" charset="0"/>
                <a:cs typeface="Arial" panose="020B0604020202020204" pitchFamily="34" charset="0"/>
              </a:rPr>
              <a:t>FOLIENLAGER</a:t>
            </a:r>
          </a:p>
        </p:txBody>
      </p:sp>
    </p:spTree>
    <p:extLst>
      <p:ext uri="{BB962C8B-B14F-4D97-AF65-F5344CB8AC3E}">
        <p14:creationId xmlns:p14="http://schemas.microsoft.com/office/powerpoint/2010/main" val="8532299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060">
            <a:extLst>
              <a:ext uri="{FF2B5EF4-FFF2-40B4-BE49-F238E27FC236}">
                <a16:creationId xmlns:a16="http://schemas.microsoft.com/office/drawing/2014/main" id="{DF25C3F5-25F1-4092-B44D-A93361BF7593}"/>
              </a:ext>
            </a:extLst>
          </p:cNvPr>
          <p:cNvSpPr txBox="1">
            <a:spLocks noChangeArrowheads="1"/>
          </p:cNvSpPr>
          <p:nvPr/>
        </p:nvSpPr>
        <p:spPr bwMode="auto">
          <a:xfrm>
            <a:off x="8534401" y="2823577"/>
            <a:ext cx="2739189" cy="160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tabLst>
                <a:tab pos="190500" algn="l"/>
              </a:tabLst>
              <a:defRPr sz="2400">
                <a:solidFill>
                  <a:schemeClr val="tx1"/>
                </a:solidFill>
                <a:latin typeface="Times New Roman" panose="02020603050405020304" pitchFamily="18" charset="0"/>
              </a:defRPr>
            </a:lvl1pPr>
            <a:lvl2pPr marL="742950" indent="-285750" eaLnBrk="0" hangingPunct="0">
              <a:tabLst>
                <a:tab pos="190500" algn="l"/>
              </a:tabLst>
              <a:defRPr sz="2400">
                <a:solidFill>
                  <a:schemeClr val="tx1"/>
                </a:solidFill>
                <a:latin typeface="Times New Roman" panose="02020603050405020304" pitchFamily="18" charset="0"/>
              </a:defRPr>
            </a:lvl2pPr>
            <a:lvl3pPr marL="1143000" indent="-228600" eaLnBrk="0" hangingPunct="0">
              <a:tabLst>
                <a:tab pos="190500" algn="l"/>
              </a:tabLst>
              <a:defRPr sz="2400">
                <a:solidFill>
                  <a:schemeClr val="tx1"/>
                </a:solidFill>
                <a:latin typeface="Times New Roman" panose="02020603050405020304" pitchFamily="18" charset="0"/>
              </a:defRPr>
            </a:lvl3pPr>
            <a:lvl4pPr marL="1600200" indent="-228600" eaLnBrk="0" hangingPunct="0">
              <a:tabLst>
                <a:tab pos="190500" algn="l"/>
              </a:tabLst>
              <a:defRPr sz="2400">
                <a:solidFill>
                  <a:schemeClr val="tx1"/>
                </a:solidFill>
                <a:latin typeface="Times New Roman" panose="02020603050405020304" pitchFamily="18" charset="0"/>
              </a:defRPr>
            </a:lvl4pPr>
            <a:lvl5pPr marL="2057400" indent="-228600" eaLnBrk="0" hangingPunct="0">
              <a:tabLst>
                <a:tab pos="19050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19050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19050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19050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190500" algn="l"/>
              </a:tabLst>
              <a:defRPr sz="2400">
                <a:solidFill>
                  <a:schemeClr val="tx1"/>
                </a:solidFill>
                <a:latin typeface="Times New Roman" panose="02020603050405020304" pitchFamily="18" charset="0"/>
              </a:defRPr>
            </a:lvl9pPr>
          </a:lstStyle>
          <a:p>
            <a:pPr marL="285750" indent="-285750" eaLnBrk="1" hangingPunct="1">
              <a:spcBef>
                <a:spcPct val="50000"/>
              </a:spcBef>
              <a:buClr>
                <a:srgbClr val="ED7D31"/>
              </a:buClr>
              <a:buSzPct val="120000"/>
              <a:buFont typeface="Wingdings" panose="05000000000000000000" pitchFamily="2" charset="2"/>
              <a:buChar char="§"/>
            </a:pPr>
            <a:r>
              <a:rPr lang="de-DE" altLang="de-DE" sz="1400" dirty="0">
                <a:solidFill>
                  <a:srgbClr val="4D4D4D"/>
                </a:solidFill>
                <a:latin typeface="Arial" panose="020B0604020202020204" pitchFamily="34" charset="0"/>
              </a:rPr>
              <a:t>Erhältlich in Dicken </a:t>
            </a:r>
            <a:br>
              <a:rPr lang="de-DE" altLang="de-DE" sz="1400" dirty="0">
                <a:solidFill>
                  <a:srgbClr val="4D4D4D"/>
                </a:solidFill>
                <a:latin typeface="Arial" panose="020B0604020202020204" pitchFamily="34" charset="0"/>
              </a:rPr>
            </a:br>
            <a:r>
              <a:rPr lang="de-DE" altLang="de-DE" sz="1400" dirty="0">
                <a:solidFill>
                  <a:srgbClr val="4D4D4D"/>
                </a:solidFill>
                <a:latin typeface="Arial" panose="020B0604020202020204" pitchFamily="34" charset="0"/>
              </a:rPr>
              <a:t>ab 1,5 mm und versch. Formaten</a:t>
            </a:r>
          </a:p>
          <a:p>
            <a:pPr marL="285750" indent="-285750" eaLnBrk="1" hangingPunct="1">
              <a:spcBef>
                <a:spcPct val="50000"/>
              </a:spcBef>
              <a:buClr>
                <a:srgbClr val="ED7D31"/>
              </a:buClr>
              <a:buSzPct val="120000"/>
              <a:buFont typeface="Wingdings" panose="05000000000000000000" pitchFamily="2" charset="2"/>
              <a:buChar char="§"/>
            </a:pPr>
            <a:r>
              <a:rPr lang="de-DE" altLang="de-DE" sz="1400" dirty="0">
                <a:solidFill>
                  <a:srgbClr val="4D4D4D"/>
                </a:solidFill>
                <a:latin typeface="Arial" panose="020B0604020202020204" pitchFamily="34" charset="0"/>
              </a:rPr>
              <a:t>Klebefläche vorbehandelt</a:t>
            </a:r>
          </a:p>
          <a:p>
            <a:pPr marL="285750" indent="-285750" eaLnBrk="1" hangingPunct="1">
              <a:spcBef>
                <a:spcPct val="50000"/>
              </a:spcBef>
              <a:buClr>
                <a:srgbClr val="ED7D31"/>
              </a:buClr>
              <a:buSzPct val="120000"/>
              <a:buFont typeface="Wingdings" panose="05000000000000000000" pitchFamily="2" charset="2"/>
              <a:buChar char="§"/>
            </a:pPr>
            <a:r>
              <a:rPr lang="de-DE" altLang="de-DE" sz="1400" dirty="0">
                <a:solidFill>
                  <a:srgbClr val="4D4D4D"/>
                </a:solidFill>
                <a:latin typeface="Arial" panose="020B0604020202020204" pitchFamily="34" charset="0"/>
              </a:rPr>
              <a:t>Optional ist der passende Klebstoff erhältlich</a:t>
            </a:r>
          </a:p>
        </p:txBody>
      </p:sp>
      <p:pic>
        <p:nvPicPr>
          <p:cNvPr id="5" name="Picture 2061" descr="V:\- GRAFIK -\Broschüren\- LINKS -\GBR.JPG">
            <a:extLst>
              <a:ext uri="{FF2B5EF4-FFF2-40B4-BE49-F238E27FC236}">
                <a16:creationId xmlns:a16="http://schemas.microsoft.com/office/drawing/2014/main" id="{0C82F338-DD70-49DB-8A47-09B1FECA54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0409" r="14285"/>
          <a:stretch>
            <a:fillRect/>
          </a:stretch>
        </p:blipFill>
        <p:spPr bwMode="auto">
          <a:xfrm>
            <a:off x="1042736" y="1989221"/>
            <a:ext cx="3122341" cy="3187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062" descr="V:\- GRAFIK -\Broschüren\- LINKS -\Platten.jpg">
            <a:extLst>
              <a:ext uri="{FF2B5EF4-FFF2-40B4-BE49-F238E27FC236}">
                <a16:creationId xmlns:a16="http://schemas.microsoft.com/office/drawing/2014/main" id="{1DA84628-C016-417C-833D-D201E70645C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307" r="15195" b="19039"/>
          <a:stretch/>
        </p:blipFill>
        <p:spPr bwMode="auto">
          <a:xfrm>
            <a:off x="4301290" y="1989221"/>
            <a:ext cx="4000500" cy="3187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feld 7">
            <a:extLst>
              <a:ext uri="{FF2B5EF4-FFF2-40B4-BE49-F238E27FC236}">
                <a16:creationId xmlns:a16="http://schemas.microsoft.com/office/drawing/2014/main" id="{18E3F5F2-DC19-448B-E284-2C987481C5A3}"/>
              </a:ext>
            </a:extLst>
          </p:cNvPr>
          <p:cNvSpPr txBox="1"/>
          <p:nvPr/>
        </p:nvSpPr>
        <p:spPr>
          <a:xfrm>
            <a:off x="4464784" y="1032804"/>
            <a:ext cx="3262432" cy="461665"/>
          </a:xfrm>
          <a:prstGeom prst="rect">
            <a:avLst/>
          </a:prstGeom>
          <a:solidFill>
            <a:schemeClr val="tx1">
              <a:lumMod val="50000"/>
              <a:lumOff val="50000"/>
            </a:schemeClr>
          </a:solidFill>
        </p:spPr>
        <p:txBody>
          <a:bodyPr wrap="none" rtlCol="0">
            <a:spAutoFit/>
          </a:bodyPr>
          <a:lstStyle/>
          <a:p>
            <a:r>
              <a:rPr lang="de-DE" sz="2400" b="1" dirty="0">
                <a:solidFill>
                  <a:schemeClr val="bg1"/>
                </a:solidFill>
                <a:latin typeface="Arial" panose="020B0604020202020204" pitchFamily="34" charset="0"/>
                <a:cs typeface="Arial" panose="020B0604020202020204" pitchFamily="34" charset="0"/>
              </a:rPr>
              <a:t>GLEITBAHNBELÄGE</a:t>
            </a:r>
          </a:p>
        </p:txBody>
      </p:sp>
    </p:spTree>
    <p:extLst>
      <p:ext uri="{BB962C8B-B14F-4D97-AF65-F5344CB8AC3E}">
        <p14:creationId xmlns:p14="http://schemas.microsoft.com/office/powerpoint/2010/main" val="34025888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1" descr="V:\- GRAFIK -\Broschüren\Folienlager\Bilder\Bauteil 2 Blau.jpg">
            <a:extLst>
              <a:ext uri="{FF2B5EF4-FFF2-40B4-BE49-F238E27FC236}">
                <a16:creationId xmlns:a16="http://schemas.microsoft.com/office/drawing/2014/main" id="{B61160B8-575C-47BC-AC1C-CD9E96978B6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19511" t="14635" r="14635" b="14635"/>
          <a:stretch>
            <a:fillRect/>
          </a:stretch>
        </p:blipFill>
        <p:spPr bwMode="auto">
          <a:xfrm>
            <a:off x="9659257" y="4763306"/>
            <a:ext cx="1633538"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Line 13">
            <a:extLst>
              <a:ext uri="{FF2B5EF4-FFF2-40B4-BE49-F238E27FC236}">
                <a16:creationId xmlns:a16="http://schemas.microsoft.com/office/drawing/2014/main" id="{440E9AC4-57F6-41EF-93D3-5171703370B2}"/>
              </a:ext>
            </a:extLst>
          </p:cNvPr>
          <p:cNvSpPr>
            <a:spLocks noChangeShapeType="1"/>
          </p:cNvSpPr>
          <p:nvPr/>
        </p:nvSpPr>
        <p:spPr bwMode="auto">
          <a:xfrm>
            <a:off x="7678057" y="5753906"/>
            <a:ext cx="1778000" cy="31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pic>
        <p:nvPicPr>
          <p:cNvPr id="4" name="Picture 19">
            <a:extLst>
              <a:ext uri="{FF2B5EF4-FFF2-40B4-BE49-F238E27FC236}">
                <a16:creationId xmlns:a16="http://schemas.microsoft.com/office/drawing/2014/main" id="{09CC13E2-C370-435D-B405-B0F45BAB12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920" y="4883956"/>
            <a:ext cx="3216275" cy="154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26">
            <a:extLst>
              <a:ext uri="{FF2B5EF4-FFF2-40B4-BE49-F238E27FC236}">
                <a16:creationId xmlns:a16="http://schemas.microsoft.com/office/drawing/2014/main" id="{C2A477F0-0524-41B1-A2D5-C29117E8BC84}"/>
              </a:ext>
            </a:extLst>
          </p:cNvPr>
          <p:cNvSpPr>
            <a:spLocks noChangeArrowheads="1"/>
          </p:cNvSpPr>
          <p:nvPr/>
        </p:nvSpPr>
        <p:spPr bwMode="auto">
          <a:xfrm>
            <a:off x="3559290" y="2374776"/>
            <a:ext cx="5055321"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285750" indent="-285750" eaLnBrk="1" hangingPunct="1">
              <a:buClr>
                <a:srgbClr val="ED7D31"/>
              </a:buClr>
              <a:buFont typeface="Wingdings" panose="05000000000000000000" pitchFamily="2" charset="2"/>
              <a:buChar char="§"/>
            </a:pPr>
            <a:r>
              <a:rPr lang="de-DE" altLang="de-DE" sz="1400" dirty="0">
                <a:solidFill>
                  <a:srgbClr val="4D4D4D"/>
                </a:solidFill>
                <a:latin typeface="Arial" panose="020B0604020202020204" pitchFamily="34" charset="0"/>
                <a:cs typeface="Arial" panose="020B0604020202020204" pitchFamily="34" charset="0"/>
              </a:rPr>
              <a:t>Durch Kaltverformung von Blechstreifen aus ZX-100K</a:t>
            </a:r>
          </a:p>
          <a:p>
            <a:pPr marL="285750" indent="-285750" eaLnBrk="1" hangingPunct="1">
              <a:buClr>
                <a:srgbClr val="ED7D31"/>
              </a:buClr>
              <a:buFont typeface="Wingdings" panose="05000000000000000000" pitchFamily="2" charset="2"/>
              <a:buChar char="§"/>
            </a:pPr>
            <a:r>
              <a:rPr lang="de-DE" altLang="de-DE" sz="1400" dirty="0">
                <a:solidFill>
                  <a:srgbClr val="4D4D4D"/>
                </a:solidFill>
                <a:latin typeface="Arial" panose="020B0604020202020204" pitchFamily="34" charset="0"/>
                <a:cs typeface="Arial" panose="020B0604020202020204" pitchFamily="34" charset="0"/>
              </a:rPr>
              <a:t>Für große Durchmesser mit geringen Wandstärken</a:t>
            </a:r>
          </a:p>
          <a:p>
            <a:pPr marL="285750" indent="-285750" eaLnBrk="1" hangingPunct="1">
              <a:buClr>
                <a:srgbClr val="ED7D31"/>
              </a:buClr>
              <a:buFont typeface="Wingdings" panose="05000000000000000000" pitchFamily="2" charset="2"/>
              <a:buChar char="§"/>
            </a:pPr>
            <a:r>
              <a:rPr lang="de-DE" altLang="de-DE" sz="1400" dirty="0">
                <a:solidFill>
                  <a:srgbClr val="4D4D4D"/>
                </a:solidFill>
                <a:latin typeface="Arial" panose="020B0604020202020204" pitchFamily="34" charset="0"/>
                <a:cs typeface="Arial" panose="020B0604020202020204" pitchFamily="34" charset="0"/>
              </a:rPr>
              <a:t>Kostengünstige Lösung</a:t>
            </a:r>
          </a:p>
          <a:p>
            <a:pPr marL="285750" indent="-285750" eaLnBrk="1" hangingPunct="1">
              <a:buClr>
                <a:srgbClr val="ED7D31"/>
              </a:buClr>
              <a:buFont typeface="Wingdings" panose="05000000000000000000" pitchFamily="2" charset="2"/>
              <a:buChar char="§"/>
            </a:pPr>
            <a:endParaRPr lang="de-DE" altLang="de-DE" sz="1400" dirty="0">
              <a:solidFill>
                <a:srgbClr val="4D4D4D"/>
              </a:solidFill>
              <a:latin typeface="Arial" panose="020B0604020202020204" pitchFamily="34" charset="0"/>
              <a:cs typeface="Arial" panose="020B0604020202020204" pitchFamily="34" charset="0"/>
            </a:endParaRPr>
          </a:p>
          <a:p>
            <a:pPr marL="285750" indent="-285750" eaLnBrk="1" hangingPunct="1">
              <a:buClr>
                <a:srgbClr val="ED7D31"/>
              </a:buClr>
              <a:buFont typeface="Wingdings" panose="05000000000000000000" pitchFamily="2" charset="2"/>
              <a:buChar char="§"/>
            </a:pPr>
            <a:r>
              <a:rPr lang="de-DE" altLang="de-DE" sz="1400" dirty="0">
                <a:solidFill>
                  <a:srgbClr val="4D4D4D"/>
                </a:solidFill>
                <a:latin typeface="Arial" panose="020B0604020202020204" pitchFamily="34" charset="0"/>
                <a:cs typeface="Arial" panose="020B0604020202020204" pitchFamily="34" charset="0"/>
              </a:rPr>
              <a:t>Für geringes Betriebslagerspiel, auch bei hohen Temperaturschwankungen und / oder</a:t>
            </a:r>
          </a:p>
          <a:p>
            <a:pPr marL="285750" indent="-285750" eaLnBrk="1" hangingPunct="1">
              <a:buClr>
                <a:srgbClr val="ED7D31"/>
              </a:buClr>
              <a:buFont typeface="Wingdings" panose="05000000000000000000" pitchFamily="2" charset="2"/>
              <a:buChar char="§"/>
            </a:pPr>
            <a:r>
              <a:rPr lang="de-DE" altLang="de-DE" sz="1400" dirty="0">
                <a:solidFill>
                  <a:srgbClr val="4D4D4D"/>
                </a:solidFill>
                <a:latin typeface="Arial" panose="020B0604020202020204" pitchFamily="34" charset="0"/>
                <a:cs typeface="Arial" panose="020B0604020202020204" pitchFamily="34" charset="0"/>
              </a:rPr>
              <a:t>Einfache Montage</a:t>
            </a:r>
          </a:p>
          <a:p>
            <a:pPr marL="285750" indent="-285750" eaLnBrk="1" hangingPunct="1">
              <a:buClr>
                <a:srgbClr val="ED7D31"/>
              </a:buClr>
              <a:buFont typeface="Wingdings" panose="05000000000000000000" pitchFamily="2" charset="2"/>
              <a:buChar char="§"/>
            </a:pPr>
            <a:r>
              <a:rPr lang="de-DE" altLang="de-DE" sz="1400" dirty="0">
                <a:solidFill>
                  <a:srgbClr val="4D4D4D"/>
                </a:solidFill>
                <a:latin typeface="Arial" panose="020B0604020202020204" pitchFamily="34" charset="0"/>
                <a:cs typeface="Arial" panose="020B0604020202020204" pitchFamily="34" charset="0"/>
              </a:rPr>
              <a:t>Axiale Fixierung erforderlich</a:t>
            </a:r>
            <a:endParaRPr lang="en-US" altLang="de-DE" sz="1400" dirty="0">
              <a:solidFill>
                <a:srgbClr val="4D4D4D"/>
              </a:solidFill>
              <a:latin typeface="Arial" panose="020B0604020202020204" pitchFamily="34" charset="0"/>
              <a:cs typeface="Arial" panose="020B0604020202020204" pitchFamily="34" charset="0"/>
            </a:endParaRPr>
          </a:p>
        </p:txBody>
      </p:sp>
      <p:pic>
        <p:nvPicPr>
          <p:cNvPr id="8" name="Picture 28" descr="V:\- GRAFIK -\Präsentationen\- Links -\Gleitlagerbuchse-mit-Schlit.png">
            <a:extLst>
              <a:ext uri="{FF2B5EF4-FFF2-40B4-BE49-F238E27FC236}">
                <a16:creationId xmlns:a16="http://schemas.microsoft.com/office/drawing/2014/main" id="{2651504E-BF69-4FFB-B4DF-C64B60B02D5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26473" y="4687106"/>
            <a:ext cx="1709737"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Line 29">
            <a:extLst>
              <a:ext uri="{FF2B5EF4-FFF2-40B4-BE49-F238E27FC236}">
                <a16:creationId xmlns:a16="http://schemas.microsoft.com/office/drawing/2014/main" id="{CE3F25DC-378B-4DA4-9C7B-868FECA92F26}"/>
              </a:ext>
            </a:extLst>
          </p:cNvPr>
          <p:cNvSpPr>
            <a:spLocks noChangeShapeType="1"/>
          </p:cNvSpPr>
          <p:nvPr/>
        </p:nvSpPr>
        <p:spPr bwMode="auto">
          <a:xfrm>
            <a:off x="4299857" y="5753906"/>
            <a:ext cx="1778000" cy="31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 name="Textfeld 4">
            <a:extLst>
              <a:ext uri="{FF2B5EF4-FFF2-40B4-BE49-F238E27FC236}">
                <a16:creationId xmlns:a16="http://schemas.microsoft.com/office/drawing/2014/main" id="{1E0F733B-6CC2-04D0-05C7-8B74F46465FF}"/>
              </a:ext>
            </a:extLst>
          </p:cNvPr>
          <p:cNvSpPr txBox="1"/>
          <p:nvPr/>
        </p:nvSpPr>
        <p:spPr>
          <a:xfrm>
            <a:off x="4901506" y="1032804"/>
            <a:ext cx="2388795" cy="461665"/>
          </a:xfrm>
          <a:prstGeom prst="rect">
            <a:avLst/>
          </a:prstGeom>
          <a:solidFill>
            <a:schemeClr val="tx1">
              <a:lumMod val="50000"/>
              <a:lumOff val="50000"/>
            </a:schemeClr>
          </a:solidFill>
        </p:spPr>
        <p:txBody>
          <a:bodyPr wrap="none" rtlCol="0">
            <a:spAutoFit/>
          </a:bodyPr>
          <a:lstStyle/>
          <a:p>
            <a:r>
              <a:rPr lang="de-DE" sz="2400" b="1" dirty="0">
                <a:solidFill>
                  <a:schemeClr val="bg1"/>
                </a:solidFill>
                <a:latin typeface="Arial" panose="020B0604020202020204" pitchFamily="34" charset="0"/>
                <a:cs typeface="Arial" panose="020B0604020202020204" pitchFamily="34" charset="0"/>
              </a:rPr>
              <a:t>FOLIENLAGER</a:t>
            </a:r>
          </a:p>
        </p:txBody>
      </p:sp>
      <p:sp>
        <p:nvSpPr>
          <p:cNvPr id="10" name="Parallelogramm 9">
            <a:extLst>
              <a:ext uri="{FF2B5EF4-FFF2-40B4-BE49-F238E27FC236}">
                <a16:creationId xmlns:a16="http://schemas.microsoft.com/office/drawing/2014/main" id="{20EB337B-4052-D00C-3CCF-6066158437E8}"/>
              </a:ext>
            </a:extLst>
          </p:cNvPr>
          <p:cNvSpPr/>
          <p:nvPr/>
        </p:nvSpPr>
        <p:spPr>
          <a:xfrm>
            <a:off x="3402082" y="1775474"/>
            <a:ext cx="5387644"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de-DE" sz="1400" b="1" dirty="0">
                <a:solidFill>
                  <a:schemeClr val="bg1"/>
                </a:solidFill>
                <a:latin typeface="Arial" panose="020B0604020202020204" pitchFamily="34" charset="0"/>
                <a:cs typeface="Arial" panose="020B0604020202020204" pitchFamily="34" charset="0"/>
              </a:rPr>
              <a:t>FÜR GLEITLAGERBUCHSEN </a:t>
            </a:r>
            <a:br>
              <a:rPr lang="de-DE" sz="1400" b="1" dirty="0">
                <a:solidFill>
                  <a:schemeClr val="bg1"/>
                </a:solidFill>
                <a:latin typeface="Arial" panose="020B0604020202020204" pitchFamily="34" charset="0"/>
                <a:cs typeface="Arial" panose="020B0604020202020204" pitchFamily="34" charset="0"/>
              </a:rPr>
            </a:br>
            <a:r>
              <a:rPr lang="de-DE" sz="1400" b="1" dirty="0">
                <a:solidFill>
                  <a:schemeClr val="bg1"/>
                </a:solidFill>
                <a:latin typeface="Arial" panose="020B0604020202020204" pitchFamily="34" charset="0"/>
                <a:cs typeface="Arial" panose="020B0604020202020204" pitchFamily="34" charset="0"/>
              </a:rPr>
              <a:t>MIT GROSSEN DURCHMESSERN</a:t>
            </a:r>
            <a:endParaRPr lang="en-US" sz="1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11382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0778840B-E968-F9D5-2943-05F2F61F997B}"/>
              </a:ext>
            </a:extLst>
          </p:cNvPr>
          <p:cNvSpPr txBox="1"/>
          <p:nvPr/>
        </p:nvSpPr>
        <p:spPr>
          <a:xfrm>
            <a:off x="1913669" y="1032804"/>
            <a:ext cx="8364662" cy="461665"/>
          </a:xfrm>
          <a:prstGeom prst="rect">
            <a:avLst/>
          </a:prstGeom>
          <a:solidFill>
            <a:schemeClr val="tx1">
              <a:lumMod val="50000"/>
              <a:lumOff val="50000"/>
            </a:schemeClr>
          </a:solidFill>
        </p:spPr>
        <p:txBody>
          <a:bodyPr wrap="none" rtlCol="0">
            <a:spAutoFit/>
          </a:bodyPr>
          <a:lstStyle/>
          <a:p>
            <a:r>
              <a:rPr lang="de-DE" sz="2400" b="1" dirty="0">
                <a:solidFill>
                  <a:schemeClr val="bg1"/>
                </a:solidFill>
                <a:latin typeface="Arial" panose="020B0604020202020204" pitchFamily="34" charset="0"/>
                <a:cs typeface="Arial" panose="020B0604020202020204" pitchFamily="34" charset="0"/>
              </a:rPr>
              <a:t>SPEZIALWERKSTOFF FÜR GROSSE LAGER - PU-GUSS</a:t>
            </a:r>
          </a:p>
        </p:txBody>
      </p:sp>
      <p:pic>
        <p:nvPicPr>
          <p:cNvPr id="4" name="Grafik 3">
            <a:extLst>
              <a:ext uri="{FF2B5EF4-FFF2-40B4-BE49-F238E27FC236}">
                <a16:creationId xmlns:a16="http://schemas.microsoft.com/office/drawing/2014/main" id="{062AFDC8-5E7F-59D8-4B2C-FF59E0D26950}"/>
              </a:ext>
            </a:extLst>
          </p:cNvPr>
          <p:cNvPicPr>
            <a:picLocks noChangeAspect="1"/>
          </p:cNvPicPr>
          <p:nvPr/>
        </p:nvPicPr>
        <p:blipFill rotWithShape="1">
          <a:blip r:embed="rId2"/>
          <a:srcRect r="3527"/>
          <a:stretch/>
        </p:blipFill>
        <p:spPr>
          <a:xfrm>
            <a:off x="859188" y="1716155"/>
            <a:ext cx="2122551" cy="2040835"/>
          </a:xfrm>
          <a:prstGeom prst="rect">
            <a:avLst/>
          </a:prstGeom>
        </p:spPr>
      </p:pic>
      <p:pic>
        <p:nvPicPr>
          <p:cNvPr id="6" name="Grafik 5">
            <a:extLst>
              <a:ext uri="{FF2B5EF4-FFF2-40B4-BE49-F238E27FC236}">
                <a16:creationId xmlns:a16="http://schemas.microsoft.com/office/drawing/2014/main" id="{4CDC32BB-65D3-281B-9E1C-2189A4C265CE}"/>
              </a:ext>
            </a:extLst>
          </p:cNvPr>
          <p:cNvPicPr>
            <a:picLocks noChangeAspect="1"/>
          </p:cNvPicPr>
          <p:nvPr/>
        </p:nvPicPr>
        <p:blipFill>
          <a:blip r:embed="rId3"/>
          <a:stretch>
            <a:fillRect/>
          </a:stretch>
        </p:blipFill>
        <p:spPr>
          <a:xfrm>
            <a:off x="849440" y="3756990"/>
            <a:ext cx="2219635" cy="2276792"/>
          </a:xfrm>
          <a:prstGeom prst="rect">
            <a:avLst/>
          </a:prstGeom>
        </p:spPr>
      </p:pic>
      <p:sp>
        <p:nvSpPr>
          <p:cNvPr id="7" name="Rectangle 48">
            <a:extLst>
              <a:ext uri="{FF2B5EF4-FFF2-40B4-BE49-F238E27FC236}">
                <a16:creationId xmlns:a16="http://schemas.microsoft.com/office/drawing/2014/main" id="{EE1C887B-6E4C-2C90-7D91-0FDA7B779C4B}"/>
              </a:ext>
            </a:extLst>
          </p:cNvPr>
          <p:cNvSpPr>
            <a:spLocks noChangeArrowheads="1"/>
          </p:cNvSpPr>
          <p:nvPr/>
        </p:nvSpPr>
        <p:spPr bwMode="auto">
          <a:xfrm>
            <a:off x="3230604" y="1903649"/>
            <a:ext cx="3062937" cy="381000"/>
          </a:xfrm>
          <a:prstGeom prst="rect">
            <a:avLst/>
          </a:prstGeom>
          <a:solidFill>
            <a:srgbClr val="ED7634"/>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rIns="360000"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de-DE" altLang="de-DE" sz="1800" b="1" dirty="0">
                <a:solidFill>
                  <a:schemeClr val="bg1"/>
                </a:solidFill>
                <a:latin typeface="Arial" panose="020B0604020202020204" pitchFamily="34" charset="0"/>
              </a:rPr>
              <a:t>ZEDEX</a:t>
            </a:r>
            <a:r>
              <a:rPr lang="en-US" altLang="de-DE" sz="1800" baseline="30000" dirty="0">
                <a:solidFill>
                  <a:schemeClr val="bg1"/>
                </a:solidFill>
                <a:latin typeface="Arial" panose="020B0604020202020204" pitchFamily="34" charset="0"/>
                <a:cs typeface="Arial" panose="020B0604020202020204" pitchFamily="34" charset="0"/>
              </a:rPr>
              <a:t>®</a:t>
            </a:r>
            <a:r>
              <a:rPr lang="de-DE" altLang="de-DE" sz="1800" b="1" dirty="0">
                <a:solidFill>
                  <a:schemeClr val="bg1"/>
                </a:solidFill>
                <a:latin typeface="Arial" panose="020B0604020202020204" pitchFamily="34" charset="0"/>
              </a:rPr>
              <a:t> Blue </a:t>
            </a:r>
            <a:r>
              <a:rPr lang="de-DE" altLang="de-DE" sz="1800" b="1" dirty="0" err="1">
                <a:solidFill>
                  <a:schemeClr val="bg1"/>
                </a:solidFill>
                <a:latin typeface="Arial" panose="020B0604020202020204" pitchFamily="34" charset="0"/>
              </a:rPr>
              <a:t>Water</a:t>
            </a:r>
            <a:endParaRPr lang="de-DE" altLang="de-DE" sz="1800" b="1" dirty="0">
              <a:solidFill>
                <a:schemeClr val="bg1"/>
              </a:solidFill>
              <a:latin typeface="Arial" panose="020B0604020202020204" pitchFamily="34" charset="0"/>
            </a:endParaRPr>
          </a:p>
        </p:txBody>
      </p:sp>
      <p:sp>
        <p:nvSpPr>
          <p:cNvPr id="8" name="Rectangle 26">
            <a:extLst>
              <a:ext uri="{FF2B5EF4-FFF2-40B4-BE49-F238E27FC236}">
                <a16:creationId xmlns:a16="http://schemas.microsoft.com/office/drawing/2014/main" id="{BA411349-8A4B-A741-AA14-AA268707DC6D}"/>
              </a:ext>
            </a:extLst>
          </p:cNvPr>
          <p:cNvSpPr>
            <a:spLocks noChangeArrowheads="1"/>
          </p:cNvSpPr>
          <p:nvPr/>
        </p:nvSpPr>
        <p:spPr bwMode="auto">
          <a:xfrm>
            <a:off x="3230604" y="2404038"/>
            <a:ext cx="4965866" cy="938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171450" indent="-171450" eaLnBrk="1" hangingPunct="1">
              <a:buClr>
                <a:srgbClr val="ED7D31"/>
              </a:buClr>
              <a:buSzPct val="120000"/>
              <a:buFont typeface="Wingdings" panose="05000000000000000000" pitchFamily="2" charset="2"/>
              <a:buChar char="§"/>
            </a:pPr>
            <a:r>
              <a:rPr lang="de-DE" altLang="de-DE" sz="1100" dirty="0">
                <a:solidFill>
                  <a:srgbClr val="4D4D4D"/>
                </a:solidFill>
                <a:latin typeface="Arial" panose="020B0604020202020204" pitchFamily="34" charset="0"/>
                <a:cs typeface="Arial" panose="020B0604020202020204" pitchFamily="34" charset="0"/>
              </a:rPr>
              <a:t>Shore-Härte D 68</a:t>
            </a:r>
          </a:p>
          <a:p>
            <a:pPr marL="171450" indent="-171450" eaLnBrk="1" hangingPunct="1">
              <a:buClr>
                <a:srgbClr val="ED7D31"/>
              </a:buClr>
              <a:buSzPct val="120000"/>
              <a:buFont typeface="Wingdings" panose="05000000000000000000" pitchFamily="2" charset="2"/>
              <a:buChar char="§"/>
            </a:pPr>
            <a:r>
              <a:rPr lang="de-DE" altLang="de-DE" sz="1100" dirty="0">
                <a:solidFill>
                  <a:srgbClr val="4D4D4D"/>
                </a:solidFill>
                <a:latin typeface="Arial" panose="020B0604020202020204" pitchFamily="34" charset="0"/>
                <a:cs typeface="Arial" panose="020B0604020202020204" pitchFamily="34" charset="0"/>
              </a:rPr>
              <a:t>Für Anwendungen unter Wasser und mit abrasiven Partikeln</a:t>
            </a:r>
          </a:p>
          <a:p>
            <a:pPr marL="171450" indent="-171450" eaLnBrk="1" hangingPunct="1">
              <a:buClr>
                <a:srgbClr val="ED7D31"/>
              </a:buClr>
              <a:buSzPct val="120000"/>
              <a:buFont typeface="Wingdings" panose="05000000000000000000" pitchFamily="2" charset="2"/>
              <a:buChar char="§"/>
            </a:pPr>
            <a:r>
              <a:rPr lang="de-DE" altLang="de-DE" sz="1100" dirty="0">
                <a:solidFill>
                  <a:srgbClr val="4D4D4D"/>
                </a:solidFill>
                <a:latin typeface="Arial" panose="020B0604020202020204" pitchFamily="34" charset="0"/>
                <a:cs typeface="Arial" panose="020B0604020202020204" pitchFamily="34" charset="0"/>
              </a:rPr>
              <a:t>für überwiegenden Kontakt mit Wasser, max. 60°C</a:t>
            </a:r>
          </a:p>
          <a:p>
            <a:pPr marL="171450" indent="-171450" eaLnBrk="1" hangingPunct="1">
              <a:buClr>
                <a:srgbClr val="ED7D31"/>
              </a:buClr>
              <a:buSzPct val="120000"/>
              <a:buFont typeface="Wingdings" panose="05000000000000000000" pitchFamily="2" charset="2"/>
              <a:buChar char="§"/>
            </a:pPr>
            <a:r>
              <a:rPr lang="de-DE" altLang="de-DE" sz="1100" dirty="0">
                <a:solidFill>
                  <a:srgbClr val="4D4D4D"/>
                </a:solidFill>
                <a:latin typeface="Arial" panose="020B0604020202020204" pitchFamily="34" charset="0"/>
                <a:cs typeface="Arial" panose="020B0604020202020204" pitchFamily="34" charset="0"/>
              </a:rPr>
              <a:t>als Halbzeug lieferbar mit Außendurchmessern bis max. 725mm, 70kg</a:t>
            </a:r>
          </a:p>
          <a:p>
            <a:pPr marL="171450" indent="-171450" eaLnBrk="1" hangingPunct="1">
              <a:buClr>
                <a:srgbClr val="ED7D31"/>
              </a:buClr>
              <a:buSzPct val="120000"/>
              <a:buFont typeface="Wingdings" panose="05000000000000000000" pitchFamily="2" charset="2"/>
              <a:buChar char="§"/>
            </a:pPr>
            <a:r>
              <a:rPr lang="de-DE" altLang="de-DE" sz="1100" dirty="0">
                <a:solidFill>
                  <a:srgbClr val="4D4D4D"/>
                </a:solidFill>
                <a:latin typeface="Arial" panose="020B0604020202020204" pitchFamily="34" charset="0"/>
                <a:cs typeface="Arial" panose="020B0604020202020204" pitchFamily="34" charset="0"/>
              </a:rPr>
              <a:t>in Zukunft bis Ø 1200mm.</a:t>
            </a:r>
            <a:endParaRPr lang="en-US" altLang="de-DE" sz="1100" baseline="-25000" dirty="0">
              <a:solidFill>
                <a:srgbClr val="4D4D4D"/>
              </a:solidFill>
              <a:latin typeface="Arial" panose="020B0604020202020204" pitchFamily="34" charset="0"/>
              <a:cs typeface="Arial" panose="020B0604020202020204" pitchFamily="34" charset="0"/>
            </a:endParaRPr>
          </a:p>
        </p:txBody>
      </p:sp>
      <p:sp>
        <p:nvSpPr>
          <p:cNvPr id="9" name="Rectangle 48">
            <a:extLst>
              <a:ext uri="{FF2B5EF4-FFF2-40B4-BE49-F238E27FC236}">
                <a16:creationId xmlns:a16="http://schemas.microsoft.com/office/drawing/2014/main" id="{B757EC94-2A29-3886-2600-C29BF9314644}"/>
              </a:ext>
            </a:extLst>
          </p:cNvPr>
          <p:cNvSpPr>
            <a:spLocks noChangeArrowheads="1"/>
          </p:cNvSpPr>
          <p:nvPr/>
        </p:nvSpPr>
        <p:spPr bwMode="auto">
          <a:xfrm>
            <a:off x="3230604" y="4090257"/>
            <a:ext cx="3062937" cy="381000"/>
          </a:xfrm>
          <a:prstGeom prst="rect">
            <a:avLst/>
          </a:prstGeom>
          <a:solidFill>
            <a:srgbClr val="ED7634"/>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rIns="360000"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de-DE" altLang="de-DE" sz="1800" b="1" dirty="0">
                <a:solidFill>
                  <a:schemeClr val="bg1"/>
                </a:solidFill>
                <a:latin typeface="Arial" panose="020B0604020202020204" pitchFamily="34" charset="0"/>
              </a:rPr>
              <a:t>ZEDEX</a:t>
            </a:r>
            <a:r>
              <a:rPr lang="en-US" altLang="de-DE" sz="1800" baseline="30000" dirty="0">
                <a:solidFill>
                  <a:schemeClr val="bg1"/>
                </a:solidFill>
                <a:latin typeface="Arial" panose="020B0604020202020204" pitchFamily="34" charset="0"/>
                <a:cs typeface="Arial" panose="020B0604020202020204" pitchFamily="34" charset="0"/>
              </a:rPr>
              <a:t>®</a:t>
            </a:r>
            <a:r>
              <a:rPr lang="de-DE" altLang="de-DE" sz="1800" b="1" dirty="0">
                <a:solidFill>
                  <a:schemeClr val="bg1"/>
                </a:solidFill>
                <a:latin typeface="Arial" panose="020B0604020202020204" pitchFamily="34" charset="0"/>
              </a:rPr>
              <a:t> </a:t>
            </a:r>
            <a:r>
              <a:rPr lang="de-DE" altLang="de-DE" sz="1800" b="1" dirty="0" err="1">
                <a:solidFill>
                  <a:schemeClr val="bg1"/>
                </a:solidFill>
                <a:latin typeface="Arial" panose="020B0604020202020204" pitchFamily="34" charset="0"/>
              </a:rPr>
              <a:t>Dirty</a:t>
            </a:r>
            <a:r>
              <a:rPr lang="de-DE" altLang="de-DE" sz="1800" b="1" dirty="0">
                <a:solidFill>
                  <a:schemeClr val="bg1"/>
                </a:solidFill>
                <a:latin typeface="Arial" panose="020B0604020202020204" pitchFamily="34" charset="0"/>
              </a:rPr>
              <a:t> </a:t>
            </a:r>
            <a:r>
              <a:rPr lang="de-DE" altLang="de-DE" sz="1800" b="1" dirty="0" err="1">
                <a:solidFill>
                  <a:schemeClr val="bg1"/>
                </a:solidFill>
                <a:latin typeface="Arial" panose="020B0604020202020204" pitchFamily="34" charset="0"/>
              </a:rPr>
              <a:t>Water</a:t>
            </a:r>
            <a:endParaRPr lang="de-DE" altLang="de-DE" sz="1800" b="1" dirty="0">
              <a:solidFill>
                <a:schemeClr val="bg1"/>
              </a:solidFill>
              <a:latin typeface="Arial" panose="020B0604020202020204" pitchFamily="34" charset="0"/>
            </a:endParaRPr>
          </a:p>
        </p:txBody>
      </p:sp>
      <p:sp>
        <p:nvSpPr>
          <p:cNvPr id="10" name="Rectangle 26">
            <a:extLst>
              <a:ext uri="{FF2B5EF4-FFF2-40B4-BE49-F238E27FC236}">
                <a16:creationId xmlns:a16="http://schemas.microsoft.com/office/drawing/2014/main" id="{36884A1F-7FDB-8EEB-5F4D-8203750369BC}"/>
              </a:ext>
            </a:extLst>
          </p:cNvPr>
          <p:cNvSpPr>
            <a:spLocks noChangeArrowheads="1"/>
          </p:cNvSpPr>
          <p:nvPr/>
        </p:nvSpPr>
        <p:spPr bwMode="auto">
          <a:xfrm>
            <a:off x="3230604" y="4623777"/>
            <a:ext cx="4965866" cy="938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285750" indent="-285750" eaLnBrk="1" hangingPunct="1">
              <a:buClr>
                <a:srgbClr val="ED7D31"/>
              </a:buClr>
              <a:buSzPct val="120000"/>
              <a:buFont typeface="Wingdings" panose="05000000000000000000" pitchFamily="2" charset="2"/>
              <a:buChar char="§"/>
            </a:pPr>
            <a:r>
              <a:rPr lang="de-DE" altLang="de-DE" sz="1100" dirty="0">
                <a:solidFill>
                  <a:srgbClr val="4D4D4D"/>
                </a:solidFill>
                <a:latin typeface="Arial" panose="020B0604020202020204" pitchFamily="34" charset="0"/>
                <a:cs typeface="Arial" panose="020B0604020202020204" pitchFamily="34" charset="0"/>
              </a:rPr>
              <a:t>hart/weich-Verbundwerkstoff, </a:t>
            </a:r>
            <a:r>
              <a:rPr lang="de-DE" altLang="de-DE" sz="1100" dirty="0" err="1">
                <a:solidFill>
                  <a:srgbClr val="4D4D4D"/>
                </a:solidFill>
                <a:latin typeface="Arial" panose="020B0604020202020204" pitchFamily="34" charset="0"/>
                <a:cs typeface="Arial" panose="020B0604020202020204" pitchFamily="34" charset="0"/>
              </a:rPr>
              <a:t>Dirty</a:t>
            </a:r>
            <a:r>
              <a:rPr lang="de-DE" altLang="de-DE" sz="1100" dirty="0">
                <a:solidFill>
                  <a:srgbClr val="4D4D4D"/>
                </a:solidFill>
                <a:latin typeface="Arial" panose="020B0604020202020204" pitchFamily="34" charset="0"/>
                <a:cs typeface="Arial" panose="020B0604020202020204" pitchFamily="34" charset="0"/>
              </a:rPr>
              <a:t> </a:t>
            </a:r>
            <a:r>
              <a:rPr lang="de-DE" altLang="de-DE" sz="1100" dirty="0" err="1">
                <a:solidFill>
                  <a:srgbClr val="4D4D4D"/>
                </a:solidFill>
                <a:latin typeface="Arial" panose="020B0604020202020204" pitchFamily="34" charset="0"/>
                <a:cs typeface="Arial" panose="020B0604020202020204" pitchFamily="34" charset="0"/>
              </a:rPr>
              <a:t>Water</a:t>
            </a:r>
            <a:r>
              <a:rPr lang="de-DE" altLang="de-DE" sz="1100" dirty="0">
                <a:solidFill>
                  <a:srgbClr val="4D4D4D"/>
                </a:solidFill>
                <a:latin typeface="Arial" panose="020B0604020202020204" pitchFamily="34" charset="0"/>
                <a:cs typeface="Arial" panose="020B0604020202020204" pitchFamily="34" charset="0"/>
              </a:rPr>
              <a:t> ist die innere Komponente</a:t>
            </a:r>
          </a:p>
          <a:p>
            <a:pPr marL="285750" indent="-285750" eaLnBrk="1" hangingPunct="1">
              <a:buClr>
                <a:srgbClr val="ED7D31"/>
              </a:buClr>
              <a:buSzPct val="120000"/>
              <a:buFont typeface="Wingdings" panose="05000000000000000000" pitchFamily="2" charset="2"/>
              <a:buChar char="§"/>
            </a:pPr>
            <a:r>
              <a:rPr lang="de-DE" altLang="de-DE" sz="1100" dirty="0" err="1">
                <a:solidFill>
                  <a:srgbClr val="4D4D4D"/>
                </a:solidFill>
                <a:latin typeface="Arial" panose="020B0604020202020204" pitchFamily="34" charset="0"/>
                <a:cs typeface="Arial" panose="020B0604020202020204" pitchFamily="34" charset="0"/>
              </a:rPr>
              <a:t>Shore</a:t>
            </a:r>
            <a:r>
              <a:rPr lang="de-DE" altLang="de-DE" sz="1100" dirty="0">
                <a:solidFill>
                  <a:srgbClr val="4D4D4D"/>
                </a:solidFill>
                <a:latin typeface="Arial" panose="020B0604020202020204" pitchFamily="34" charset="0"/>
                <a:cs typeface="Arial" panose="020B0604020202020204" pitchFamily="34" charset="0"/>
              </a:rPr>
              <a:t> D-Härte 30</a:t>
            </a:r>
          </a:p>
          <a:p>
            <a:pPr marL="285750" indent="-285750" eaLnBrk="1" hangingPunct="1">
              <a:buClr>
                <a:srgbClr val="ED7D31"/>
              </a:buClr>
              <a:buSzPct val="120000"/>
              <a:buFont typeface="Wingdings" panose="05000000000000000000" pitchFamily="2" charset="2"/>
              <a:buChar char="§"/>
            </a:pPr>
            <a:r>
              <a:rPr lang="de-DE" altLang="de-DE" sz="1100" dirty="0">
                <a:solidFill>
                  <a:srgbClr val="4D4D4D"/>
                </a:solidFill>
                <a:latin typeface="Arial" panose="020B0604020202020204" pitchFamily="34" charset="0"/>
                <a:cs typeface="Arial" panose="020B0604020202020204" pitchFamily="34" charset="0"/>
              </a:rPr>
              <a:t>hohe Verschleißfestigkeit gegen abrasive Partikel für Anwendungen</a:t>
            </a:r>
          </a:p>
          <a:p>
            <a:pPr marL="285750" indent="-285750" eaLnBrk="1" hangingPunct="1">
              <a:buClr>
                <a:srgbClr val="ED7D31"/>
              </a:buClr>
              <a:buSzPct val="120000"/>
              <a:buFont typeface="Wingdings" panose="05000000000000000000" pitchFamily="2" charset="2"/>
              <a:buChar char="§"/>
            </a:pPr>
            <a:r>
              <a:rPr lang="de-DE" altLang="de-DE" sz="1100" dirty="0">
                <a:solidFill>
                  <a:srgbClr val="4D4D4D"/>
                </a:solidFill>
                <a:latin typeface="Arial" panose="020B0604020202020204" pitchFamily="34" charset="0"/>
                <a:cs typeface="Arial" panose="020B0604020202020204" pitchFamily="34" charset="0"/>
              </a:rPr>
              <a:t>mit kontinuierlichem Wasserkontakt bis max. 60°C</a:t>
            </a:r>
          </a:p>
          <a:p>
            <a:pPr marL="285750" indent="-285750" eaLnBrk="1" hangingPunct="1">
              <a:buClr>
                <a:srgbClr val="ED7D31"/>
              </a:buClr>
              <a:buSzPct val="120000"/>
              <a:buFont typeface="Wingdings" panose="05000000000000000000" pitchFamily="2" charset="2"/>
              <a:buChar char="§"/>
            </a:pPr>
            <a:r>
              <a:rPr lang="de-DE" altLang="de-DE" sz="1100" dirty="0">
                <a:solidFill>
                  <a:srgbClr val="4D4D4D"/>
                </a:solidFill>
                <a:latin typeface="Arial" panose="020B0604020202020204" pitchFamily="34" charset="0"/>
                <a:cs typeface="Arial" panose="020B0604020202020204" pitchFamily="34" charset="0"/>
              </a:rPr>
              <a:t>mit oder ohne Axialrillen lieferbar</a:t>
            </a:r>
            <a:endParaRPr lang="en-US" altLang="de-DE" sz="1100" baseline="-25000" dirty="0">
              <a:solidFill>
                <a:srgbClr val="4D4D4D"/>
              </a:solidFill>
              <a:latin typeface="Arial" panose="020B0604020202020204" pitchFamily="34" charset="0"/>
              <a:cs typeface="Arial" panose="020B0604020202020204" pitchFamily="34" charset="0"/>
            </a:endParaRPr>
          </a:p>
        </p:txBody>
      </p:sp>
      <p:sp>
        <p:nvSpPr>
          <p:cNvPr id="11" name="Textfeld 10">
            <a:extLst>
              <a:ext uri="{FF2B5EF4-FFF2-40B4-BE49-F238E27FC236}">
                <a16:creationId xmlns:a16="http://schemas.microsoft.com/office/drawing/2014/main" id="{11EEB944-023D-107E-A711-1AD8D9390B89}"/>
              </a:ext>
            </a:extLst>
          </p:cNvPr>
          <p:cNvSpPr txBox="1"/>
          <p:nvPr/>
        </p:nvSpPr>
        <p:spPr>
          <a:xfrm>
            <a:off x="8269357" y="2620203"/>
            <a:ext cx="2789582" cy="1938992"/>
          </a:xfrm>
          <a:prstGeom prst="rect">
            <a:avLst/>
          </a:prstGeom>
          <a:solidFill>
            <a:schemeClr val="accent3">
              <a:lumMod val="20000"/>
              <a:lumOff val="80000"/>
            </a:schemeClr>
          </a:solidFill>
        </p:spPr>
        <p:txBody>
          <a:bodyPr wrap="square" rtlCol="0">
            <a:spAutoFit/>
          </a:bodyPr>
          <a:lstStyle/>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r>
              <a:rPr lang="de-DE" sz="1200" dirty="0">
                <a:latin typeface="Arial" panose="020B0604020202020204" pitchFamily="34" charset="0"/>
                <a:cs typeface="Arial" panose="020B0604020202020204" pitchFamily="34" charset="0"/>
              </a:rPr>
              <a:t>für Teile bis zu 2000 mm, 40kg</a:t>
            </a:r>
            <a:endParaRPr lang="en-US" sz="1200" dirty="0">
              <a:latin typeface="Arial" panose="020B0604020202020204" pitchFamily="34" charset="0"/>
              <a:cs typeface="Arial" panose="020B0604020202020204" pitchFamily="34" charset="0"/>
            </a:endParaRPr>
          </a:p>
          <a:p>
            <a:pPr marL="171450" indent="-171450">
              <a:buClr>
                <a:srgbClr val="ED7D31"/>
              </a:buClr>
              <a:buSzPct val="120000"/>
              <a:buFont typeface="Wingdings" panose="05000000000000000000" pitchFamily="2" charset="2"/>
              <a:buChar char="§"/>
            </a:pPr>
            <a:r>
              <a:rPr lang="en-US" sz="1200" dirty="0" err="1">
                <a:latin typeface="Arial" panose="020B0604020202020204" pitchFamily="34" charset="0"/>
                <a:cs typeface="Arial" panose="020B0604020202020204" pitchFamily="34" charset="0"/>
              </a:rPr>
              <a:t>Laufrollen</a:t>
            </a:r>
            <a:endParaRPr lang="en-US" sz="1200" dirty="0">
              <a:latin typeface="Arial" panose="020B0604020202020204" pitchFamily="34" charset="0"/>
              <a:cs typeface="Arial" panose="020B0604020202020204" pitchFamily="34" charset="0"/>
            </a:endParaRPr>
          </a:p>
          <a:p>
            <a:pPr marL="171450" indent="-171450">
              <a:buClr>
                <a:srgbClr val="ED7D31"/>
              </a:buClr>
              <a:buSzPct val="120000"/>
              <a:buFont typeface="Wingdings" panose="05000000000000000000" pitchFamily="2" charset="2"/>
              <a:buChar char="§"/>
            </a:pPr>
            <a:r>
              <a:rPr lang="en-US" sz="1200" dirty="0" err="1">
                <a:latin typeface="Arial" panose="020B0604020202020204" pitchFamily="34" charset="0"/>
                <a:cs typeface="Arial" panose="020B0604020202020204" pitchFamily="34" charset="0"/>
              </a:rPr>
              <a:t>Buchsen</a:t>
            </a:r>
            <a:endParaRPr lang="en-US" sz="1200" dirty="0">
              <a:latin typeface="Arial" panose="020B0604020202020204" pitchFamily="34" charset="0"/>
              <a:cs typeface="Arial" panose="020B0604020202020204" pitchFamily="34" charset="0"/>
            </a:endParaRPr>
          </a:p>
          <a:p>
            <a:pPr marL="171450" indent="-171450">
              <a:buClr>
                <a:srgbClr val="ED7D31"/>
              </a:buClr>
              <a:buSzPct val="120000"/>
              <a:buFont typeface="Wingdings" panose="05000000000000000000" pitchFamily="2" charset="2"/>
              <a:buChar char="§"/>
            </a:pPr>
            <a:r>
              <a:rPr lang="en-US" sz="1200" dirty="0" err="1">
                <a:latin typeface="Arial" panose="020B0604020202020204" pitchFamily="34" charset="0"/>
                <a:cs typeface="Arial" panose="020B0604020202020204" pitchFamily="34" charset="0"/>
              </a:rPr>
              <a:t>Beläge</a:t>
            </a:r>
            <a:endParaRPr lang="en-US" sz="1200" dirty="0">
              <a:latin typeface="Arial" panose="020B0604020202020204" pitchFamily="34" charset="0"/>
              <a:cs typeface="Arial" panose="020B0604020202020204" pitchFamily="34" charset="0"/>
            </a:endParaRPr>
          </a:p>
          <a:p>
            <a:pPr marL="171450" indent="-171450">
              <a:buClr>
                <a:srgbClr val="ED7D31"/>
              </a:buClr>
              <a:buSzPct val="120000"/>
              <a:buFont typeface="Wingdings" panose="05000000000000000000" pitchFamily="2" charset="2"/>
              <a:buChar char="§"/>
            </a:pPr>
            <a:r>
              <a:rPr lang="en-US" sz="1200" dirty="0" err="1">
                <a:latin typeface="Arial" panose="020B0604020202020204" pitchFamily="34" charset="0"/>
                <a:cs typeface="Arial" panose="020B0604020202020204" pitchFamily="34" charset="0"/>
              </a:rPr>
              <a:t>Beschichtungen</a:t>
            </a:r>
            <a:endParaRPr lang="en-US" sz="1200" dirty="0">
              <a:latin typeface="Arial" panose="020B0604020202020204" pitchFamily="34" charset="0"/>
              <a:cs typeface="Arial" panose="020B0604020202020204" pitchFamily="34" charset="0"/>
            </a:endParaRPr>
          </a:p>
          <a:p>
            <a:pPr marL="171450" indent="-171450">
              <a:buClr>
                <a:srgbClr val="ED7D31"/>
              </a:buClr>
              <a:buSzPct val="120000"/>
              <a:buFont typeface="Wingdings" panose="05000000000000000000" pitchFamily="2" charset="2"/>
              <a:buChar char="§"/>
            </a:pPr>
            <a:r>
              <a:rPr lang="en-US" sz="1200" dirty="0" err="1">
                <a:latin typeface="Arial" panose="020B0604020202020204" pitchFamily="34" charset="0"/>
                <a:cs typeface="Arial" panose="020B0604020202020204" pitchFamily="34" charset="0"/>
              </a:rPr>
              <a:t>Nockenräder</a:t>
            </a:r>
            <a:endParaRPr lang="en-US" sz="1200" dirty="0">
              <a:latin typeface="Arial" panose="020B0604020202020204" pitchFamily="34" charset="0"/>
              <a:cs typeface="Arial" panose="020B0604020202020204" pitchFamily="34" charset="0"/>
            </a:endParaRPr>
          </a:p>
          <a:p>
            <a:pPr marL="171450" indent="-171450">
              <a:buClr>
                <a:srgbClr val="ED7D31"/>
              </a:buClr>
              <a:buSzPct val="120000"/>
              <a:buFont typeface="Wingdings" panose="05000000000000000000" pitchFamily="2" charset="2"/>
              <a:buChar char="§"/>
            </a:pPr>
            <a:r>
              <a:rPr lang="en-US" sz="1200" dirty="0" err="1">
                <a:latin typeface="Arial" panose="020B0604020202020204" pitchFamily="34" charset="0"/>
                <a:cs typeface="Arial" panose="020B0604020202020204" pitchFamily="34" charset="0"/>
              </a:rPr>
              <a:t>Antihaft-Auskleidungsplatten</a:t>
            </a:r>
            <a:r>
              <a:rPr lang="en-US" sz="1200" dirty="0">
                <a:latin typeface="Arial" panose="020B0604020202020204" pitchFamily="34" charset="0"/>
                <a:cs typeface="Arial" panose="020B0604020202020204" pitchFamily="34" charset="0"/>
              </a:rPr>
              <a:t> </a:t>
            </a:r>
            <a:br>
              <a:rPr lang="en-US" sz="1200" dirty="0">
                <a:latin typeface="Arial" panose="020B0604020202020204" pitchFamily="34" charset="0"/>
                <a:cs typeface="Arial" panose="020B0604020202020204" pitchFamily="34" charset="0"/>
              </a:rPr>
            </a:br>
            <a:r>
              <a:rPr lang="en-US" sz="1200" dirty="0" err="1">
                <a:latin typeface="Arial" panose="020B0604020202020204" pitchFamily="34" charset="0"/>
                <a:cs typeface="Arial" panose="020B0604020202020204" pitchFamily="34" charset="0"/>
              </a:rPr>
              <a:t>für</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z.B</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Baggerschaufeln</a:t>
            </a:r>
            <a:endParaRPr lang="de-DE" sz="1200" dirty="0">
              <a:latin typeface="Arial" panose="020B0604020202020204" pitchFamily="34" charset="0"/>
              <a:cs typeface="Arial" panose="020B0604020202020204" pitchFamily="34" charset="0"/>
            </a:endParaRPr>
          </a:p>
        </p:txBody>
      </p:sp>
      <p:sp>
        <p:nvSpPr>
          <p:cNvPr id="3" name="Parallelogramm 2">
            <a:extLst>
              <a:ext uri="{FF2B5EF4-FFF2-40B4-BE49-F238E27FC236}">
                <a16:creationId xmlns:a16="http://schemas.microsoft.com/office/drawing/2014/main" id="{89014D7B-D0B4-76EB-BD76-D641C40B31FB}"/>
              </a:ext>
            </a:extLst>
          </p:cNvPr>
          <p:cNvSpPr/>
          <p:nvPr/>
        </p:nvSpPr>
        <p:spPr>
          <a:xfrm>
            <a:off x="8132679" y="2443871"/>
            <a:ext cx="3062937"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en-US" sz="1400" b="1" dirty="0">
                <a:solidFill>
                  <a:schemeClr val="bg1"/>
                </a:solidFill>
                <a:latin typeface="Arial" panose="020B0604020202020204" pitchFamily="34" charset="0"/>
                <a:cs typeface="Arial" panose="020B0604020202020204" pitchFamily="34" charset="0"/>
              </a:rPr>
              <a:t>PU-TEILE FÜR NICHT-WASSERANWENDUNGEN</a:t>
            </a:r>
          </a:p>
        </p:txBody>
      </p:sp>
    </p:spTree>
    <p:extLst>
      <p:ext uri="{BB962C8B-B14F-4D97-AF65-F5344CB8AC3E}">
        <p14:creationId xmlns:p14="http://schemas.microsoft.com/office/powerpoint/2010/main" val="17116313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9"/>
          <p:cNvSpPr/>
          <p:nvPr/>
        </p:nvSpPr>
        <p:spPr>
          <a:xfrm>
            <a:off x="804367" y="1859095"/>
            <a:ext cx="3427028" cy="1222524"/>
          </a:xfrm>
          <a:prstGeom prst="rect">
            <a:avLst/>
          </a:prstGeom>
          <a:blipFill>
            <a:blip r:embed="rId2" cstate="print"/>
            <a:stretch>
              <a:fillRect/>
            </a:stretch>
          </a:blipFill>
        </p:spPr>
        <p:txBody>
          <a:bodyPr wrap="square" lIns="0" tIns="0" rIns="0" bIns="0" rtlCol="0"/>
          <a:lstStyle/>
          <a:p>
            <a:endParaRPr/>
          </a:p>
        </p:txBody>
      </p:sp>
      <p:sp>
        <p:nvSpPr>
          <p:cNvPr id="10" name="object 10"/>
          <p:cNvSpPr/>
          <p:nvPr/>
        </p:nvSpPr>
        <p:spPr>
          <a:xfrm>
            <a:off x="4471702" y="1859095"/>
            <a:ext cx="3427028" cy="1222524"/>
          </a:xfrm>
          <a:prstGeom prst="rect">
            <a:avLst/>
          </a:prstGeom>
          <a:blipFill>
            <a:blip r:embed="rId3" cstate="print"/>
            <a:stretch>
              <a:fillRect/>
            </a:stretch>
          </a:blipFill>
        </p:spPr>
        <p:txBody>
          <a:bodyPr wrap="square" lIns="0" tIns="0" rIns="0" bIns="0" rtlCol="0"/>
          <a:lstStyle/>
          <a:p>
            <a:endParaRPr/>
          </a:p>
        </p:txBody>
      </p:sp>
      <p:sp>
        <p:nvSpPr>
          <p:cNvPr id="11" name="object 11"/>
          <p:cNvSpPr/>
          <p:nvPr/>
        </p:nvSpPr>
        <p:spPr>
          <a:xfrm>
            <a:off x="809603" y="3563170"/>
            <a:ext cx="3427063" cy="1222524"/>
          </a:xfrm>
          <a:prstGeom prst="rect">
            <a:avLst/>
          </a:prstGeom>
          <a:blipFill>
            <a:blip r:embed="rId4" cstate="print"/>
            <a:stretch>
              <a:fillRect/>
            </a:stretch>
          </a:blipFill>
        </p:spPr>
        <p:txBody>
          <a:bodyPr wrap="square" lIns="0" tIns="0" rIns="0" bIns="0" rtlCol="0"/>
          <a:lstStyle/>
          <a:p>
            <a:endParaRPr/>
          </a:p>
        </p:txBody>
      </p:sp>
      <p:sp>
        <p:nvSpPr>
          <p:cNvPr id="12" name="object 12"/>
          <p:cNvSpPr/>
          <p:nvPr/>
        </p:nvSpPr>
        <p:spPr>
          <a:xfrm>
            <a:off x="4476938" y="3563170"/>
            <a:ext cx="3427026" cy="1222524"/>
          </a:xfrm>
          <a:prstGeom prst="rect">
            <a:avLst/>
          </a:prstGeom>
          <a:blipFill>
            <a:blip r:embed="rId5" cstate="print"/>
            <a:stretch>
              <a:fillRect/>
            </a:stretch>
          </a:blipFill>
        </p:spPr>
        <p:txBody>
          <a:bodyPr wrap="square" lIns="0" tIns="0" rIns="0" bIns="0" rtlCol="0"/>
          <a:lstStyle/>
          <a:p>
            <a:endParaRPr/>
          </a:p>
        </p:txBody>
      </p:sp>
      <p:sp>
        <p:nvSpPr>
          <p:cNvPr id="13" name="object 13"/>
          <p:cNvSpPr/>
          <p:nvPr/>
        </p:nvSpPr>
        <p:spPr>
          <a:xfrm>
            <a:off x="8161217" y="3566207"/>
            <a:ext cx="3427028" cy="1222524"/>
          </a:xfrm>
          <a:prstGeom prst="rect">
            <a:avLst/>
          </a:prstGeom>
          <a:blipFill>
            <a:blip r:embed="rId6" cstate="print"/>
            <a:stretch>
              <a:fillRect/>
            </a:stretch>
          </a:blipFill>
        </p:spPr>
        <p:txBody>
          <a:bodyPr wrap="square" lIns="0" tIns="0" rIns="0" bIns="0" rtlCol="0"/>
          <a:lstStyle/>
          <a:p>
            <a:endParaRPr/>
          </a:p>
        </p:txBody>
      </p:sp>
      <p:sp>
        <p:nvSpPr>
          <p:cNvPr id="14" name="object 14"/>
          <p:cNvSpPr/>
          <p:nvPr/>
        </p:nvSpPr>
        <p:spPr>
          <a:xfrm>
            <a:off x="8152091" y="1859095"/>
            <a:ext cx="3427009" cy="1222524"/>
          </a:xfrm>
          <a:prstGeom prst="rect">
            <a:avLst/>
          </a:prstGeom>
          <a:blipFill>
            <a:blip r:embed="rId7" cstate="print"/>
            <a:stretch>
              <a:fillRect/>
            </a:stretch>
          </a:blipFill>
        </p:spPr>
        <p:txBody>
          <a:bodyPr wrap="square" lIns="0" tIns="0" rIns="0" bIns="0" rtlCol="0"/>
          <a:lstStyle/>
          <a:p>
            <a:endParaRPr/>
          </a:p>
        </p:txBody>
      </p:sp>
      <p:sp>
        <p:nvSpPr>
          <p:cNvPr id="15" name="object 15"/>
          <p:cNvSpPr/>
          <p:nvPr/>
        </p:nvSpPr>
        <p:spPr>
          <a:xfrm>
            <a:off x="809602" y="5273318"/>
            <a:ext cx="3427028" cy="1222524"/>
          </a:xfrm>
          <a:prstGeom prst="rect">
            <a:avLst/>
          </a:prstGeom>
          <a:blipFill>
            <a:blip r:embed="rId8" cstate="print"/>
            <a:stretch>
              <a:fillRect/>
            </a:stretch>
          </a:blipFill>
        </p:spPr>
        <p:txBody>
          <a:bodyPr wrap="square" lIns="0" tIns="0" rIns="0" bIns="0" rtlCol="0"/>
          <a:lstStyle/>
          <a:p>
            <a:endParaRPr/>
          </a:p>
        </p:txBody>
      </p:sp>
      <p:sp>
        <p:nvSpPr>
          <p:cNvPr id="22" name="object 22"/>
          <p:cNvSpPr txBox="1"/>
          <p:nvPr/>
        </p:nvSpPr>
        <p:spPr>
          <a:xfrm>
            <a:off x="4471702" y="5322987"/>
            <a:ext cx="3427207" cy="1061829"/>
          </a:xfrm>
          <a:prstGeom prst="rect">
            <a:avLst/>
          </a:prstGeom>
          <a:solidFill>
            <a:srgbClr val="C6C6C6"/>
          </a:solidFill>
        </p:spPr>
        <p:txBody>
          <a:bodyPr vert="horz" wrap="square" lIns="0" tIns="0" rIns="0" bIns="0" rtlCol="0">
            <a:spAutoFit/>
          </a:bodyPr>
          <a:lstStyle/>
          <a:p>
            <a:pPr>
              <a:lnSpc>
                <a:spcPct val="100000"/>
              </a:lnSpc>
            </a:pPr>
            <a:endParaRPr lang="de-DE" sz="2100" dirty="0">
              <a:latin typeface="Times New Roman"/>
              <a:cs typeface="Times New Roman"/>
            </a:endParaRPr>
          </a:p>
          <a:p>
            <a:pPr marL="404818">
              <a:spcBef>
                <a:spcPts val="6"/>
              </a:spcBef>
            </a:pPr>
            <a:r>
              <a:rPr lang="de-DE" sz="1600" b="1" dirty="0">
                <a:solidFill>
                  <a:srgbClr val="494948"/>
                </a:solidFill>
                <a:latin typeface="Arial"/>
                <a:cs typeface="Arial"/>
              </a:rPr>
              <a:t>... und viele andere</a:t>
            </a:r>
          </a:p>
          <a:p>
            <a:pPr marL="404818">
              <a:spcBef>
                <a:spcPts val="6"/>
              </a:spcBef>
            </a:pPr>
            <a:r>
              <a:rPr lang="de-DE" sz="1600" b="1" dirty="0">
                <a:solidFill>
                  <a:srgbClr val="494948"/>
                </a:solidFill>
                <a:latin typeface="Arial"/>
                <a:cs typeface="Arial"/>
              </a:rPr>
              <a:t>spezifischen Branchen.</a:t>
            </a:r>
          </a:p>
          <a:p>
            <a:pPr marL="404818">
              <a:spcBef>
                <a:spcPts val="6"/>
              </a:spcBef>
            </a:pPr>
            <a:endParaRPr lang="en-US" sz="1600" b="1" dirty="0">
              <a:solidFill>
                <a:srgbClr val="494948"/>
              </a:solidFill>
              <a:latin typeface="Arial"/>
              <a:cs typeface="Arial"/>
            </a:endParaRPr>
          </a:p>
        </p:txBody>
      </p:sp>
      <p:sp>
        <p:nvSpPr>
          <p:cNvPr id="24" name="Textfeld 23">
            <a:extLst>
              <a:ext uri="{FF2B5EF4-FFF2-40B4-BE49-F238E27FC236}">
                <a16:creationId xmlns:a16="http://schemas.microsoft.com/office/drawing/2014/main" id="{DD996734-F54C-6D21-AEFA-87AE9E0045F8}"/>
              </a:ext>
            </a:extLst>
          </p:cNvPr>
          <p:cNvSpPr txBox="1"/>
          <p:nvPr/>
        </p:nvSpPr>
        <p:spPr>
          <a:xfrm>
            <a:off x="3276157" y="1033658"/>
            <a:ext cx="5639685" cy="461665"/>
          </a:xfrm>
          <a:prstGeom prst="rect">
            <a:avLst/>
          </a:prstGeom>
          <a:solidFill>
            <a:schemeClr val="tx1">
              <a:lumMod val="50000"/>
              <a:lumOff val="50000"/>
            </a:schemeClr>
          </a:solidFill>
        </p:spPr>
        <p:txBody>
          <a:bodyPr wrap="none" rtlCol="0">
            <a:spAutoFit/>
          </a:bodyPr>
          <a:lstStyle/>
          <a:p>
            <a:r>
              <a:rPr lang="en-US" sz="2400" b="1" dirty="0">
                <a:solidFill>
                  <a:schemeClr val="bg1"/>
                </a:solidFill>
                <a:latin typeface="Arial" panose="020B0604020202020204" pitchFamily="34" charset="0"/>
                <a:cs typeface="Arial" panose="020B0604020202020204" pitchFamily="34" charset="0"/>
              </a:rPr>
              <a:t>IN VIELEN BEREICHEN EINSETZBAR</a:t>
            </a:r>
            <a:endParaRPr lang="de-DE" sz="2400" b="1" dirty="0">
              <a:solidFill>
                <a:schemeClr val="bg1"/>
              </a:solidFill>
              <a:latin typeface="Arial" panose="020B0604020202020204" pitchFamily="34" charset="0"/>
              <a:cs typeface="Arial" panose="020B0604020202020204" pitchFamily="34" charset="0"/>
            </a:endParaRPr>
          </a:p>
        </p:txBody>
      </p:sp>
      <p:sp>
        <p:nvSpPr>
          <p:cNvPr id="28" name="Parallelogramm 27">
            <a:extLst>
              <a:ext uri="{FF2B5EF4-FFF2-40B4-BE49-F238E27FC236}">
                <a16:creationId xmlns:a16="http://schemas.microsoft.com/office/drawing/2014/main" id="{8C19FFAC-F42F-CA83-599D-6CC099088AB8}"/>
              </a:ext>
            </a:extLst>
          </p:cNvPr>
          <p:cNvSpPr/>
          <p:nvPr/>
        </p:nvSpPr>
        <p:spPr>
          <a:xfrm>
            <a:off x="1142059" y="1665392"/>
            <a:ext cx="3214230"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de-DE" sz="1400" b="1" dirty="0">
                <a:solidFill>
                  <a:schemeClr val="bg1"/>
                </a:solidFill>
                <a:latin typeface="Arial" panose="020B0604020202020204" pitchFamily="34" charset="0"/>
                <a:cs typeface="Arial" panose="020B0604020202020204" pitchFamily="34" charset="0"/>
              </a:rPr>
              <a:t>SCHIFFBAU, HAFEN, OFFSHORE</a:t>
            </a:r>
          </a:p>
        </p:txBody>
      </p:sp>
      <p:sp>
        <p:nvSpPr>
          <p:cNvPr id="29" name="Parallelogramm 28">
            <a:extLst>
              <a:ext uri="{FF2B5EF4-FFF2-40B4-BE49-F238E27FC236}">
                <a16:creationId xmlns:a16="http://schemas.microsoft.com/office/drawing/2014/main" id="{E65CE282-40D4-ADEC-A68F-75A1A14C232E}"/>
              </a:ext>
            </a:extLst>
          </p:cNvPr>
          <p:cNvSpPr/>
          <p:nvPr/>
        </p:nvSpPr>
        <p:spPr>
          <a:xfrm>
            <a:off x="4811181" y="1645907"/>
            <a:ext cx="3214230"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de-DE" sz="1400" b="1" dirty="0">
                <a:solidFill>
                  <a:schemeClr val="bg1"/>
                </a:solidFill>
                <a:latin typeface="Arial" panose="020B0604020202020204" pitchFamily="34" charset="0"/>
                <a:cs typeface="Arial" panose="020B0604020202020204" pitchFamily="34" charset="0"/>
              </a:rPr>
              <a:t>LANDWIRTSCHAFT</a:t>
            </a:r>
          </a:p>
        </p:txBody>
      </p:sp>
      <p:sp>
        <p:nvSpPr>
          <p:cNvPr id="30" name="Parallelogramm 29">
            <a:extLst>
              <a:ext uri="{FF2B5EF4-FFF2-40B4-BE49-F238E27FC236}">
                <a16:creationId xmlns:a16="http://schemas.microsoft.com/office/drawing/2014/main" id="{5CA9AC63-B77F-1F34-AA41-7857A37DE120}"/>
              </a:ext>
            </a:extLst>
          </p:cNvPr>
          <p:cNvSpPr/>
          <p:nvPr/>
        </p:nvSpPr>
        <p:spPr>
          <a:xfrm>
            <a:off x="8497566" y="1645907"/>
            <a:ext cx="3214230"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de-DE" sz="1400" b="1" dirty="0">
                <a:solidFill>
                  <a:schemeClr val="bg1"/>
                </a:solidFill>
                <a:latin typeface="Arial" panose="020B0604020202020204" pitchFamily="34" charset="0"/>
                <a:cs typeface="Arial" panose="020B0604020202020204" pitchFamily="34" charset="0"/>
              </a:rPr>
              <a:t>KRAN- UND BRÜCKENBAU</a:t>
            </a:r>
          </a:p>
        </p:txBody>
      </p:sp>
      <p:sp>
        <p:nvSpPr>
          <p:cNvPr id="31" name="Parallelogramm 30">
            <a:extLst>
              <a:ext uri="{FF2B5EF4-FFF2-40B4-BE49-F238E27FC236}">
                <a16:creationId xmlns:a16="http://schemas.microsoft.com/office/drawing/2014/main" id="{2013229B-7491-CCD4-F5DA-E699D7C65730}"/>
              </a:ext>
            </a:extLst>
          </p:cNvPr>
          <p:cNvSpPr/>
          <p:nvPr/>
        </p:nvSpPr>
        <p:spPr>
          <a:xfrm>
            <a:off x="1148075" y="3383595"/>
            <a:ext cx="3214230"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de-DE" sz="1400" b="1" dirty="0">
                <a:solidFill>
                  <a:schemeClr val="bg1"/>
                </a:solidFill>
                <a:latin typeface="Arial" panose="020B0604020202020204" pitchFamily="34" charset="0"/>
                <a:cs typeface="Arial" panose="020B0604020202020204" pitchFamily="34" charset="0"/>
              </a:rPr>
              <a:t>ÖL- UND GASINDUSTRIE</a:t>
            </a:r>
          </a:p>
        </p:txBody>
      </p:sp>
      <p:sp>
        <p:nvSpPr>
          <p:cNvPr id="32" name="Parallelogramm 31">
            <a:extLst>
              <a:ext uri="{FF2B5EF4-FFF2-40B4-BE49-F238E27FC236}">
                <a16:creationId xmlns:a16="http://schemas.microsoft.com/office/drawing/2014/main" id="{6C847BA5-E768-2B2D-94AD-E8E63F931EE8}"/>
              </a:ext>
            </a:extLst>
          </p:cNvPr>
          <p:cNvSpPr/>
          <p:nvPr/>
        </p:nvSpPr>
        <p:spPr>
          <a:xfrm>
            <a:off x="4817197" y="3370126"/>
            <a:ext cx="3214230"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de-DE" sz="1400" b="1" dirty="0">
                <a:solidFill>
                  <a:schemeClr val="bg1"/>
                </a:solidFill>
                <a:latin typeface="Arial" panose="020B0604020202020204" pitchFamily="34" charset="0"/>
                <a:cs typeface="Arial" panose="020B0604020202020204" pitchFamily="34" charset="0"/>
              </a:rPr>
              <a:t>LEBENSMITTELINDUSTRIE</a:t>
            </a:r>
          </a:p>
        </p:txBody>
      </p:sp>
      <p:sp>
        <p:nvSpPr>
          <p:cNvPr id="33" name="Parallelogramm 32">
            <a:extLst>
              <a:ext uri="{FF2B5EF4-FFF2-40B4-BE49-F238E27FC236}">
                <a16:creationId xmlns:a16="http://schemas.microsoft.com/office/drawing/2014/main" id="{AB8CF458-CCDD-0089-254B-FF7F9677E6C0}"/>
              </a:ext>
            </a:extLst>
          </p:cNvPr>
          <p:cNvSpPr/>
          <p:nvPr/>
        </p:nvSpPr>
        <p:spPr>
          <a:xfrm>
            <a:off x="8503582" y="3370126"/>
            <a:ext cx="3214230"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de-DE" sz="1400" b="1" dirty="0">
                <a:solidFill>
                  <a:schemeClr val="bg1"/>
                </a:solidFill>
                <a:latin typeface="Arial" panose="020B0604020202020204" pitchFamily="34" charset="0"/>
                <a:cs typeface="Arial" panose="020B0604020202020204" pitchFamily="34" charset="0"/>
              </a:rPr>
              <a:t>CHEMISCHE INDUSTRIE</a:t>
            </a:r>
          </a:p>
        </p:txBody>
      </p:sp>
      <p:sp>
        <p:nvSpPr>
          <p:cNvPr id="34" name="Parallelogramm 33">
            <a:extLst>
              <a:ext uri="{FF2B5EF4-FFF2-40B4-BE49-F238E27FC236}">
                <a16:creationId xmlns:a16="http://schemas.microsoft.com/office/drawing/2014/main" id="{7212097D-1D8C-3378-BDF6-4F0447640871}"/>
              </a:ext>
            </a:extLst>
          </p:cNvPr>
          <p:cNvSpPr/>
          <p:nvPr/>
        </p:nvSpPr>
        <p:spPr>
          <a:xfrm>
            <a:off x="1142059" y="5068466"/>
            <a:ext cx="3214230"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de-DE" sz="1200" b="1" dirty="0">
                <a:solidFill>
                  <a:schemeClr val="bg1"/>
                </a:solidFill>
                <a:latin typeface="Arial" panose="020B0604020202020204" pitchFamily="34" charset="0"/>
                <a:cs typeface="Arial" panose="020B0604020202020204" pitchFamily="34" charset="0"/>
              </a:rPr>
              <a:t>VERARBEITUNGSMASCHINEN</a:t>
            </a:r>
          </a:p>
        </p:txBody>
      </p:sp>
    </p:spTree>
    <p:extLst>
      <p:ext uri="{BB962C8B-B14F-4D97-AF65-F5344CB8AC3E}">
        <p14:creationId xmlns:p14="http://schemas.microsoft.com/office/powerpoint/2010/main" val="26834252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Gruppieren 86">
            <a:extLst>
              <a:ext uri="{FF2B5EF4-FFF2-40B4-BE49-F238E27FC236}">
                <a16:creationId xmlns:a16="http://schemas.microsoft.com/office/drawing/2014/main" id="{F7ACF226-7D8E-4438-C0E0-74BE6E457304}"/>
              </a:ext>
            </a:extLst>
          </p:cNvPr>
          <p:cNvGrpSpPr/>
          <p:nvPr/>
        </p:nvGrpSpPr>
        <p:grpSpPr>
          <a:xfrm>
            <a:off x="619626" y="836195"/>
            <a:ext cx="11572374" cy="6021805"/>
            <a:chOff x="2135358" y="1899573"/>
            <a:chExt cx="10056642" cy="4958427"/>
          </a:xfrm>
        </p:grpSpPr>
        <p:sp>
          <p:nvSpPr>
            <p:cNvPr id="9" name="object 9"/>
            <p:cNvSpPr/>
            <p:nvPr/>
          </p:nvSpPr>
          <p:spPr>
            <a:xfrm>
              <a:off x="8865359" y="5812825"/>
              <a:ext cx="2592054" cy="1045169"/>
            </a:xfrm>
            <a:prstGeom prst="rect">
              <a:avLst/>
            </a:prstGeom>
            <a:blipFill>
              <a:blip r:embed="rId2" cstate="print"/>
              <a:stretch>
                <a:fillRect/>
              </a:stretch>
            </a:blipFill>
          </p:spPr>
          <p:txBody>
            <a:bodyPr wrap="square" lIns="0" tIns="0" rIns="0" bIns="0" rtlCol="0"/>
            <a:lstStyle/>
            <a:p>
              <a:endParaRPr/>
            </a:p>
          </p:txBody>
        </p:sp>
        <p:sp>
          <p:nvSpPr>
            <p:cNvPr id="10" name="object 10"/>
            <p:cNvSpPr/>
            <p:nvPr/>
          </p:nvSpPr>
          <p:spPr>
            <a:xfrm>
              <a:off x="6340245" y="1899574"/>
              <a:ext cx="3674407" cy="2849354"/>
            </a:xfrm>
            <a:prstGeom prst="rect">
              <a:avLst/>
            </a:prstGeom>
            <a:blipFill>
              <a:blip r:embed="rId3" cstate="print"/>
              <a:stretch>
                <a:fillRect/>
              </a:stretch>
            </a:blipFill>
          </p:spPr>
          <p:txBody>
            <a:bodyPr wrap="square" lIns="0" tIns="0" rIns="0" bIns="0" rtlCol="0"/>
            <a:lstStyle/>
            <a:p>
              <a:endParaRPr/>
            </a:p>
          </p:txBody>
        </p:sp>
        <p:sp>
          <p:nvSpPr>
            <p:cNvPr id="11" name="object 11"/>
            <p:cNvSpPr/>
            <p:nvPr/>
          </p:nvSpPr>
          <p:spPr>
            <a:xfrm>
              <a:off x="7442392" y="1953175"/>
              <a:ext cx="2472466" cy="2381828"/>
            </a:xfrm>
            <a:custGeom>
              <a:avLst/>
              <a:gdLst/>
              <a:ahLst/>
              <a:cxnLst/>
              <a:rect l="l" t="t" r="r" b="b"/>
              <a:pathLst>
                <a:path w="1751329" h="2251710">
                  <a:moveTo>
                    <a:pt x="19481" y="2226805"/>
                  </a:moveTo>
                  <a:lnTo>
                    <a:pt x="15900" y="2232634"/>
                  </a:lnTo>
                  <a:lnTo>
                    <a:pt x="253" y="2251189"/>
                  </a:lnTo>
                  <a:lnTo>
                    <a:pt x="16027" y="2232634"/>
                  </a:lnTo>
                  <a:lnTo>
                    <a:pt x="19481" y="2226805"/>
                  </a:lnTo>
                  <a:close/>
                </a:path>
                <a:path w="1751329" h="2251710">
                  <a:moveTo>
                    <a:pt x="21729" y="2176691"/>
                  </a:moveTo>
                  <a:lnTo>
                    <a:pt x="20408" y="2179345"/>
                  </a:lnTo>
                  <a:lnTo>
                    <a:pt x="20269" y="2180005"/>
                  </a:lnTo>
                  <a:lnTo>
                    <a:pt x="20408" y="2179472"/>
                  </a:lnTo>
                  <a:lnTo>
                    <a:pt x="21729" y="2176691"/>
                  </a:lnTo>
                  <a:close/>
                </a:path>
                <a:path w="1751329" h="2251710">
                  <a:moveTo>
                    <a:pt x="23990" y="2025053"/>
                  </a:moveTo>
                  <a:lnTo>
                    <a:pt x="23583" y="2025053"/>
                  </a:lnTo>
                  <a:lnTo>
                    <a:pt x="0" y="2032215"/>
                  </a:lnTo>
                  <a:lnTo>
                    <a:pt x="23583" y="2025192"/>
                  </a:lnTo>
                  <a:lnTo>
                    <a:pt x="23990" y="2025053"/>
                  </a:lnTo>
                  <a:close/>
                </a:path>
                <a:path w="1751329" h="2251710">
                  <a:moveTo>
                    <a:pt x="45453" y="2006765"/>
                  </a:moveTo>
                  <a:lnTo>
                    <a:pt x="44792" y="2009546"/>
                  </a:lnTo>
                  <a:lnTo>
                    <a:pt x="44792" y="2009800"/>
                  </a:lnTo>
                  <a:lnTo>
                    <a:pt x="44932" y="2009673"/>
                  </a:lnTo>
                  <a:lnTo>
                    <a:pt x="45453" y="2006765"/>
                  </a:lnTo>
                  <a:close/>
                </a:path>
                <a:path w="1751329" h="2251710">
                  <a:moveTo>
                    <a:pt x="39890" y="1383614"/>
                  </a:moveTo>
                  <a:lnTo>
                    <a:pt x="19481" y="1417548"/>
                  </a:lnTo>
                  <a:lnTo>
                    <a:pt x="19481" y="1417688"/>
                  </a:lnTo>
                  <a:lnTo>
                    <a:pt x="39890" y="1383614"/>
                  </a:lnTo>
                  <a:close/>
                </a:path>
                <a:path w="1751329" h="2251710">
                  <a:moveTo>
                    <a:pt x="325691" y="821309"/>
                  </a:moveTo>
                  <a:lnTo>
                    <a:pt x="282740" y="851407"/>
                  </a:lnTo>
                  <a:lnTo>
                    <a:pt x="257022" y="854849"/>
                  </a:lnTo>
                  <a:lnTo>
                    <a:pt x="282867" y="851407"/>
                  </a:lnTo>
                  <a:lnTo>
                    <a:pt x="325691" y="821309"/>
                  </a:lnTo>
                  <a:close/>
                </a:path>
                <a:path w="1751329" h="2251710">
                  <a:moveTo>
                    <a:pt x="344906" y="738606"/>
                  </a:moveTo>
                  <a:lnTo>
                    <a:pt x="320116" y="766165"/>
                  </a:lnTo>
                  <a:lnTo>
                    <a:pt x="319722" y="767499"/>
                  </a:lnTo>
                  <a:lnTo>
                    <a:pt x="320243" y="766165"/>
                  </a:lnTo>
                  <a:lnTo>
                    <a:pt x="344906" y="738606"/>
                  </a:lnTo>
                  <a:close/>
                </a:path>
                <a:path w="1751329" h="2251710">
                  <a:moveTo>
                    <a:pt x="391426" y="525576"/>
                  </a:moveTo>
                  <a:lnTo>
                    <a:pt x="422973" y="584174"/>
                  </a:lnTo>
                  <a:lnTo>
                    <a:pt x="423506" y="588289"/>
                  </a:lnTo>
                  <a:lnTo>
                    <a:pt x="422973" y="584047"/>
                  </a:lnTo>
                  <a:lnTo>
                    <a:pt x="391426" y="525576"/>
                  </a:lnTo>
                  <a:close/>
                </a:path>
                <a:path w="1751329" h="2251710">
                  <a:moveTo>
                    <a:pt x="580720" y="364401"/>
                  </a:moveTo>
                  <a:lnTo>
                    <a:pt x="577532" y="371030"/>
                  </a:lnTo>
                  <a:lnTo>
                    <a:pt x="574890" y="375399"/>
                  </a:lnTo>
                  <a:lnTo>
                    <a:pt x="577532" y="371157"/>
                  </a:lnTo>
                  <a:lnTo>
                    <a:pt x="580720" y="364401"/>
                  </a:lnTo>
                  <a:close/>
                </a:path>
                <a:path w="1751329" h="2251710">
                  <a:moveTo>
                    <a:pt x="516039" y="339217"/>
                  </a:moveTo>
                  <a:lnTo>
                    <a:pt x="545185" y="357771"/>
                  </a:lnTo>
                  <a:lnTo>
                    <a:pt x="516039" y="339217"/>
                  </a:lnTo>
                  <a:close/>
                </a:path>
                <a:path w="1751329" h="2251710">
                  <a:moveTo>
                    <a:pt x="1296911" y="198043"/>
                  </a:moveTo>
                  <a:lnTo>
                    <a:pt x="1295463" y="198437"/>
                  </a:lnTo>
                  <a:lnTo>
                    <a:pt x="1292542" y="201358"/>
                  </a:lnTo>
                  <a:lnTo>
                    <a:pt x="1295463" y="198577"/>
                  </a:lnTo>
                  <a:lnTo>
                    <a:pt x="1296911" y="198043"/>
                  </a:lnTo>
                  <a:close/>
                </a:path>
                <a:path w="1751329" h="2251710">
                  <a:moveTo>
                    <a:pt x="1296911" y="198043"/>
                  </a:moveTo>
                  <a:lnTo>
                    <a:pt x="1298765" y="198170"/>
                  </a:lnTo>
                  <a:lnTo>
                    <a:pt x="1296911" y="198043"/>
                  </a:lnTo>
                  <a:close/>
                </a:path>
                <a:path w="1751329" h="2251710">
                  <a:moveTo>
                    <a:pt x="1050493" y="166624"/>
                  </a:moveTo>
                  <a:lnTo>
                    <a:pt x="1047711" y="166890"/>
                  </a:lnTo>
                  <a:lnTo>
                    <a:pt x="1050493" y="166750"/>
                  </a:lnTo>
                  <a:lnTo>
                    <a:pt x="1051026" y="166750"/>
                  </a:lnTo>
                  <a:lnTo>
                    <a:pt x="1050493" y="166624"/>
                  </a:lnTo>
                  <a:close/>
                </a:path>
                <a:path w="1751329" h="2251710">
                  <a:moveTo>
                    <a:pt x="1378966" y="89471"/>
                  </a:moveTo>
                  <a:lnTo>
                    <a:pt x="1378178" y="92252"/>
                  </a:lnTo>
                  <a:lnTo>
                    <a:pt x="1374317" y="96113"/>
                  </a:lnTo>
                  <a:lnTo>
                    <a:pt x="1378305" y="92252"/>
                  </a:lnTo>
                  <a:lnTo>
                    <a:pt x="1378966" y="89471"/>
                  </a:lnTo>
                  <a:close/>
                </a:path>
                <a:path w="1751329" h="2251710">
                  <a:moveTo>
                    <a:pt x="1375257" y="83375"/>
                  </a:moveTo>
                  <a:lnTo>
                    <a:pt x="1376045" y="84962"/>
                  </a:lnTo>
                  <a:lnTo>
                    <a:pt x="1376324" y="85369"/>
                  </a:lnTo>
                  <a:lnTo>
                    <a:pt x="1375257" y="83375"/>
                  </a:lnTo>
                  <a:close/>
                </a:path>
                <a:path w="1751329" h="2251710">
                  <a:moveTo>
                    <a:pt x="798639" y="83108"/>
                  </a:moveTo>
                  <a:lnTo>
                    <a:pt x="797051" y="84175"/>
                  </a:lnTo>
                  <a:lnTo>
                    <a:pt x="797318" y="86029"/>
                  </a:lnTo>
                  <a:lnTo>
                    <a:pt x="797178" y="84175"/>
                  </a:lnTo>
                  <a:lnTo>
                    <a:pt x="798639" y="83108"/>
                  </a:lnTo>
                  <a:close/>
                </a:path>
                <a:path w="1751329" h="2251710">
                  <a:moveTo>
                    <a:pt x="850836" y="79146"/>
                  </a:moveTo>
                  <a:lnTo>
                    <a:pt x="825284" y="81127"/>
                  </a:lnTo>
                  <a:lnTo>
                    <a:pt x="850785" y="79209"/>
                  </a:lnTo>
                  <a:close/>
                </a:path>
                <a:path w="1751329" h="2251710">
                  <a:moveTo>
                    <a:pt x="1707972" y="78879"/>
                  </a:moveTo>
                  <a:lnTo>
                    <a:pt x="1703857" y="79667"/>
                  </a:lnTo>
                  <a:lnTo>
                    <a:pt x="1707438" y="79006"/>
                  </a:lnTo>
                  <a:lnTo>
                    <a:pt x="1707972" y="78879"/>
                  </a:lnTo>
                  <a:close/>
                </a:path>
                <a:path w="1751329" h="2251710">
                  <a:moveTo>
                    <a:pt x="1736204" y="31153"/>
                  </a:moveTo>
                  <a:lnTo>
                    <a:pt x="1735950" y="33400"/>
                  </a:lnTo>
                  <a:lnTo>
                    <a:pt x="1735277" y="35928"/>
                  </a:lnTo>
                  <a:lnTo>
                    <a:pt x="1735950" y="33540"/>
                  </a:lnTo>
                  <a:lnTo>
                    <a:pt x="1736204" y="31153"/>
                  </a:lnTo>
                  <a:close/>
                </a:path>
                <a:path w="1751329" h="2251710">
                  <a:moveTo>
                    <a:pt x="899375" y="21208"/>
                  </a:moveTo>
                  <a:lnTo>
                    <a:pt x="898982" y="21615"/>
                  </a:lnTo>
                  <a:lnTo>
                    <a:pt x="897001" y="24396"/>
                  </a:lnTo>
                  <a:lnTo>
                    <a:pt x="899375" y="21208"/>
                  </a:lnTo>
                  <a:close/>
                </a:path>
                <a:path w="1751329" h="2251710">
                  <a:moveTo>
                    <a:pt x="1751177" y="0"/>
                  </a:moveTo>
                  <a:lnTo>
                    <a:pt x="1750390" y="266"/>
                  </a:lnTo>
                  <a:lnTo>
                    <a:pt x="1744560" y="3187"/>
                  </a:lnTo>
                  <a:lnTo>
                    <a:pt x="1750517" y="266"/>
                  </a:lnTo>
                  <a:lnTo>
                    <a:pt x="1751177" y="0"/>
                  </a:lnTo>
                  <a:close/>
                </a:path>
              </a:pathLst>
            </a:custGeom>
            <a:solidFill>
              <a:srgbClr val="FFD4C3"/>
            </a:solidFill>
          </p:spPr>
          <p:txBody>
            <a:bodyPr wrap="square" lIns="0" tIns="0" rIns="0" bIns="0" rtlCol="0"/>
            <a:lstStyle/>
            <a:p>
              <a:endParaRPr/>
            </a:p>
          </p:txBody>
        </p:sp>
        <p:sp>
          <p:nvSpPr>
            <p:cNvPr id="12" name="object 12"/>
            <p:cNvSpPr/>
            <p:nvPr/>
          </p:nvSpPr>
          <p:spPr>
            <a:xfrm>
              <a:off x="6342764" y="1899721"/>
              <a:ext cx="2809879" cy="3365336"/>
            </a:xfrm>
            <a:prstGeom prst="rect">
              <a:avLst/>
            </a:prstGeom>
            <a:blipFill>
              <a:blip r:embed="rId4" cstate="print"/>
              <a:stretch>
                <a:fillRect/>
              </a:stretch>
            </a:blipFill>
          </p:spPr>
          <p:txBody>
            <a:bodyPr wrap="square" lIns="0" tIns="0" rIns="0" bIns="0" rtlCol="0"/>
            <a:lstStyle/>
            <a:p>
              <a:endParaRPr/>
            </a:p>
          </p:txBody>
        </p:sp>
        <p:sp>
          <p:nvSpPr>
            <p:cNvPr id="13" name="object 13"/>
            <p:cNvSpPr/>
            <p:nvPr/>
          </p:nvSpPr>
          <p:spPr>
            <a:xfrm>
              <a:off x="6534394" y="6579506"/>
              <a:ext cx="644687" cy="278487"/>
            </a:xfrm>
            <a:prstGeom prst="rect">
              <a:avLst/>
            </a:prstGeom>
            <a:blipFill>
              <a:blip r:embed="rId5" cstate="print"/>
              <a:stretch>
                <a:fillRect/>
              </a:stretch>
            </a:blipFill>
          </p:spPr>
          <p:txBody>
            <a:bodyPr wrap="square" lIns="0" tIns="0" rIns="0" bIns="0" rtlCol="0"/>
            <a:lstStyle/>
            <a:p>
              <a:endParaRPr/>
            </a:p>
          </p:txBody>
        </p:sp>
        <p:sp>
          <p:nvSpPr>
            <p:cNvPr id="14" name="object 14"/>
            <p:cNvSpPr/>
            <p:nvPr/>
          </p:nvSpPr>
          <p:spPr>
            <a:xfrm>
              <a:off x="7348423" y="2114421"/>
              <a:ext cx="1260438" cy="2448998"/>
            </a:xfrm>
            <a:custGeom>
              <a:avLst/>
              <a:gdLst/>
              <a:ahLst/>
              <a:cxnLst/>
              <a:rect l="l" t="t" r="r" b="b"/>
              <a:pathLst>
                <a:path w="892810" h="2315210">
                  <a:moveTo>
                    <a:pt x="5968" y="2308707"/>
                  </a:moveTo>
                  <a:lnTo>
                    <a:pt x="5435" y="2309507"/>
                  </a:lnTo>
                  <a:lnTo>
                    <a:pt x="0" y="2314943"/>
                  </a:lnTo>
                  <a:lnTo>
                    <a:pt x="5435" y="2309634"/>
                  </a:lnTo>
                  <a:lnTo>
                    <a:pt x="5968" y="2308707"/>
                  </a:lnTo>
                  <a:close/>
                </a:path>
                <a:path w="892810" h="2315210">
                  <a:moveTo>
                    <a:pt x="6629" y="2176564"/>
                  </a:moveTo>
                  <a:lnTo>
                    <a:pt x="7289" y="2180666"/>
                  </a:lnTo>
                  <a:lnTo>
                    <a:pt x="18173" y="2220302"/>
                  </a:lnTo>
                  <a:lnTo>
                    <a:pt x="7289" y="2180539"/>
                  </a:lnTo>
                  <a:lnTo>
                    <a:pt x="6629" y="2176564"/>
                  </a:lnTo>
                  <a:close/>
                </a:path>
                <a:path w="892810" h="2315210">
                  <a:moveTo>
                    <a:pt x="89344" y="2076081"/>
                  </a:moveTo>
                  <a:lnTo>
                    <a:pt x="85636" y="2082177"/>
                  </a:lnTo>
                  <a:lnTo>
                    <a:pt x="85382" y="2082444"/>
                  </a:lnTo>
                  <a:lnTo>
                    <a:pt x="85636" y="2082317"/>
                  </a:lnTo>
                  <a:lnTo>
                    <a:pt x="89344" y="2076081"/>
                  </a:lnTo>
                  <a:close/>
                </a:path>
                <a:path w="892810" h="2315210">
                  <a:moveTo>
                    <a:pt x="90804" y="2037765"/>
                  </a:moveTo>
                  <a:lnTo>
                    <a:pt x="93459" y="2051024"/>
                  </a:lnTo>
                  <a:lnTo>
                    <a:pt x="90804" y="2037765"/>
                  </a:lnTo>
                  <a:close/>
                </a:path>
                <a:path w="892810" h="2315210">
                  <a:moveTo>
                    <a:pt x="78625" y="1935568"/>
                  </a:moveTo>
                  <a:lnTo>
                    <a:pt x="89217" y="1955596"/>
                  </a:lnTo>
                  <a:lnTo>
                    <a:pt x="78625" y="1935568"/>
                  </a:lnTo>
                  <a:close/>
                </a:path>
                <a:path w="892810" h="2315210">
                  <a:moveTo>
                    <a:pt x="112013" y="1875662"/>
                  </a:moveTo>
                  <a:lnTo>
                    <a:pt x="111226" y="1876590"/>
                  </a:lnTo>
                  <a:lnTo>
                    <a:pt x="108965" y="1877910"/>
                  </a:lnTo>
                  <a:lnTo>
                    <a:pt x="111226" y="1876717"/>
                  </a:lnTo>
                  <a:lnTo>
                    <a:pt x="112013" y="1875662"/>
                  </a:lnTo>
                  <a:close/>
                </a:path>
                <a:path w="892810" h="2315210">
                  <a:moveTo>
                    <a:pt x="116255" y="1853653"/>
                  </a:moveTo>
                  <a:lnTo>
                    <a:pt x="115595" y="1855241"/>
                  </a:lnTo>
                  <a:lnTo>
                    <a:pt x="115061" y="1857895"/>
                  </a:lnTo>
                  <a:lnTo>
                    <a:pt x="115595" y="1855381"/>
                  </a:lnTo>
                  <a:lnTo>
                    <a:pt x="116255" y="1853653"/>
                  </a:lnTo>
                  <a:close/>
                </a:path>
                <a:path w="892810" h="2315210">
                  <a:moveTo>
                    <a:pt x="130848" y="1811235"/>
                  </a:moveTo>
                  <a:lnTo>
                    <a:pt x="127393" y="1831251"/>
                  </a:lnTo>
                  <a:lnTo>
                    <a:pt x="127393" y="1831390"/>
                  </a:lnTo>
                  <a:lnTo>
                    <a:pt x="127520" y="1831251"/>
                  </a:lnTo>
                  <a:lnTo>
                    <a:pt x="130848" y="1811235"/>
                  </a:lnTo>
                  <a:close/>
                </a:path>
                <a:path w="892810" h="2315210">
                  <a:moveTo>
                    <a:pt x="56870" y="1730374"/>
                  </a:moveTo>
                  <a:lnTo>
                    <a:pt x="57810" y="1732495"/>
                  </a:lnTo>
                  <a:lnTo>
                    <a:pt x="69468" y="1745094"/>
                  </a:lnTo>
                  <a:lnTo>
                    <a:pt x="57937" y="1732495"/>
                  </a:lnTo>
                  <a:lnTo>
                    <a:pt x="56870" y="1730374"/>
                  </a:lnTo>
                  <a:close/>
                </a:path>
                <a:path w="892810" h="2315210">
                  <a:moveTo>
                    <a:pt x="62839" y="1449489"/>
                  </a:moveTo>
                  <a:lnTo>
                    <a:pt x="62712" y="1451076"/>
                  </a:lnTo>
                  <a:lnTo>
                    <a:pt x="50774" y="1468450"/>
                  </a:lnTo>
                  <a:lnTo>
                    <a:pt x="62712" y="1451216"/>
                  </a:lnTo>
                  <a:lnTo>
                    <a:pt x="62839" y="1449489"/>
                  </a:lnTo>
                  <a:close/>
                </a:path>
                <a:path w="892810" h="2315210">
                  <a:moveTo>
                    <a:pt x="259422" y="1183055"/>
                  </a:moveTo>
                  <a:lnTo>
                    <a:pt x="242455" y="1218183"/>
                  </a:lnTo>
                  <a:lnTo>
                    <a:pt x="242188" y="1218577"/>
                  </a:lnTo>
                  <a:lnTo>
                    <a:pt x="242455" y="1218310"/>
                  </a:lnTo>
                  <a:lnTo>
                    <a:pt x="259422" y="1183055"/>
                  </a:lnTo>
                  <a:close/>
                </a:path>
                <a:path w="892810" h="2315210">
                  <a:moveTo>
                    <a:pt x="395020" y="649389"/>
                  </a:moveTo>
                  <a:lnTo>
                    <a:pt x="395554" y="652957"/>
                  </a:lnTo>
                  <a:lnTo>
                    <a:pt x="395681" y="653097"/>
                  </a:lnTo>
                  <a:lnTo>
                    <a:pt x="395681" y="652957"/>
                  </a:lnTo>
                  <a:lnTo>
                    <a:pt x="395020" y="649389"/>
                  </a:lnTo>
                  <a:close/>
                </a:path>
                <a:path w="892810" h="2315210">
                  <a:moveTo>
                    <a:pt x="491794" y="343852"/>
                  </a:moveTo>
                  <a:lnTo>
                    <a:pt x="491261" y="344246"/>
                  </a:lnTo>
                  <a:lnTo>
                    <a:pt x="485319" y="347410"/>
                  </a:lnTo>
                  <a:lnTo>
                    <a:pt x="491261" y="344373"/>
                  </a:lnTo>
                  <a:lnTo>
                    <a:pt x="491794" y="343852"/>
                  </a:lnTo>
                  <a:close/>
                </a:path>
                <a:path w="892810" h="2315210">
                  <a:moveTo>
                    <a:pt x="639191" y="226936"/>
                  </a:moveTo>
                  <a:lnTo>
                    <a:pt x="640638" y="227063"/>
                  </a:lnTo>
                  <a:lnTo>
                    <a:pt x="639191" y="226936"/>
                  </a:lnTo>
                  <a:close/>
                </a:path>
                <a:path w="892810" h="2315210">
                  <a:moveTo>
                    <a:pt x="669404" y="174574"/>
                  </a:moveTo>
                  <a:lnTo>
                    <a:pt x="650536" y="213537"/>
                  </a:lnTo>
                  <a:lnTo>
                    <a:pt x="647407" y="220306"/>
                  </a:lnTo>
                  <a:lnTo>
                    <a:pt x="650656" y="213410"/>
                  </a:lnTo>
                  <a:lnTo>
                    <a:pt x="669404" y="174574"/>
                  </a:lnTo>
                  <a:close/>
                </a:path>
                <a:path w="892810" h="2315210">
                  <a:moveTo>
                    <a:pt x="666496" y="108432"/>
                  </a:moveTo>
                  <a:lnTo>
                    <a:pt x="671791" y="162636"/>
                  </a:lnTo>
                  <a:lnTo>
                    <a:pt x="671791" y="163169"/>
                  </a:lnTo>
                  <a:lnTo>
                    <a:pt x="671931" y="162636"/>
                  </a:lnTo>
                  <a:lnTo>
                    <a:pt x="666496" y="108432"/>
                  </a:lnTo>
                  <a:close/>
                </a:path>
                <a:path w="892810" h="2315210">
                  <a:moveTo>
                    <a:pt x="857389" y="118363"/>
                  </a:moveTo>
                  <a:lnTo>
                    <a:pt x="857110" y="118630"/>
                  </a:lnTo>
                  <a:lnTo>
                    <a:pt x="853135" y="122072"/>
                  </a:lnTo>
                  <a:lnTo>
                    <a:pt x="857237" y="118630"/>
                  </a:lnTo>
                  <a:lnTo>
                    <a:pt x="857389" y="118363"/>
                  </a:lnTo>
                  <a:close/>
                </a:path>
                <a:path w="892810" h="2315210">
                  <a:moveTo>
                    <a:pt x="892632" y="0"/>
                  </a:moveTo>
                  <a:lnTo>
                    <a:pt x="891311" y="5562"/>
                  </a:lnTo>
                  <a:lnTo>
                    <a:pt x="891184" y="5829"/>
                  </a:lnTo>
                  <a:lnTo>
                    <a:pt x="891311" y="5702"/>
                  </a:lnTo>
                  <a:lnTo>
                    <a:pt x="892632" y="0"/>
                  </a:lnTo>
                  <a:close/>
                </a:path>
              </a:pathLst>
            </a:custGeom>
            <a:solidFill>
              <a:srgbClr val="FF7D40"/>
            </a:solidFill>
          </p:spPr>
          <p:txBody>
            <a:bodyPr wrap="square" lIns="0" tIns="0" rIns="0" bIns="0" rtlCol="0"/>
            <a:lstStyle/>
            <a:p>
              <a:endParaRPr/>
            </a:p>
          </p:txBody>
        </p:sp>
        <p:sp>
          <p:nvSpPr>
            <p:cNvPr id="15" name="object 15"/>
            <p:cNvSpPr/>
            <p:nvPr/>
          </p:nvSpPr>
          <p:spPr>
            <a:xfrm>
              <a:off x="7271723" y="2921919"/>
              <a:ext cx="1882426" cy="2347075"/>
            </a:xfrm>
            <a:prstGeom prst="rect">
              <a:avLst/>
            </a:prstGeom>
            <a:blipFill>
              <a:blip r:embed="rId6" cstate="print"/>
              <a:stretch>
                <a:fillRect/>
              </a:stretch>
            </a:blipFill>
          </p:spPr>
          <p:txBody>
            <a:bodyPr wrap="square" lIns="0" tIns="0" rIns="0" bIns="0" rtlCol="0"/>
            <a:lstStyle/>
            <a:p>
              <a:endParaRPr/>
            </a:p>
          </p:txBody>
        </p:sp>
        <p:sp>
          <p:nvSpPr>
            <p:cNvPr id="16" name="object 16"/>
            <p:cNvSpPr/>
            <p:nvPr/>
          </p:nvSpPr>
          <p:spPr>
            <a:xfrm>
              <a:off x="7399147" y="2184949"/>
              <a:ext cx="1150172" cy="2063445"/>
            </a:xfrm>
            <a:custGeom>
              <a:avLst/>
              <a:gdLst/>
              <a:ahLst/>
              <a:cxnLst/>
              <a:rect l="l" t="t" r="r" b="b"/>
              <a:pathLst>
                <a:path w="814704" h="1950720">
                  <a:moveTo>
                    <a:pt x="61379" y="1943531"/>
                  </a:moveTo>
                  <a:lnTo>
                    <a:pt x="59778" y="1947113"/>
                  </a:lnTo>
                  <a:lnTo>
                    <a:pt x="57924" y="1950300"/>
                  </a:lnTo>
                  <a:lnTo>
                    <a:pt x="59778" y="1947240"/>
                  </a:lnTo>
                  <a:lnTo>
                    <a:pt x="61379" y="1943531"/>
                  </a:lnTo>
                  <a:close/>
                </a:path>
                <a:path w="814704" h="1950720">
                  <a:moveTo>
                    <a:pt x="17360" y="1664766"/>
                  </a:moveTo>
                  <a:lnTo>
                    <a:pt x="18681" y="1667687"/>
                  </a:lnTo>
                  <a:lnTo>
                    <a:pt x="19088" y="1668081"/>
                  </a:lnTo>
                  <a:lnTo>
                    <a:pt x="18834" y="1667687"/>
                  </a:lnTo>
                  <a:lnTo>
                    <a:pt x="17360" y="1664766"/>
                  </a:lnTo>
                  <a:close/>
                </a:path>
                <a:path w="814704" h="1950720">
                  <a:moveTo>
                    <a:pt x="21729" y="1280083"/>
                  </a:moveTo>
                  <a:lnTo>
                    <a:pt x="126" y="1317612"/>
                  </a:lnTo>
                  <a:lnTo>
                    <a:pt x="0" y="1319199"/>
                  </a:lnTo>
                  <a:lnTo>
                    <a:pt x="126" y="1317739"/>
                  </a:lnTo>
                  <a:lnTo>
                    <a:pt x="21729" y="1280083"/>
                  </a:lnTo>
                  <a:close/>
                </a:path>
                <a:path w="814704" h="1950720">
                  <a:moveTo>
                    <a:pt x="221094" y="1111351"/>
                  </a:moveTo>
                  <a:lnTo>
                    <a:pt x="219900" y="1115186"/>
                  </a:lnTo>
                  <a:lnTo>
                    <a:pt x="203212" y="1149794"/>
                  </a:lnTo>
                  <a:lnTo>
                    <a:pt x="220052" y="1115186"/>
                  </a:lnTo>
                  <a:lnTo>
                    <a:pt x="221094" y="1111351"/>
                  </a:lnTo>
                  <a:close/>
                </a:path>
                <a:path w="814704" h="1950720">
                  <a:moveTo>
                    <a:pt x="194637" y="970179"/>
                  </a:moveTo>
                  <a:lnTo>
                    <a:pt x="168490" y="1017104"/>
                  </a:lnTo>
                  <a:lnTo>
                    <a:pt x="168998" y="1019619"/>
                  </a:lnTo>
                  <a:lnTo>
                    <a:pt x="168617" y="1017231"/>
                  </a:lnTo>
                  <a:lnTo>
                    <a:pt x="194637" y="970179"/>
                  </a:lnTo>
                  <a:close/>
                </a:path>
                <a:path w="814704" h="1950720">
                  <a:moveTo>
                    <a:pt x="546531" y="120091"/>
                  </a:moveTo>
                  <a:lnTo>
                    <a:pt x="544271" y="120357"/>
                  </a:lnTo>
                  <a:lnTo>
                    <a:pt x="542150" y="122351"/>
                  </a:lnTo>
                  <a:lnTo>
                    <a:pt x="544410" y="120357"/>
                  </a:lnTo>
                  <a:lnTo>
                    <a:pt x="546544" y="120116"/>
                  </a:lnTo>
                  <a:close/>
                </a:path>
                <a:path w="814704" h="1950720">
                  <a:moveTo>
                    <a:pt x="813892" y="0"/>
                  </a:moveTo>
                  <a:lnTo>
                    <a:pt x="813231" y="1587"/>
                  </a:lnTo>
                  <a:lnTo>
                    <a:pt x="814158" y="2920"/>
                  </a:lnTo>
                  <a:lnTo>
                    <a:pt x="813358" y="1587"/>
                  </a:lnTo>
                  <a:lnTo>
                    <a:pt x="813892" y="0"/>
                  </a:lnTo>
                  <a:close/>
                </a:path>
              </a:pathLst>
            </a:custGeom>
            <a:solidFill>
              <a:srgbClr val="FFC4AD"/>
            </a:solidFill>
          </p:spPr>
          <p:txBody>
            <a:bodyPr wrap="square" lIns="0" tIns="0" rIns="0" bIns="0" rtlCol="0"/>
            <a:lstStyle/>
            <a:p>
              <a:endParaRPr/>
            </a:p>
          </p:txBody>
        </p:sp>
        <p:sp>
          <p:nvSpPr>
            <p:cNvPr id="17" name="object 17"/>
            <p:cNvSpPr/>
            <p:nvPr/>
          </p:nvSpPr>
          <p:spPr>
            <a:xfrm>
              <a:off x="7296286" y="2803580"/>
              <a:ext cx="609600" cy="1737673"/>
            </a:xfrm>
            <a:custGeom>
              <a:avLst/>
              <a:gdLst/>
              <a:ahLst/>
              <a:cxnLst/>
              <a:rect l="l" t="t" r="r" b="b"/>
              <a:pathLst>
                <a:path w="431800" h="1642745">
                  <a:moveTo>
                    <a:pt x="7701" y="1619961"/>
                  </a:moveTo>
                  <a:lnTo>
                    <a:pt x="5130" y="1619961"/>
                  </a:lnTo>
                  <a:lnTo>
                    <a:pt x="7645" y="1620621"/>
                  </a:lnTo>
                  <a:lnTo>
                    <a:pt x="9639" y="1622209"/>
                  </a:lnTo>
                  <a:lnTo>
                    <a:pt x="11226" y="1625523"/>
                  </a:lnTo>
                  <a:lnTo>
                    <a:pt x="11620" y="1627378"/>
                  </a:lnTo>
                  <a:lnTo>
                    <a:pt x="12339" y="1632153"/>
                  </a:lnTo>
                  <a:lnTo>
                    <a:pt x="12687" y="1633740"/>
                  </a:lnTo>
                  <a:lnTo>
                    <a:pt x="12814" y="1634147"/>
                  </a:lnTo>
                  <a:lnTo>
                    <a:pt x="15849" y="1641068"/>
                  </a:lnTo>
                  <a:lnTo>
                    <a:pt x="17183" y="1642630"/>
                  </a:lnTo>
                  <a:lnTo>
                    <a:pt x="17995" y="1642630"/>
                  </a:lnTo>
                  <a:lnTo>
                    <a:pt x="17887" y="1641068"/>
                  </a:lnTo>
                  <a:lnTo>
                    <a:pt x="17564" y="1640344"/>
                  </a:lnTo>
                  <a:lnTo>
                    <a:pt x="17056" y="1639709"/>
                  </a:lnTo>
                  <a:lnTo>
                    <a:pt x="15201" y="1636268"/>
                  </a:lnTo>
                  <a:lnTo>
                    <a:pt x="13474" y="1632153"/>
                  </a:lnTo>
                  <a:lnTo>
                    <a:pt x="12687" y="1628178"/>
                  </a:lnTo>
                  <a:lnTo>
                    <a:pt x="12687" y="1628038"/>
                  </a:lnTo>
                  <a:lnTo>
                    <a:pt x="11226" y="1622348"/>
                  </a:lnTo>
                  <a:lnTo>
                    <a:pt x="10299" y="1621155"/>
                  </a:lnTo>
                  <a:lnTo>
                    <a:pt x="7701" y="1619961"/>
                  </a:lnTo>
                  <a:close/>
                </a:path>
                <a:path w="431800" h="1642745">
                  <a:moveTo>
                    <a:pt x="5664" y="1619427"/>
                  </a:moveTo>
                  <a:lnTo>
                    <a:pt x="0" y="1620456"/>
                  </a:lnTo>
                  <a:lnTo>
                    <a:pt x="5130" y="1619961"/>
                  </a:lnTo>
                  <a:lnTo>
                    <a:pt x="7701" y="1619961"/>
                  </a:lnTo>
                  <a:lnTo>
                    <a:pt x="6845" y="1619567"/>
                  </a:lnTo>
                  <a:lnTo>
                    <a:pt x="5664" y="1619427"/>
                  </a:lnTo>
                  <a:close/>
                </a:path>
                <a:path w="431800" h="1642745">
                  <a:moveTo>
                    <a:pt x="56032" y="1591602"/>
                  </a:moveTo>
                  <a:lnTo>
                    <a:pt x="55232" y="1594383"/>
                  </a:lnTo>
                  <a:lnTo>
                    <a:pt x="53378" y="1597685"/>
                  </a:lnTo>
                  <a:lnTo>
                    <a:pt x="55232" y="1594510"/>
                  </a:lnTo>
                  <a:lnTo>
                    <a:pt x="56032" y="1591602"/>
                  </a:lnTo>
                  <a:close/>
                </a:path>
                <a:path w="431800" h="1642745">
                  <a:moveTo>
                    <a:pt x="53238" y="1569326"/>
                  </a:moveTo>
                  <a:lnTo>
                    <a:pt x="55626" y="1582712"/>
                  </a:lnTo>
                  <a:lnTo>
                    <a:pt x="56159" y="1587220"/>
                  </a:lnTo>
                  <a:lnTo>
                    <a:pt x="55626" y="1582572"/>
                  </a:lnTo>
                  <a:lnTo>
                    <a:pt x="53238" y="1569326"/>
                  </a:lnTo>
                  <a:close/>
                </a:path>
                <a:path w="431800" h="1642745">
                  <a:moveTo>
                    <a:pt x="125082" y="1379639"/>
                  </a:moveTo>
                  <a:lnTo>
                    <a:pt x="125882" y="1386662"/>
                  </a:lnTo>
                  <a:lnTo>
                    <a:pt x="128536" y="1399781"/>
                  </a:lnTo>
                  <a:lnTo>
                    <a:pt x="125882" y="1386522"/>
                  </a:lnTo>
                  <a:lnTo>
                    <a:pt x="125082" y="1379639"/>
                  </a:lnTo>
                  <a:close/>
                </a:path>
                <a:path w="431800" h="1642745">
                  <a:moveTo>
                    <a:pt x="109842" y="1098880"/>
                  </a:moveTo>
                  <a:lnTo>
                    <a:pt x="117792" y="1109751"/>
                  </a:lnTo>
                  <a:lnTo>
                    <a:pt x="120713" y="1111605"/>
                  </a:lnTo>
                  <a:lnTo>
                    <a:pt x="117919" y="1109751"/>
                  </a:lnTo>
                  <a:lnTo>
                    <a:pt x="109842" y="1098880"/>
                  </a:lnTo>
                  <a:close/>
                </a:path>
                <a:path w="431800" h="1642745">
                  <a:moveTo>
                    <a:pt x="93268" y="1082052"/>
                  </a:moveTo>
                  <a:lnTo>
                    <a:pt x="105079" y="1095032"/>
                  </a:lnTo>
                  <a:lnTo>
                    <a:pt x="109842" y="1098880"/>
                  </a:lnTo>
                  <a:lnTo>
                    <a:pt x="105079" y="1094905"/>
                  </a:lnTo>
                  <a:lnTo>
                    <a:pt x="93268" y="1082052"/>
                  </a:lnTo>
                  <a:close/>
                </a:path>
                <a:path w="431800" h="1642745">
                  <a:moveTo>
                    <a:pt x="92760" y="663282"/>
                  </a:moveTo>
                  <a:lnTo>
                    <a:pt x="97790" y="686511"/>
                  </a:lnTo>
                  <a:lnTo>
                    <a:pt x="92760" y="663282"/>
                  </a:lnTo>
                  <a:close/>
                </a:path>
                <a:path w="431800" h="1642745">
                  <a:moveTo>
                    <a:pt x="285750" y="458635"/>
                  </a:moveTo>
                  <a:lnTo>
                    <a:pt x="289331" y="461416"/>
                  </a:lnTo>
                  <a:lnTo>
                    <a:pt x="291312" y="466991"/>
                  </a:lnTo>
                  <a:lnTo>
                    <a:pt x="289331" y="461289"/>
                  </a:lnTo>
                  <a:lnTo>
                    <a:pt x="285750" y="458635"/>
                  </a:lnTo>
                  <a:close/>
                </a:path>
                <a:path w="431800" h="1642745">
                  <a:moveTo>
                    <a:pt x="243052" y="433184"/>
                  </a:moveTo>
                  <a:lnTo>
                    <a:pt x="273291" y="455193"/>
                  </a:lnTo>
                  <a:lnTo>
                    <a:pt x="277660" y="456780"/>
                  </a:lnTo>
                  <a:lnTo>
                    <a:pt x="273418" y="455193"/>
                  </a:lnTo>
                  <a:lnTo>
                    <a:pt x="243052" y="433184"/>
                  </a:lnTo>
                  <a:close/>
                </a:path>
                <a:path w="431800" h="1642745">
                  <a:moveTo>
                    <a:pt x="297141" y="335762"/>
                  </a:moveTo>
                  <a:lnTo>
                    <a:pt x="297014" y="335762"/>
                  </a:lnTo>
                  <a:lnTo>
                    <a:pt x="283565" y="360222"/>
                  </a:lnTo>
                  <a:lnTo>
                    <a:pt x="297141" y="335762"/>
                  </a:lnTo>
                  <a:close/>
                </a:path>
                <a:path w="431800" h="1642745">
                  <a:moveTo>
                    <a:pt x="430428" y="0"/>
                  </a:moveTo>
                  <a:lnTo>
                    <a:pt x="430758" y="1854"/>
                  </a:lnTo>
                  <a:lnTo>
                    <a:pt x="431546" y="9944"/>
                  </a:lnTo>
                  <a:lnTo>
                    <a:pt x="430758" y="1714"/>
                  </a:lnTo>
                  <a:lnTo>
                    <a:pt x="430428" y="0"/>
                  </a:lnTo>
                  <a:close/>
                </a:path>
              </a:pathLst>
            </a:custGeom>
            <a:solidFill>
              <a:srgbClr val="F9F9F9"/>
            </a:solidFill>
          </p:spPr>
          <p:txBody>
            <a:bodyPr wrap="square" lIns="0" tIns="0" rIns="0" bIns="0" rtlCol="0"/>
            <a:lstStyle/>
            <a:p>
              <a:endParaRPr/>
            </a:p>
          </p:txBody>
        </p:sp>
        <p:sp>
          <p:nvSpPr>
            <p:cNvPr id="18" name="object 18"/>
            <p:cNvSpPr/>
            <p:nvPr/>
          </p:nvSpPr>
          <p:spPr>
            <a:xfrm>
              <a:off x="7323735" y="2037861"/>
              <a:ext cx="1320501" cy="2525571"/>
            </a:xfrm>
            <a:custGeom>
              <a:avLst/>
              <a:gdLst/>
              <a:ahLst/>
              <a:cxnLst/>
              <a:rect l="l" t="t" r="r" b="b"/>
              <a:pathLst>
                <a:path w="935354" h="2387600">
                  <a:moveTo>
                    <a:pt x="1981" y="2374900"/>
                  </a:moveTo>
                  <a:lnTo>
                    <a:pt x="126" y="2374900"/>
                  </a:lnTo>
                  <a:lnTo>
                    <a:pt x="0" y="2387600"/>
                  </a:lnTo>
                  <a:lnTo>
                    <a:pt x="1854" y="2387600"/>
                  </a:lnTo>
                  <a:lnTo>
                    <a:pt x="1981" y="2374900"/>
                  </a:lnTo>
                  <a:close/>
                </a:path>
                <a:path w="935354" h="2387600">
                  <a:moveTo>
                    <a:pt x="24650" y="2374900"/>
                  </a:moveTo>
                  <a:lnTo>
                    <a:pt x="22796" y="2374900"/>
                  </a:lnTo>
                  <a:lnTo>
                    <a:pt x="20015" y="2387600"/>
                  </a:lnTo>
                  <a:lnTo>
                    <a:pt x="21602" y="2387600"/>
                  </a:lnTo>
                  <a:lnTo>
                    <a:pt x="24650" y="2374900"/>
                  </a:lnTo>
                  <a:close/>
                </a:path>
                <a:path w="935354" h="2387600">
                  <a:moveTo>
                    <a:pt x="26250" y="2362200"/>
                  </a:moveTo>
                  <a:lnTo>
                    <a:pt x="24396" y="2362200"/>
                  </a:lnTo>
                  <a:lnTo>
                    <a:pt x="23456" y="2374900"/>
                  </a:lnTo>
                  <a:lnTo>
                    <a:pt x="25311" y="2374900"/>
                  </a:lnTo>
                  <a:lnTo>
                    <a:pt x="26250" y="2362200"/>
                  </a:lnTo>
                  <a:close/>
                </a:path>
                <a:path w="935354" h="2387600">
                  <a:moveTo>
                    <a:pt x="29959" y="2349500"/>
                  </a:moveTo>
                  <a:lnTo>
                    <a:pt x="28105" y="2349500"/>
                  </a:lnTo>
                  <a:lnTo>
                    <a:pt x="27038" y="2362200"/>
                  </a:lnTo>
                  <a:lnTo>
                    <a:pt x="28765" y="2362200"/>
                  </a:lnTo>
                  <a:lnTo>
                    <a:pt x="29959" y="2349500"/>
                  </a:lnTo>
                  <a:close/>
                </a:path>
                <a:path w="935354" h="2387600">
                  <a:moveTo>
                    <a:pt x="33921" y="2324100"/>
                  </a:moveTo>
                  <a:lnTo>
                    <a:pt x="31280" y="2324100"/>
                  </a:lnTo>
                  <a:lnTo>
                    <a:pt x="31153" y="2336800"/>
                  </a:lnTo>
                  <a:lnTo>
                    <a:pt x="28486" y="2336800"/>
                  </a:lnTo>
                  <a:lnTo>
                    <a:pt x="28359" y="2349500"/>
                  </a:lnTo>
                  <a:lnTo>
                    <a:pt x="30213" y="2349500"/>
                  </a:lnTo>
                  <a:lnTo>
                    <a:pt x="33007" y="2336800"/>
                  </a:lnTo>
                  <a:lnTo>
                    <a:pt x="33921" y="2324100"/>
                  </a:lnTo>
                  <a:close/>
                </a:path>
                <a:path w="935354" h="2387600">
                  <a:moveTo>
                    <a:pt x="36715" y="2311400"/>
                  </a:moveTo>
                  <a:lnTo>
                    <a:pt x="34861" y="2311400"/>
                  </a:lnTo>
                  <a:lnTo>
                    <a:pt x="34861" y="2324100"/>
                  </a:lnTo>
                  <a:lnTo>
                    <a:pt x="36715" y="2324100"/>
                  </a:lnTo>
                  <a:lnTo>
                    <a:pt x="36715" y="2311400"/>
                  </a:lnTo>
                  <a:close/>
                </a:path>
                <a:path w="935354" h="2387600">
                  <a:moveTo>
                    <a:pt x="22923" y="2260600"/>
                  </a:moveTo>
                  <a:lnTo>
                    <a:pt x="21208" y="2260600"/>
                  </a:lnTo>
                  <a:lnTo>
                    <a:pt x="32080" y="2298700"/>
                  </a:lnTo>
                  <a:lnTo>
                    <a:pt x="34328" y="2311400"/>
                  </a:lnTo>
                  <a:lnTo>
                    <a:pt x="36182" y="2311400"/>
                  </a:lnTo>
                  <a:lnTo>
                    <a:pt x="33794" y="2298700"/>
                  </a:lnTo>
                  <a:lnTo>
                    <a:pt x="22923" y="2260600"/>
                  </a:lnTo>
                  <a:close/>
                </a:path>
                <a:path w="935354" h="2387600">
                  <a:moveTo>
                    <a:pt x="22669" y="2247900"/>
                  </a:moveTo>
                  <a:lnTo>
                    <a:pt x="20942" y="2247900"/>
                  </a:lnTo>
                  <a:lnTo>
                    <a:pt x="20535" y="2260600"/>
                  </a:lnTo>
                  <a:lnTo>
                    <a:pt x="22390" y="2260600"/>
                  </a:lnTo>
                  <a:lnTo>
                    <a:pt x="22669" y="2247900"/>
                  </a:lnTo>
                  <a:close/>
                </a:path>
                <a:path w="935354" h="2387600">
                  <a:moveTo>
                    <a:pt x="38442" y="2235200"/>
                  </a:moveTo>
                  <a:lnTo>
                    <a:pt x="37249" y="2235200"/>
                  </a:lnTo>
                  <a:lnTo>
                    <a:pt x="23736" y="2247900"/>
                  </a:lnTo>
                  <a:lnTo>
                    <a:pt x="24650" y="2247900"/>
                  </a:lnTo>
                  <a:lnTo>
                    <a:pt x="38442" y="2235200"/>
                  </a:lnTo>
                  <a:close/>
                </a:path>
                <a:path w="935354" h="2387600">
                  <a:moveTo>
                    <a:pt x="45465" y="2222500"/>
                  </a:moveTo>
                  <a:lnTo>
                    <a:pt x="43611" y="2222500"/>
                  </a:lnTo>
                  <a:lnTo>
                    <a:pt x="43205" y="2235200"/>
                  </a:lnTo>
                  <a:lnTo>
                    <a:pt x="44805" y="2235200"/>
                  </a:lnTo>
                  <a:lnTo>
                    <a:pt x="45465" y="2222500"/>
                  </a:lnTo>
                  <a:close/>
                </a:path>
                <a:path w="935354" h="2387600">
                  <a:moveTo>
                    <a:pt x="45872" y="2209800"/>
                  </a:moveTo>
                  <a:lnTo>
                    <a:pt x="44145" y="2209800"/>
                  </a:lnTo>
                  <a:lnTo>
                    <a:pt x="44272" y="2222500"/>
                  </a:lnTo>
                  <a:lnTo>
                    <a:pt x="45999" y="2222500"/>
                  </a:lnTo>
                  <a:lnTo>
                    <a:pt x="45872" y="2209800"/>
                  </a:lnTo>
                  <a:close/>
                </a:path>
                <a:path w="935354" h="2387600">
                  <a:moveTo>
                    <a:pt x="39903" y="2197100"/>
                  </a:moveTo>
                  <a:lnTo>
                    <a:pt x="38036" y="2197100"/>
                  </a:lnTo>
                  <a:lnTo>
                    <a:pt x="38176" y="2209800"/>
                  </a:lnTo>
                  <a:lnTo>
                    <a:pt x="41097" y="2209800"/>
                  </a:lnTo>
                  <a:lnTo>
                    <a:pt x="39903" y="2197100"/>
                  </a:lnTo>
                  <a:close/>
                </a:path>
                <a:path w="935354" h="2387600">
                  <a:moveTo>
                    <a:pt x="49961" y="2184400"/>
                  </a:moveTo>
                  <a:lnTo>
                    <a:pt x="44145" y="2184400"/>
                  </a:lnTo>
                  <a:lnTo>
                    <a:pt x="43345" y="2197100"/>
                  </a:lnTo>
                  <a:lnTo>
                    <a:pt x="44678" y="2197100"/>
                  </a:lnTo>
                  <a:lnTo>
                    <a:pt x="49961" y="2184400"/>
                  </a:lnTo>
                  <a:close/>
                </a:path>
                <a:path w="935354" h="2387600">
                  <a:moveTo>
                    <a:pt x="101523" y="2159000"/>
                  </a:moveTo>
                  <a:lnTo>
                    <a:pt x="100075" y="2159000"/>
                  </a:lnTo>
                  <a:lnTo>
                    <a:pt x="84302" y="2171700"/>
                  </a:lnTo>
                  <a:lnTo>
                    <a:pt x="69722" y="2184400"/>
                  </a:lnTo>
                  <a:lnTo>
                    <a:pt x="49961" y="2184400"/>
                  </a:lnTo>
                  <a:lnTo>
                    <a:pt x="66408" y="2197100"/>
                  </a:lnTo>
                  <a:lnTo>
                    <a:pt x="70523" y="2197100"/>
                  </a:lnTo>
                  <a:lnTo>
                    <a:pt x="85636" y="2184400"/>
                  </a:lnTo>
                  <a:lnTo>
                    <a:pt x="101523" y="2159000"/>
                  </a:lnTo>
                  <a:close/>
                </a:path>
                <a:path w="935354" h="2387600">
                  <a:moveTo>
                    <a:pt x="109486" y="2133600"/>
                  </a:moveTo>
                  <a:lnTo>
                    <a:pt x="107632" y="2133600"/>
                  </a:lnTo>
                  <a:lnTo>
                    <a:pt x="106298" y="2146300"/>
                  </a:lnTo>
                  <a:lnTo>
                    <a:pt x="103530" y="2159000"/>
                  </a:lnTo>
                  <a:lnTo>
                    <a:pt x="105244" y="2159000"/>
                  </a:lnTo>
                  <a:lnTo>
                    <a:pt x="108026" y="2146300"/>
                  </a:lnTo>
                  <a:lnTo>
                    <a:pt x="109486" y="2133600"/>
                  </a:lnTo>
                  <a:close/>
                </a:path>
                <a:path w="935354" h="2387600">
                  <a:moveTo>
                    <a:pt x="105638" y="2108200"/>
                  </a:moveTo>
                  <a:lnTo>
                    <a:pt x="103784" y="2108200"/>
                  </a:lnTo>
                  <a:lnTo>
                    <a:pt x="104724" y="2120900"/>
                  </a:lnTo>
                  <a:lnTo>
                    <a:pt x="107365" y="2133600"/>
                  </a:lnTo>
                  <a:lnTo>
                    <a:pt x="109092" y="2133600"/>
                  </a:lnTo>
                  <a:lnTo>
                    <a:pt x="106438" y="2120900"/>
                  </a:lnTo>
                  <a:lnTo>
                    <a:pt x="105638" y="2108200"/>
                  </a:lnTo>
                  <a:close/>
                </a:path>
                <a:path w="935354" h="2387600">
                  <a:moveTo>
                    <a:pt x="112941" y="2095500"/>
                  </a:moveTo>
                  <a:lnTo>
                    <a:pt x="111340" y="2095500"/>
                  </a:lnTo>
                  <a:lnTo>
                    <a:pt x="105917" y="2108200"/>
                  </a:lnTo>
                  <a:lnTo>
                    <a:pt x="107365" y="2108200"/>
                  </a:lnTo>
                  <a:lnTo>
                    <a:pt x="112941" y="2095500"/>
                  </a:lnTo>
                  <a:close/>
                </a:path>
                <a:path w="935354" h="2387600">
                  <a:moveTo>
                    <a:pt x="117703" y="2082800"/>
                  </a:moveTo>
                  <a:lnTo>
                    <a:pt x="114795" y="2082800"/>
                  </a:lnTo>
                  <a:lnTo>
                    <a:pt x="113195" y="2095500"/>
                  </a:lnTo>
                  <a:lnTo>
                    <a:pt x="116522" y="2095500"/>
                  </a:lnTo>
                  <a:lnTo>
                    <a:pt x="117703" y="2082800"/>
                  </a:lnTo>
                  <a:close/>
                </a:path>
                <a:path w="935354" h="2387600">
                  <a:moveTo>
                    <a:pt x="117970" y="2070100"/>
                  </a:moveTo>
                  <a:lnTo>
                    <a:pt x="116243" y="2070100"/>
                  </a:lnTo>
                  <a:lnTo>
                    <a:pt x="116649" y="2082800"/>
                  </a:lnTo>
                  <a:lnTo>
                    <a:pt x="118376" y="2082800"/>
                  </a:lnTo>
                  <a:lnTo>
                    <a:pt x="117970" y="2070100"/>
                  </a:lnTo>
                  <a:close/>
                </a:path>
                <a:path w="935354" h="2387600">
                  <a:moveTo>
                    <a:pt x="87883" y="1981200"/>
                  </a:moveTo>
                  <a:lnTo>
                    <a:pt x="86029" y="1981200"/>
                  </a:lnTo>
                  <a:lnTo>
                    <a:pt x="88277" y="1993900"/>
                  </a:lnTo>
                  <a:lnTo>
                    <a:pt x="89865" y="2006600"/>
                  </a:lnTo>
                  <a:lnTo>
                    <a:pt x="92659" y="2019300"/>
                  </a:lnTo>
                  <a:lnTo>
                    <a:pt x="92786" y="2019300"/>
                  </a:lnTo>
                  <a:lnTo>
                    <a:pt x="103530" y="2032000"/>
                  </a:lnTo>
                  <a:lnTo>
                    <a:pt x="114795" y="2070100"/>
                  </a:lnTo>
                  <a:lnTo>
                    <a:pt x="116522" y="2070100"/>
                  </a:lnTo>
                  <a:lnTo>
                    <a:pt x="105105" y="2032000"/>
                  </a:lnTo>
                  <a:lnTo>
                    <a:pt x="94386" y="2019300"/>
                  </a:lnTo>
                  <a:lnTo>
                    <a:pt x="91592" y="2006600"/>
                  </a:lnTo>
                  <a:lnTo>
                    <a:pt x="90131" y="1993900"/>
                  </a:lnTo>
                  <a:lnTo>
                    <a:pt x="87883" y="1981200"/>
                  </a:lnTo>
                  <a:close/>
                </a:path>
                <a:path w="935354" h="2387600">
                  <a:moveTo>
                    <a:pt x="82054" y="1968500"/>
                  </a:moveTo>
                  <a:lnTo>
                    <a:pt x="80327" y="1968500"/>
                  </a:lnTo>
                  <a:lnTo>
                    <a:pt x="84302" y="1981200"/>
                  </a:lnTo>
                  <a:lnTo>
                    <a:pt x="86029" y="1981200"/>
                  </a:lnTo>
                  <a:lnTo>
                    <a:pt x="82054" y="1968500"/>
                  </a:lnTo>
                  <a:close/>
                </a:path>
                <a:path w="935354" h="2387600">
                  <a:moveTo>
                    <a:pt x="84569" y="1955800"/>
                  </a:moveTo>
                  <a:lnTo>
                    <a:pt x="80454" y="1955800"/>
                  </a:lnTo>
                  <a:lnTo>
                    <a:pt x="79921" y="1968500"/>
                  </a:lnTo>
                  <a:lnTo>
                    <a:pt x="81787" y="1968500"/>
                  </a:lnTo>
                  <a:lnTo>
                    <a:pt x="84569" y="1955800"/>
                  </a:lnTo>
                  <a:close/>
                </a:path>
                <a:path w="935354" h="2387600">
                  <a:moveTo>
                    <a:pt x="130695" y="1930400"/>
                  </a:moveTo>
                  <a:lnTo>
                    <a:pt x="128841" y="1930400"/>
                  </a:lnTo>
                  <a:lnTo>
                    <a:pt x="126987" y="1955800"/>
                  </a:lnTo>
                  <a:lnTo>
                    <a:pt x="128714" y="1955800"/>
                  </a:lnTo>
                  <a:lnTo>
                    <a:pt x="130695" y="1930400"/>
                  </a:lnTo>
                  <a:close/>
                </a:path>
                <a:path w="935354" h="2387600">
                  <a:moveTo>
                    <a:pt x="139572" y="1917700"/>
                  </a:moveTo>
                  <a:lnTo>
                    <a:pt x="137985" y="1917700"/>
                  </a:lnTo>
                  <a:lnTo>
                    <a:pt x="130568" y="1930400"/>
                  </a:lnTo>
                  <a:lnTo>
                    <a:pt x="132156" y="1930400"/>
                  </a:lnTo>
                  <a:lnTo>
                    <a:pt x="139572" y="1917700"/>
                  </a:lnTo>
                  <a:close/>
                </a:path>
                <a:path w="935354" h="2387600">
                  <a:moveTo>
                    <a:pt x="146608" y="1892300"/>
                  </a:moveTo>
                  <a:lnTo>
                    <a:pt x="144754" y="1892300"/>
                  </a:lnTo>
                  <a:lnTo>
                    <a:pt x="141300" y="1905000"/>
                  </a:lnTo>
                  <a:lnTo>
                    <a:pt x="139839" y="1917700"/>
                  </a:lnTo>
                  <a:lnTo>
                    <a:pt x="141566" y="1917700"/>
                  </a:lnTo>
                  <a:lnTo>
                    <a:pt x="143154" y="1905000"/>
                  </a:lnTo>
                  <a:lnTo>
                    <a:pt x="146608" y="1892300"/>
                  </a:lnTo>
                  <a:close/>
                </a:path>
                <a:path w="935354" h="2387600">
                  <a:moveTo>
                    <a:pt x="118503" y="1841500"/>
                  </a:moveTo>
                  <a:lnTo>
                    <a:pt x="114388" y="1841500"/>
                  </a:lnTo>
                  <a:lnTo>
                    <a:pt x="117182" y="1854200"/>
                  </a:lnTo>
                  <a:lnTo>
                    <a:pt x="143814" y="1892300"/>
                  </a:lnTo>
                  <a:lnTo>
                    <a:pt x="146481" y="1892300"/>
                  </a:lnTo>
                  <a:lnTo>
                    <a:pt x="145414" y="1879600"/>
                  </a:lnTo>
                  <a:lnTo>
                    <a:pt x="118503" y="1841500"/>
                  </a:lnTo>
                  <a:close/>
                </a:path>
                <a:path w="935354" h="2387600">
                  <a:moveTo>
                    <a:pt x="90398" y="1828800"/>
                  </a:moveTo>
                  <a:lnTo>
                    <a:pt x="89077" y="1828800"/>
                  </a:lnTo>
                  <a:lnTo>
                    <a:pt x="96900" y="1841500"/>
                  </a:lnTo>
                  <a:lnTo>
                    <a:pt x="98348" y="1841500"/>
                  </a:lnTo>
                  <a:lnTo>
                    <a:pt x="90398" y="1828800"/>
                  </a:lnTo>
                  <a:close/>
                </a:path>
                <a:path w="935354" h="2387600">
                  <a:moveTo>
                    <a:pt x="65087" y="1612900"/>
                  </a:moveTo>
                  <a:lnTo>
                    <a:pt x="63233" y="1612900"/>
                  </a:lnTo>
                  <a:lnTo>
                    <a:pt x="63360" y="1625600"/>
                  </a:lnTo>
                  <a:lnTo>
                    <a:pt x="63487" y="1625600"/>
                  </a:lnTo>
                  <a:lnTo>
                    <a:pt x="83375" y="1676400"/>
                  </a:lnTo>
                  <a:lnTo>
                    <a:pt x="86156" y="1689100"/>
                  </a:lnTo>
                  <a:lnTo>
                    <a:pt x="86296" y="1689100"/>
                  </a:lnTo>
                  <a:lnTo>
                    <a:pt x="86423" y="1701800"/>
                  </a:lnTo>
                  <a:lnTo>
                    <a:pt x="70523" y="1803400"/>
                  </a:lnTo>
                  <a:lnTo>
                    <a:pt x="70777" y="1816100"/>
                  </a:lnTo>
                  <a:lnTo>
                    <a:pt x="72504" y="1816100"/>
                  </a:lnTo>
                  <a:lnTo>
                    <a:pt x="84442" y="1828800"/>
                  </a:lnTo>
                  <a:lnTo>
                    <a:pt x="85636" y="1828800"/>
                  </a:lnTo>
                  <a:lnTo>
                    <a:pt x="73825" y="1816100"/>
                  </a:lnTo>
                  <a:lnTo>
                    <a:pt x="72377" y="1803400"/>
                  </a:lnTo>
                  <a:lnTo>
                    <a:pt x="88277" y="1701800"/>
                  </a:lnTo>
                  <a:lnTo>
                    <a:pt x="88010" y="1689100"/>
                  </a:lnTo>
                  <a:lnTo>
                    <a:pt x="85102" y="1676400"/>
                  </a:lnTo>
                  <a:lnTo>
                    <a:pt x="65214" y="1625600"/>
                  </a:lnTo>
                  <a:lnTo>
                    <a:pt x="65087" y="1612900"/>
                  </a:lnTo>
                  <a:close/>
                </a:path>
                <a:path w="935354" h="2387600">
                  <a:moveTo>
                    <a:pt x="71589" y="1587500"/>
                  </a:moveTo>
                  <a:lnTo>
                    <a:pt x="69862" y="1587500"/>
                  </a:lnTo>
                  <a:lnTo>
                    <a:pt x="68262" y="1600200"/>
                  </a:lnTo>
                  <a:lnTo>
                    <a:pt x="64681" y="1612900"/>
                  </a:lnTo>
                  <a:lnTo>
                    <a:pt x="66408" y="1612900"/>
                  </a:lnTo>
                  <a:lnTo>
                    <a:pt x="70116" y="1600200"/>
                  </a:lnTo>
                  <a:lnTo>
                    <a:pt x="71589" y="1587500"/>
                  </a:lnTo>
                  <a:close/>
                </a:path>
                <a:path w="935354" h="2387600">
                  <a:moveTo>
                    <a:pt x="65747" y="1549400"/>
                  </a:moveTo>
                  <a:lnTo>
                    <a:pt x="64020" y="1549400"/>
                  </a:lnTo>
                  <a:lnTo>
                    <a:pt x="69989" y="1587500"/>
                  </a:lnTo>
                  <a:lnTo>
                    <a:pt x="71843" y="1587500"/>
                  </a:lnTo>
                  <a:lnTo>
                    <a:pt x="65747" y="1549400"/>
                  </a:lnTo>
                  <a:close/>
                </a:path>
                <a:path w="935354" h="2387600">
                  <a:moveTo>
                    <a:pt x="76873" y="1422400"/>
                  </a:moveTo>
                  <a:lnTo>
                    <a:pt x="75145" y="1422400"/>
                  </a:lnTo>
                  <a:lnTo>
                    <a:pt x="53543" y="1460500"/>
                  </a:lnTo>
                  <a:lnTo>
                    <a:pt x="53416" y="1460500"/>
                  </a:lnTo>
                  <a:lnTo>
                    <a:pt x="60312" y="1485900"/>
                  </a:lnTo>
                  <a:lnTo>
                    <a:pt x="76619" y="1524000"/>
                  </a:lnTo>
                  <a:lnTo>
                    <a:pt x="65087" y="1549400"/>
                  </a:lnTo>
                  <a:lnTo>
                    <a:pt x="66535" y="1549400"/>
                  </a:lnTo>
                  <a:lnTo>
                    <a:pt x="78600" y="1524000"/>
                  </a:lnTo>
                  <a:lnTo>
                    <a:pt x="55143" y="1460500"/>
                  </a:lnTo>
                  <a:lnTo>
                    <a:pt x="76873" y="1422400"/>
                  </a:lnTo>
                  <a:close/>
                </a:path>
                <a:path w="935354" h="2387600">
                  <a:moveTo>
                    <a:pt x="156146" y="1282700"/>
                  </a:moveTo>
                  <a:lnTo>
                    <a:pt x="155092" y="1282700"/>
                  </a:lnTo>
                  <a:lnTo>
                    <a:pt x="131889" y="1295400"/>
                  </a:lnTo>
                  <a:lnTo>
                    <a:pt x="131622" y="1295400"/>
                  </a:lnTo>
                  <a:lnTo>
                    <a:pt x="123939" y="1308100"/>
                  </a:lnTo>
                  <a:lnTo>
                    <a:pt x="103530" y="1346200"/>
                  </a:lnTo>
                  <a:lnTo>
                    <a:pt x="84302" y="1384300"/>
                  </a:lnTo>
                  <a:lnTo>
                    <a:pt x="71970" y="1397000"/>
                  </a:lnTo>
                  <a:lnTo>
                    <a:pt x="71437" y="1397000"/>
                  </a:lnTo>
                  <a:lnTo>
                    <a:pt x="76492" y="1422400"/>
                  </a:lnTo>
                  <a:lnTo>
                    <a:pt x="78346" y="1422400"/>
                  </a:lnTo>
                  <a:lnTo>
                    <a:pt x="73291" y="1397000"/>
                  </a:lnTo>
                  <a:lnTo>
                    <a:pt x="85763" y="1384300"/>
                  </a:lnTo>
                  <a:lnTo>
                    <a:pt x="105105" y="1346200"/>
                  </a:lnTo>
                  <a:lnTo>
                    <a:pt x="125539" y="1308100"/>
                  </a:lnTo>
                  <a:lnTo>
                    <a:pt x="132956" y="1308100"/>
                  </a:lnTo>
                  <a:lnTo>
                    <a:pt x="156146" y="1282700"/>
                  </a:lnTo>
                  <a:close/>
                </a:path>
                <a:path w="935354" h="2387600">
                  <a:moveTo>
                    <a:pt x="218325" y="1282700"/>
                  </a:moveTo>
                  <a:lnTo>
                    <a:pt x="181863" y="1282700"/>
                  </a:lnTo>
                  <a:lnTo>
                    <a:pt x="217792" y="1295400"/>
                  </a:lnTo>
                  <a:lnTo>
                    <a:pt x="254101" y="1295400"/>
                  </a:lnTo>
                  <a:lnTo>
                    <a:pt x="218325" y="1282700"/>
                  </a:lnTo>
                  <a:close/>
                </a:path>
                <a:path w="935354" h="2387600">
                  <a:moveTo>
                    <a:pt x="275043" y="1257300"/>
                  </a:moveTo>
                  <a:lnTo>
                    <a:pt x="273469" y="1257300"/>
                  </a:lnTo>
                  <a:lnTo>
                    <a:pt x="256628" y="1295400"/>
                  </a:lnTo>
                  <a:lnTo>
                    <a:pt x="258216" y="1295400"/>
                  </a:lnTo>
                  <a:lnTo>
                    <a:pt x="275043" y="1257300"/>
                  </a:lnTo>
                  <a:close/>
                </a:path>
                <a:path w="935354" h="2387600">
                  <a:moveTo>
                    <a:pt x="271868" y="1193800"/>
                  </a:moveTo>
                  <a:lnTo>
                    <a:pt x="270014" y="1193800"/>
                  </a:lnTo>
                  <a:lnTo>
                    <a:pt x="274662" y="1257300"/>
                  </a:lnTo>
                  <a:lnTo>
                    <a:pt x="276517" y="1257300"/>
                  </a:lnTo>
                  <a:lnTo>
                    <a:pt x="271868" y="1193800"/>
                  </a:lnTo>
                  <a:close/>
                </a:path>
                <a:path w="935354" h="2387600">
                  <a:moveTo>
                    <a:pt x="258216" y="1181100"/>
                  </a:moveTo>
                  <a:lnTo>
                    <a:pt x="253314" y="1181100"/>
                  </a:lnTo>
                  <a:lnTo>
                    <a:pt x="257555" y="1193800"/>
                  </a:lnTo>
                  <a:lnTo>
                    <a:pt x="266306" y="1193800"/>
                  </a:lnTo>
                  <a:lnTo>
                    <a:pt x="258216" y="1181100"/>
                  </a:lnTo>
                  <a:close/>
                </a:path>
                <a:path w="935354" h="2387600">
                  <a:moveTo>
                    <a:pt x="277571" y="1066800"/>
                  </a:moveTo>
                  <a:lnTo>
                    <a:pt x="275983" y="1066800"/>
                  </a:lnTo>
                  <a:lnTo>
                    <a:pt x="222034" y="1168400"/>
                  </a:lnTo>
                  <a:lnTo>
                    <a:pt x="222415" y="1168400"/>
                  </a:lnTo>
                  <a:lnTo>
                    <a:pt x="252780" y="1181100"/>
                  </a:lnTo>
                  <a:lnTo>
                    <a:pt x="253847" y="1181100"/>
                  </a:lnTo>
                  <a:lnTo>
                    <a:pt x="223608" y="1168400"/>
                  </a:lnTo>
                  <a:lnTo>
                    <a:pt x="250520" y="1117600"/>
                  </a:lnTo>
                  <a:lnTo>
                    <a:pt x="264121" y="1092200"/>
                  </a:lnTo>
                  <a:lnTo>
                    <a:pt x="277571" y="1066800"/>
                  </a:lnTo>
                  <a:close/>
                </a:path>
                <a:path w="935354" h="2387600">
                  <a:moveTo>
                    <a:pt x="291744" y="1041400"/>
                  </a:moveTo>
                  <a:lnTo>
                    <a:pt x="290029" y="1041400"/>
                  </a:lnTo>
                  <a:lnTo>
                    <a:pt x="276009" y="1066800"/>
                  </a:lnTo>
                  <a:lnTo>
                    <a:pt x="277698" y="1066800"/>
                  </a:lnTo>
                  <a:lnTo>
                    <a:pt x="291744" y="1041400"/>
                  </a:lnTo>
                  <a:close/>
                </a:path>
                <a:path w="935354" h="2387600">
                  <a:moveTo>
                    <a:pt x="298780" y="1003300"/>
                  </a:moveTo>
                  <a:lnTo>
                    <a:pt x="297179" y="1003300"/>
                  </a:lnTo>
                  <a:lnTo>
                    <a:pt x="295605" y="1016000"/>
                  </a:lnTo>
                  <a:lnTo>
                    <a:pt x="292811" y="1028700"/>
                  </a:lnTo>
                  <a:lnTo>
                    <a:pt x="292277" y="1041400"/>
                  </a:lnTo>
                  <a:lnTo>
                    <a:pt x="294004" y="1041400"/>
                  </a:lnTo>
                  <a:lnTo>
                    <a:pt x="294538" y="1028700"/>
                  </a:lnTo>
                  <a:lnTo>
                    <a:pt x="297319" y="1016000"/>
                  </a:lnTo>
                  <a:lnTo>
                    <a:pt x="298780" y="1003300"/>
                  </a:lnTo>
                  <a:close/>
                </a:path>
                <a:path w="935354" h="2387600">
                  <a:moveTo>
                    <a:pt x="309257" y="990600"/>
                  </a:moveTo>
                  <a:lnTo>
                    <a:pt x="307657" y="990600"/>
                  </a:lnTo>
                  <a:lnTo>
                    <a:pt x="299567" y="1003300"/>
                  </a:lnTo>
                  <a:lnTo>
                    <a:pt x="300888" y="1003300"/>
                  </a:lnTo>
                  <a:lnTo>
                    <a:pt x="309257" y="990600"/>
                  </a:lnTo>
                  <a:close/>
                </a:path>
                <a:path w="935354" h="2387600">
                  <a:moveTo>
                    <a:pt x="317207" y="889000"/>
                  </a:moveTo>
                  <a:lnTo>
                    <a:pt x="315480" y="889000"/>
                  </a:lnTo>
                  <a:lnTo>
                    <a:pt x="310311" y="952500"/>
                  </a:lnTo>
                  <a:lnTo>
                    <a:pt x="310451" y="965200"/>
                  </a:lnTo>
                  <a:lnTo>
                    <a:pt x="311111" y="977900"/>
                  </a:lnTo>
                  <a:lnTo>
                    <a:pt x="310705" y="990600"/>
                  </a:lnTo>
                  <a:lnTo>
                    <a:pt x="312559" y="990600"/>
                  </a:lnTo>
                  <a:lnTo>
                    <a:pt x="312966" y="977900"/>
                  </a:lnTo>
                  <a:lnTo>
                    <a:pt x="312165" y="965200"/>
                  </a:lnTo>
                  <a:lnTo>
                    <a:pt x="312165" y="952500"/>
                  </a:lnTo>
                  <a:lnTo>
                    <a:pt x="317207" y="889000"/>
                  </a:lnTo>
                  <a:close/>
                </a:path>
                <a:path w="935354" h="2387600">
                  <a:moveTo>
                    <a:pt x="326224" y="863600"/>
                  </a:moveTo>
                  <a:lnTo>
                    <a:pt x="324370" y="863600"/>
                  </a:lnTo>
                  <a:lnTo>
                    <a:pt x="323303" y="876300"/>
                  </a:lnTo>
                  <a:lnTo>
                    <a:pt x="316547" y="889000"/>
                  </a:lnTo>
                  <a:lnTo>
                    <a:pt x="318274" y="889000"/>
                  </a:lnTo>
                  <a:lnTo>
                    <a:pt x="325031" y="876300"/>
                  </a:lnTo>
                  <a:lnTo>
                    <a:pt x="326224" y="863600"/>
                  </a:lnTo>
                  <a:close/>
                </a:path>
                <a:path w="935354" h="2387600">
                  <a:moveTo>
                    <a:pt x="315226" y="787400"/>
                  </a:moveTo>
                  <a:lnTo>
                    <a:pt x="313359" y="787400"/>
                  </a:lnTo>
                  <a:lnTo>
                    <a:pt x="323964" y="863600"/>
                  </a:lnTo>
                  <a:lnTo>
                    <a:pt x="325818" y="863600"/>
                  </a:lnTo>
                  <a:lnTo>
                    <a:pt x="315226" y="787400"/>
                  </a:lnTo>
                  <a:close/>
                </a:path>
                <a:path w="935354" h="2387600">
                  <a:moveTo>
                    <a:pt x="411314" y="749300"/>
                  </a:moveTo>
                  <a:lnTo>
                    <a:pt x="409727" y="749300"/>
                  </a:lnTo>
                  <a:lnTo>
                    <a:pt x="366915" y="774700"/>
                  </a:lnTo>
                  <a:lnTo>
                    <a:pt x="341071" y="787400"/>
                  </a:lnTo>
                  <a:lnTo>
                    <a:pt x="341325" y="787400"/>
                  </a:lnTo>
                  <a:lnTo>
                    <a:pt x="367576" y="774700"/>
                  </a:lnTo>
                  <a:lnTo>
                    <a:pt x="411314" y="749300"/>
                  </a:lnTo>
                  <a:close/>
                </a:path>
                <a:path w="935354" h="2387600">
                  <a:moveTo>
                    <a:pt x="412102" y="736600"/>
                  </a:moveTo>
                  <a:lnTo>
                    <a:pt x="410248" y="736600"/>
                  </a:lnTo>
                  <a:lnTo>
                    <a:pt x="410400" y="749300"/>
                  </a:lnTo>
                  <a:lnTo>
                    <a:pt x="412254" y="749300"/>
                  </a:lnTo>
                  <a:lnTo>
                    <a:pt x="412102" y="736600"/>
                  </a:lnTo>
                  <a:close/>
                </a:path>
                <a:path w="935354" h="2387600">
                  <a:moveTo>
                    <a:pt x="406018" y="698500"/>
                  </a:moveTo>
                  <a:lnTo>
                    <a:pt x="404164" y="698500"/>
                  </a:lnTo>
                  <a:lnTo>
                    <a:pt x="408927" y="723900"/>
                  </a:lnTo>
                  <a:lnTo>
                    <a:pt x="409460" y="736600"/>
                  </a:lnTo>
                  <a:lnTo>
                    <a:pt x="411314" y="736600"/>
                  </a:lnTo>
                  <a:lnTo>
                    <a:pt x="410654" y="723900"/>
                  </a:lnTo>
                  <a:lnTo>
                    <a:pt x="406018" y="698500"/>
                  </a:lnTo>
                  <a:close/>
                </a:path>
                <a:path w="935354" h="2387600">
                  <a:moveTo>
                    <a:pt x="495884" y="558800"/>
                  </a:moveTo>
                  <a:lnTo>
                    <a:pt x="494830" y="558800"/>
                  </a:lnTo>
                  <a:lnTo>
                    <a:pt x="475475" y="584200"/>
                  </a:lnTo>
                  <a:lnTo>
                    <a:pt x="466585" y="584200"/>
                  </a:lnTo>
                  <a:lnTo>
                    <a:pt x="428955" y="660400"/>
                  </a:lnTo>
                  <a:lnTo>
                    <a:pt x="404291" y="698500"/>
                  </a:lnTo>
                  <a:lnTo>
                    <a:pt x="405625" y="698500"/>
                  </a:lnTo>
                  <a:lnTo>
                    <a:pt x="430402" y="660400"/>
                  </a:lnTo>
                  <a:lnTo>
                    <a:pt x="468058" y="596900"/>
                  </a:lnTo>
                  <a:lnTo>
                    <a:pt x="476935" y="584200"/>
                  </a:lnTo>
                  <a:lnTo>
                    <a:pt x="495884" y="558800"/>
                  </a:lnTo>
                  <a:close/>
                </a:path>
                <a:path w="935354" h="2387600">
                  <a:moveTo>
                    <a:pt x="482625" y="431800"/>
                  </a:moveTo>
                  <a:lnTo>
                    <a:pt x="480771" y="431800"/>
                  </a:lnTo>
                  <a:lnTo>
                    <a:pt x="475348" y="444500"/>
                  </a:lnTo>
                  <a:lnTo>
                    <a:pt x="475475" y="457200"/>
                  </a:lnTo>
                  <a:lnTo>
                    <a:pt x="507022" y="508000"/>
                  </a:lnTo>
                  <a:lnTo>
                    <a:pt x="507555" y="520700"/>
                  </a:lnTo>
                  <a:lnTo>
                    <a:pt x="504761" y="546100"/>
                  </a:lnTo>
                  <a:lnTo>
                    <a:pt x="503313" y="546100"/>
                  </a:lnTo>
                  <a:lnTo>
                    <a:pt x="500786" y="558800"/>
                  </a:lnTo>
                  <a:lnTo>
                    <a:pt x="504901" y="558800"/>
                  </a:lnTo>
                  <a:lnTo>
                    <a:pt x="506628" y="546100"/>
                  </a:lnTo>
                  <a:lnTo>
                    <a:pt x="509409" y="520700"/>
                  </a:lnTo>
                  <a:lnTo>
                    <a:pt x="508876" y="508000"/>
                  </a:lnTo>
                  <a:lnTo>
                    <a:pt x="477202" y="457200"/>
                  </a:lnTo>
                  <a:lnTo>
                    <a:pt x="482625" y="431800"/>
                  </a:lnTo>
                  <a:close/>
                </a:path>
                <a:path w="935354" h="2387600">
                  <a:moveTo>
                    <a:pt x="501586" y="419100"/>
                  </a:moveTo>
                  <a:lnTo>
                    <a:pt x="500926" y="419100"/>
                  </a:lnTo>
                  <a:lnTo>
                    <a:pt x="484098" y="431800"/>
                  </a:lnTo>
                  <a:lnTo>
                    <a:pt x="484479" y="431800"/>
                  </a:lnTo>
                  <a:lnTo>
                    <a:pt x="501586" y="419100"/>
                  </a:lnTo>
                  <a:close/>
                </a:path>
                <a:path w="935354" h="2387600">
                  <a:moveTo>
                    <a:pt x="524128" y="393700"/>
                  </a:moveTo>
                  <a:lnTo>
                    <a:pt x="522401" y="393700"/>
                  </a:lnTo>
                  <a:lnTo>
                    <a:pt x="511924" y="419100"/>
                  </a:lnTo>
                  <a:lnTo>
                    <a:pt x="513397" y="419100"/>
                  </a:lnTo>
                  <a:lnTo>
                    <a:pt x="524128" y="393700"/>
                  </a:lnTo>
                  <a:close/>
                </a:path>
                <a:path w="935354" h="2387600">
                  <a:moveTo>
                    <a:pt x="544004" y="317500"/>
                  </a:moveTo>
                  <a:lnTo>
                    <a:pt x="542289" y="317500"/>
                  </a:lnTo>
                  <a:lnTo>
                    <a:pt x="540156" y="330200"/>
                  </a:lnTo>
                  <a:lnTo>
                    <a:pt x="524522" y="393700"/>
                  </a:lnTo>
                  <a:lnTo>
                    <a:pt x="526237" y="393700"/>
                  </a:lnTo>
                  <a:lnTo>
                    <a:pt x="541883" y="330200"/>
                  </a:lnTo>
                  <a:lnTo>
                    <a:pt x="544004" y="317500"/>
                  </a:lnTo>
                  <a:close/>
                </a:path>
                <a:path w="935354" h="2387600">
                  <a:moveTo>
                    <a:pt x="596899" y="266700"/>
                  </a:moveTo>
                  <a:lnTo>
                    <a:pt x="595172" y="266700"/>
                  </a:lnTo>
                  <a:lnTo>
                    <a:pt x="587222" y="279400"/>
                  </a:lnTo>
                  <a:lnTo>
                    <a:pt x="545464" y="317500"/>
                  </a:lnTo>
                  <a:lnTo>
                    <a:pt x="546658" y="317500"/>
                  </a:lnTo>
                  <a:lnTo>
                    <a:pt x="588670" y="279400"/>
                  </a:lnTo>
                  <a:lnTo>
                    <a:pt x="596899" y="266700"/>
                  </a:lnTo>
                  <a:close/>
                </a:path>
                <a:path w="935354" h="2387600">
                  <a:moveTo>
                    <a:pt x="599960" y="266700"/>
                  </a:moveTo>
                  <a:lnTo>
                    <a:pt x="599008" y="266700"/>
                  </a:lnTo>
                  <a:lnTo>
                    <a:pt x="628319" y="279400"/>
                  </a:lnTo>
                  <a:lnTo>
                    <a:pt x="657605" y="304800"/>
                  </a:lnTo>
                  <a:lnTo>
                    <a:pt x="657872" y="304800"/>
                  </a:lnTo>
                  <a:lnTo>
                    <a:pt x="629234" y="279400"/>
                  </a:lnTo>
                  <a:lnTo>
                    <a:pt x="599960" y="266700"/>
                  </a:lnTo>
                  <a:close/>
                </a:path>
                <a:path w="935354" h="2387600">
                  <a:moveTo>
                    <a:pt x="663308" y="292100"/>
                  </a:moveTo>
                  <a:lnTo>
                    <a:pt x="661581" y="292100"/>
                  </a:lnTo>
                  <a:lnTo>
                    <a:pt x="658939" y="304800"/>
                  </a:lnTo>
                  <a:lnTo>
                    <a:pt x="660260" y="304800"/>
                  </a:lnTo>
                  <a:lnTo>
                    <a:pt x="663308" y="292100"/>
                  </a:lnTo>
                  <a:close/>
                </a:path>
                <a:path w="935354" h="2387600">
                  <a:moveTo>
                    <a:pt x="684250" y="152400"/>
                  </a:moveTo>
                  <a:lnTo>
                    <a:pt x="682396" y="152400"/>
                  </a:lnTo>
                  <a:lnTo>
                    <a:pt x="680415" y="177800"/>
                  </a:lnTo>
                  <a:lnTo>
                    <a:pt x="680262" y="190500"/>
                  </a:lnTo>
                  <a:lnTo>
                    <a:pt x="685698" y="241300"/>
                  </a:lnTo>
                  <a:lnTo>
                    <a:pt x="683590" y="254000"/>
                  </a:lnTo>
                  <a:lnTo>
                    <a:pt x="664756" y="292100"/>
                  </a:lnTo>
                  <a:lnTo>
                    <a:pt x="666483" y="292100"/>
                  </a:lnTo>
                  <a:lnTo>
                    <a:pt x="685317" y="254000"/>
                  </a:lnTo>
                  <a:lnTo>
                    <a:pt x="687552" y="241300"/>
                  </a:lnTo>
                  <a:lnTo>
                    <a:pt x="682142" y="190500"/>
                  </a:lnTo>
                  <a:lnTo>
                    <a:pt x="682269" y="177800"/>
                  </a:lnTo>
                  <a:lnTo>
                    <a:pt x="684250" y="152400"/>
                  </a:lnTo>
                  <a:close/>
                </a:path>
                <a:path w="935354" h="2387600">
                  <a:moveTo>
                    <a:pt x="775055" y="152400"/>
                  </a:moveTo>
                  <a:lnTo>
                    <a:pt x="774255" y="152400"/>
                  </a:lnTo>
                  <a:lnTo>
                    <a:pt x="865314" y="203200"/>
                  </a:lnTo>
                  <a:lnTo>
                    <a:pt x="865720" y="203200"/>
                  </a:lnTo>
                  <a:lnTo>
                    <a:pt x="775055" y="152400"/>
                  </a:lnTo>
                  <a:close/>
                </a:path>
                <a:path w="935354" h="2387600">
                  <a:moveTo>
                    <a:pt x="908392" y="76200"/>
                  </a:moveTo>
                  <a:lnTo>
                    <a:pt x="906538" y="76200"/>
                  </a:lnTo>
                  <a:lnTo>
                    <a:pt x="905217" y="88900"/>
                  </a:lnTo>
                  <a:lnTo>
                    <a:pt x="894880" y="114300"/>
                  </a:lnTo>
                  <a:lnTo>
                    <a:pt x="886396" y="127000"/>
                  </a:lnTo>
                  <a:lnTo>
                    <a:pt x="867308" y="139700"/>
                  </a:lnTo>
                  <a:lnTo>
                    <a:pt x="866774" y="152400"/>
                  </a:lnTo>
                  <a:lnTo>
                    <a:pt x="867575" y="152400"/>
                  </a:lnTo>
                  <a:lnTo>
                    <a:pt x="894753" y="165100"/>
                  </a:lnTo>
                  <a:lnTo>
                    <a:pt x="872083" y="190500"/>
                  </a:lnTo>
                  <a:lnTo>
                    <a:pt x="868768" y="203200"/>
                  </a:lnTo>
                  <a:lnTo>
                    <a:pt x="869429" y="203200"/>
                  </a:lnTo>
                  <a:lnTo>
                    <a:pt x="873404" y="190500"/>
                  </a:lnTo>
                  <a:lnTo>
                    <a:pt x="897534" y="165100"/>
                  </a:lnTo>
                  <a:lnTo>
                    <a:pt x="868502" y="152400"/>
                  </a:lnTo>
                  <a:lnTo>
                    <a:pt x="887856" y="127000"/>
                  </a:lnTo>
                  <a:lnTo>
                    <a:pt x="896607" y="114300"/>
                  </a:lnTo>
                  <a:lnTo>
                    <a:pt x="906945" y="88900"/>
                  </a:lnTo>
                  <a:lnTo>
                    <a:pt x="908392" y="76200"/>
                  </a:lnTo>
                  <a:close/>
                </a:path>
                <a:path w="935354" h="2387600">
                  <a:moveTo>
                    <a:pt x="718718" y="139700"/>
                  </a:moveTo>
                  <a:lnTo>
                    <a:pt x="717384" y="139700"/>
                  </a:lnTo>
                  <a:lnTo>
                    <a:pt x="734085" y="152400"/>
                  </a:lnTo>
                  <a:lnTo>
                    <a:pt x="739787" y="165100"/>
                  </a:lnTo>
                  <a:lnTo>
                    <a:pt x="774255" y="152400"/>
                  </a:lnTo>
                  <a:lnTo>
                    <a:pt x="735025" y="152400"/>
                  </a:lnTo>
                  <a:lnTo>
                    <a:pt x="718718" y="139700"/>
                  </a:lnTo>
                  <a:close/>
                </a:path>
                <a:path w="935354" h="2387600">
                  <a:moveTo>
                    <a:pt x="712749" y="139700"/>
                  </a:moveTo>
                  <a:lnTo>
                    <a:pt x="712076" y="139700"/>
                  </a:lnTo>
                  <a:lnTo>
                    <a:pt x="685164" y="152400"/>
                  </a:lnTo>
                  <a:lnTo>
                    <a:pt x="685850" y="152400"/>
                  </a:lnTo>
                  <a:lnTo>
                    <a:pt x="712749" y="139700"/>
                  </a:lnTo>
                  <a:close/>
                </a:path>
                <a:path w="935354" h="2387600">
                  <a:moveTo>
                    <a:pt x="882815" y="12700"/>
                  </a:moveTo>
                  <a:lnTo>
                    <a:pt x="881354" y="12700"/>
                  </a:lnTo>
                  <a:lnTo>
                    <a:pt x="905471" y="38100"/>
                  </a:lnTo>
                  <a:lnTo>
                    <a:pt x="906157" y="50800"/>
                  </a:lnTo>
                  <a:lnTo>
                    <a:pt x="906945" y="76200"/>
                  </a:lnTo>
                  <a:lnTo>
                    <a:pt x="908799" y="76200"/>
                  </a:lnTo>
                  <a:lnTo>
                    <a:pt x="908011" y="50800"/>
                  </a:lnTo>
                  <a:lnTo>
                    <a:pt x="907199" y="38100"/>
                  </a:lnTo>
                  <a:lnTo>
                    <a:pt x="882815" y="12700"/>
                  </a:lnTo>
                  <a:close/>
                </a:path>
                <a:path w="935354" h="2387600">
                  <a:moveTo>
                    <a:pt x="934391" y="107"/>
                  </a:moveTo>
                  <a:lnTo>
                    <a:pt x="882675" y="12700"/>
                  </a:lnTo>
                  <a:lnTo>
                    <a:pt x="934542" y="12700"/>
                  </a:lnTo>
                  <a:lnTo>
                    <a:pt x="934391" y="107"/>
                  </a:lnTo>
                  <a:close/>
                </a:path>
                <a:path w="935354" h="2387600">
                  <a:moveTo>
                    <a:pt x="934834" y="0"/>
                  </a:moveTo>
                  <a:lnTo>
                    <a:pt x="934389" y="0"/>
                  </a:lnTo>
                  <a:lnTo>
                    <a:pt x="934834" y="0"/>
                  </a:lnTo>
                  <a:close/>
                </a:path>
              </a:pathLst>
            </a:custGeom>
            <a:solidFill>
              <a:srgbClr val="FEE9E3"/>
            </a:solidFill>
          </p:spPr>
          <p:txBody>
            <a:bodyPr wrap="square" lIns="0" tIns="0" rIns="0" bIns="0" rtlCol="0"/>
            <a:lstStyle/>
            <a:p>
              <a:endParaRPr/>
            </a:p>
          </p:txBody>
        </p:sp>
        <p:sp>
          <p:nvSpPr>
            <p:cNvPr id="19" name="object 19"/>
            <p:cNvSpPr/>
            <p:nvPr/>
          </p:nvSpPr>
          <p:spPr>
            <a:xfrm>
              <a:off x="7274161" y="2040723"/>
              <a:ext cx="1878840" cy="3226295"/>
            </a:xfrm>
            <a:prstGeom prst="rect">
              <a:avLst/>
            </a:prstGeom>
            <a:blipFill>
              <a:blip r:embed="rId7" cstate="print"/>
              <a:stretch>
                <a:fillRect/>
              </a:stretch>
            </a:blipFill>
          </p:spPr>
          <p:txBody>
            <a:bodyPr wrap="square" lIns="0" tIns="0" rIns="0" bIns="0" rtlCol="0"/>
            <a:lstStyle/>
            <a:p>
              <a:endParaRPr/>
            </a:p>
          </p:txBody>
        </p:sp>
        <p:sp>
          <p:nvSpPr>
            <p:cNvPr id="20" name="object 20"/>
            <p:cNvSpPr/>
            <p:nvPr/>
          </p:nvSpPr>
          <p:spPr>
            <a:xfrm>
              <a:off x="7321117" y="2039823"/>
              <a:ext cx="1323191" cy="2525571"/>
            </a:xfrm>
            <a:custGeom>
              <a:avLst/>
              <a:gdLst/>
              <a:ahLst/>
              <a:cxnLst/>
              <a:rect l="l" t="t" r="r" b="b"/>
              <a:pathLst>
                <a:path w="937260" h="2387600">
                  <a:moveTo>
                    <a:pt x="1993" y="2374900"/>
                  </a:moveTo>
                  <a:lnTo>
                    <a:pt x="139" y="2374900"/>
                  </a:lnTo>
                  <a:lnTo>
                    <a:pt x="0" y="2387600"/>
                  </a:lnTo>
                  <a:lnTo>
                    <a:pt x="1854" y="2387600"/>
                  </a:lnTo>
                  <a:lnTo>
                    <a:pt x="1993" y="2374900"/>
                  </a:lnTo>
                  <a:close/>
                </a:path>
                <a:path w="937260" h="2387600">
                  <a:moveTo>
                    <a:pt x="28232" y="2374900"/>
                  </a:moveTo>
                  <a:lnTo>
                    <a:pt x="26517" y="2374900"/>
                  </a:lnTo>
                  <a:lnTo>
                    <a:pt x="23469" y="2387600"/>
                  </a:lnTo>
                  <a:lnTo>
                    <a:pt x="25323" y="2387600"/>
                  </a:lnTo>
                  <a:lnTo>
                    <a:pt x="28232" y="2374900"/>
                  </a:lnTo>
                  <a:close/>
                </a:path>
                <a:path w="937260" h="2387600">
                  <a:moveTo>
                    <a:pt x="29832" y="2362200"/>
                  </a:moveTo>
                  <a:lnTo>
                    <a:pt x="28105" y="2362200"/>
                  </a:lnTo>
                  <a:lnTo>
                    <a:pt x="27178" y="2374900"/>
                  </a:lnTo>
                  <a:lnTo>
                    <a:pt x="29032" y="2374900"/>
                  </a:lnTo>
                  <a:lnTo>
                    <a:pt x="29832" y="2362200"/>
                  </a:lnTo>
                  <a:close/>
                </a:path>
                <a:path w="937260" h="2387600">
                  <a:moveTo>
                    <a:pt x="36601" y="2324100"/>
                  </a:moveTo>
                  <a:lnTo>
                    <a:pt x="34874" y="2324100"/>
                  </a:lnTo>
                  <a:lnTo>
                    <a:pt x="32080" y="2336800"/>
                  </a:lnTo>
                  <a:lnTo>
                    <a:pt x="31826" y="2349500"/>
                  </a:lnTo>
                  <a:lnTo>
                    <a:pt x="30632" y="2362200"/>
                  </a:lnTo>
                  <a:lnTo>
                    <a:pt x="32486" y="2362200"/>
                  </a:lnTo>
                  <a:lnTo>
                    <a:pt x="33553" y="2349500"/>
                  </a:lnTo>
                  <a:lnTo>
                    <a:pt x="33934" y="2336800"/>
                  </a:lnTo>
                  <a:lnTo>
                    <a:pt x="36601" y="2324100"/>
                  </a:lnTo>
                  <a:close/>
                </a:path>
                <a:path w="937260" h="2387600">
                  <a:moveTo>
                    <a:pt x="40436" y="2311400"/>
                  </a:moveTo>
                  <a:lnTo>
                    <a:pt x="38582" y="2311400"/>
                  </a:lnTo>
                  <a:lnTo>
                    <a:pt x="38582" y="2324100"/>
                  </a:lnTo>
                  <a:lnTo>
                    <a:pt x="40436" y="2324100"/>
                  </a:lnTo>
                  <a:lnTo>
                    <a:pt x="40436" y="2311400"/>
                  </a:lnTo>
                  <a:close/>
                </a:path>
                <a:path w="937260" h="2387600">
                  <a:moveTo>
                    <a:pt x="25984" y="2247900"/>
                  </a:moveTo>
                  <a:lnTo>
                    <a:pt x="24257" y="2247900"/>
                  </a:lnTo>
                  <a:lnTo>
                    <a:pt x="24790" y="2260600"/>
                  </a:lnTo>
                  <a:lnTo>
                    <a:pt x="35661" y="2298700"/>
                  </a:lnTo>
                  <a:lnTo>
                    <a:pt x="38049" y="2311400"/>
                  </a:lnTo>
                  <a:lnTo>
                    <a:pt x="39903" y="2311400"/>
                  </a:lnTo>
                  <a:lnTo>
                    <a:pt x="37515" y="2298700"/>
                  </a:lnTo>
                  <a:lnTo>
                    <a:pt x="26644" y="2260600"/>
                  </a:lnTo>
                  <a:lnTo>
                    <a:pt x="25984" y="2247900"/>
                  </a:lnTo>
                  <a:close/>
                </a:path>
                <a:path w="937260" h="2387600">
                  <a:moveTo>
                    <a:pt x="41097" y="2235200"/>
                  </a:moveTo>
                  <a:lnTo>
                    <a:pt x="40309" y="2235200"/>
                  </a:lnTo>
                  <a:lnTo>
                    <a:pt x="26517" y="2247900"/>
                  </a:lnTo>
                  <a:lnTo>
                    <a:pt x="27838" y="2247900"/>
                  </a:lnTo>
                  <a:lnTo>
                    <a:pt x="41097" y="2235200"/>
                  </a:lnTo>
                  <a:close/>
                </a:path>
                <a:path w="937260" h="2387600">
                  <a:moveTo>
                    <a:pt x="49707" y="2209800"/>
                  </a:moveTo>
                  <a:lnTo>
                    <a:pt x="47853" y="2209800"/>
                  </a:lnTo>
                  <a:lnTo>
                    <a:pt x="47320" y="2222500"/>
                  </a:lnTo>
                  <a:lnTo>
                    <a:pt x="46659" y="2222500"/>
                  </a:lnTo>
                  <a:lnTo>
                    <a:pt x="42684" y="2235200"/>
                  </a:lnTo>
                  <a:lnTo>
                    <a:pt x="48387" y="2235200"/>
                  </a:lnTo>
                  <a:lnTo>
                    <a:pt x="49707" y="2209800"/>
                  </a:lnTo>
                  <a:close/>
                </a:path>
                <a:path w="937260" h="2387600">
                  <a:moveTo>
                    <a:pt x="44551" y="2197100"/>
                  </a:moveTo>
                  <a:lnTo>
                    <a:pt x="41757" y="2197100"/>
                  </a:lnTo>
                  <a:lnTo>
                    <a:pt x="42951" y="2209800"/>
                  </a:lnTo>
                  <a:lnTo>
                    <a:pt x="47320" y="2209800"/>
                  </a:lnTo>
                  <a:lnTo>
                    <a:pt x="44551" y="2197100"/>
                  </a:lnTo>
                  <a:close/>
                </a:path>
                <a:path w="937260" h="2387600">
                  <a:moveTo>
                    <a:pt x="52108" y="2184400"/>
                  </a:moveTo>
                  <a:lnTo>
                    <a:pt x="46532" y="2184400"/>
                  </a:lnTo>
                  <a:lnTo>
                    <a:pt x="42418" y="2197100"/>
                  </a:lnTo>
                  <a:lnTo>
                    <a:pt x="47586" y="2197100"/>
                  </a:lnTo>
                  <a:lnTo>
                    <a:pt x="52108" y="2184400"/>
                  </a:lnTo>
                  <a:close/>
                </a:path>
                <a:path w="937260" h="2387600">
                  <a:moveTo>
                    <a:pt x="73571" y="2184400"/>
                  </a:moveTo>
                  <a:lnTo>
                    <a:pt x="52108" y="2184400"/>
                  </a:lnTo>
                  <a:lnTo>
                    <a:pt x="68008" y="2197100"/>
                  </a:lnTo>
                  <a:lnTo>
                    <a:pt x="72783" y="2197100"/>
                  </a:lnTo>
                  <a:lnTo>
                    <a:pt x="73571" y="2184400"/>
                  </a:lnTo>
                  <a:close/>
                </a:path>
                <a:path w="937260" h="2387600">
                  <a:moveTo>
                    <a:pt x="111620" y="2146300"/>
                  </a:moveTo>
                  <a:lnTo>
                    <a:pt x="107099" y="2146300"/>
                  </a:lnTo>
                  <a:lnTo>
                    <a:pt x="103390" y="2159000"/>
                  </a:lnTo>
                  <a:lnTo>
                    <a:pt x="87503" y="2171700"/>
                  </a:lnTo>
                  <a:lnTo>
                    <a:pt x="72377" y="2184400"/>
                  </a:lnTo>
                  <a:lnTo>
                    <a:pt x="88823" y="2184400"/>
                  </a:lnTo>
                  <a:lnTo>
                    <a:pt x="104724" y="2159000"/>
                  </a:lnTo>
                  <a:lnTo>
                    <a:pt x="108826" y="2159000"/>
                  </a:lnTo>
                  <a:lnTo>
                    <a:pt x="111620" y="2146300"/>
                  </a:lnTo>
                  <a:close/>
                </a:path>
                <a:path w="937260" h="2387600">
                  <a:moveTo>
                    <a:pt x="113068" y="2133600"/>
                  </a:moveTo>
                  <a:lnTo>
                    <a:pt x="111340" y="2133600"/>
                  </a:lnTo>
                  <a:lnTo>
                    <a:pt x="109893" y="2146300"/>
                  </a:lnTo>
                  <a:lnTo>
                    <a:pt x="111747" y="2146300"/>
                  </a:lnTo>
                  <a:lnTo>
                    <a:pt x="113068" y="2133600"/>
                  </a:lnTo>
                  <a:close/>
                </a:path>
                <a:path w="937260" h="2387600">
                  <a:moveTo>
                    <a:pt x="109359" y="2108200"/>
                  </a:moveTo>
                  <a:lnTo>
                    <a:pt x="107505" y="2108200"/>
                  </a:lnTo>
                  <a:lnTo>
                    <a:pt x="108292" y="2120900"/>
                  </a:lnTo>
                  <a:lnTo>
                    <a:pt x="110959" y="2133600"/>
                  </a:lnTo>
                  <a:lnTo>
                    <a:pt x="112814" y="2133600"/>
                  </a:lnTo>
                  <a:lnTo>
                    <a:pt x="110147" y="2120900"/>
                  </a:lnTo>
                  <a:lnTo>
                    <a:pt x="109359" y="2108200"/>
                  </a:lnTo>
                  <a:close/>
                </a:path>
                <a:path w="937260" h="2387600">
                  <a:moveTo>
                    <a:pt x="116255" y="2095500"/>
                  </a:moveTo>
                  <a:lnTo>
                    <a:pt x="114795" y="2095500"/>
                  </a:lnTo>
                  <a:lnTo>
                    <a:pt x="109232" y="2108200"/>
                  </a:lnTo>
                  <a:lnTo>
                    <a:pt x="110832" y="2108200"/>
                  </a:lnTo>
                  <a:lnTo>
                    <a:pt x="116255" y="2095500"/>
                  </a:lnTo>
                  <a:close/>
                </a:path>
                <a:path w="937260" h="2387600">
                  <a:moveTo>
                    <a:pt x="120103" y="2082800"/>
                  </a:moveTo>
                  <a:lnTo>
                    <a:pt x="118376" y="2082800"/>
                  </a:lnTo>
                  <a:lnTo>
                    <a:pt x="116789" y="2095500"/>
                  </a:lnTo>
                  <a:lnTo>
                    <a:pt x="118503" y="2095500"/>
                  </a:lnTo>
                  <a:lnTo>
                    <a:pt x="120103" y="2082800"/>
                  </a:lnTo>
                  <a:close/>
                </a:path>
                <a:path w="937260" h="2387600">
                  <a:moveTo>
                    <a:pt x="122085" y="2070100"/>
                  </a:moveTo>
                  <a:lnTo>
                    <a:pt x="120230" y="2070100"/>
                  </a:lnTo>
                  <a:lnTo>
                    <a:pt x="119570" y="2082800"/>
                  </a:lnTo>
                  <a:lnTo>
                    <a:pt x="121424" y="2082800"/>
                  </a:lnTo>
                  <a:lnTo>
                    <a:pt x="122085" y="2070100"/>
                  </a:lnTo>
                  <a:close/>
                </a:path>
                <a:path w="937260" h="2387600">
                  <a:moveTo>
                    <a:pt x="91592" y="1981200"/>
                  </a:moveTo>
                  <a:lnTo>
                    <a:pt x="89738" y="1981200"/>
                  </a:lnTo>
                  <a:lnTo>
                    <a:pt x="91998" y="1993900"/>
                  </a:lnTo>
                  <a:lnTo>
                    <a:pt x="93459" y="2006600"/>
                  </a:lnTo>
                  <a:lnTo>
                    <a:pt x="96240" y="2019300"/>
                  </a:lnTo>
                  <a:lnTo>
                    <a:pt x="106972" y="2032000"/>
                  </a:lnTo>
                  <a:lnTo>
                    <a:pt x="118376" y="2057400"/>
                  </a:lnTo>
                  <a:lnTo>
                    <a:pt x="119837" y="2070100"/>
                  </a:lnTo>
                  <a:lnTo>
                    <a:pt x="121691" y="2070100"/>
                  </a:lnTo>
                  <a:lnTo>
                    <a:pt x="120230" y="2057400"/>
                  </a:lnTo>
                  <a:lnTo>
                    <a:pt x="108699" y="2032000"/>
                  </a:lnTo>
                  <a:lnTo>
                    <a:pt x="97967" y="2006600"/>
                  </a:lnTo>
                  <a:lnTo>
                    <a:pt x="95313" y="2006600"/>
                  </a:lnTo>
                  <a:lnTo>
                    <a:pt x="93726" y="1993900"/>
                  </a:lnTo>
                  <a:lnTo>
                    <a:pt x="91592" y="1981200"/>
                  </a:lnTo>
                  <a:close/>
                </a:path>
                <a:path w="937260" h="2387600">
                  <a:moveTo>
                    <a:pt x="85496" y="1955800"/>
                  </a:moveTo>
                  <a:lnTo>
                    <a:pt x="83642" y="1955800"/>
                  </a:lnTo>
                  <a:lnTo>
                    <a:pt x="83921" y="1968500"/>
                  </a:lnTo>
                  <a:lnTo>
                    <a:pt x="87884" y="1981200"/>
                  </a:lnTo>
                  <a:lnTo>
                    <a:pt x="91465" y="1981200"/>
                  </a:lnTo>
                  <a:lnTo>
                    <a:pt x="89611" y="1968500"/>
                  </a:lnTo>
                  <a:lnTo>
                    <a:pt x="85775" y="1968500"/>
                  </a:lnTo>
                  <a:lnTo>
                    <a:pt x="85496" y="1955800"/>
                  </a:lnTo>
                  <a:close/>
                </a:path>
                <a:path w="937260" h="2387600">
                  <a:moveTo>
                    <a:pt x="134416" y="1930400"/>
                  </a:moveTo>
                  <a:lnTo>
                    <a:pt x="132562" y="1930400"/>
                  </a:lnTo>
                  <a:lnTo>
                    <a:pt x="130581" y="1943100"/>
                  </a:lnTo>
                  <a:lnTo>
                    <a:pt x="130302" y="1955800"/>
                  </a:lnTo>
                  <a:lnTo>
                    <a:pt x="132029" y="1955800"/>
                  </a:lnTo>
                  <a:lnTo>
                    <a:pt x="132283" y="1943100"/>
                  </a:lnTo>
                  <a:lnTo>
                    <a:pt x="132435" y="1943100"/>
                  </a:lnTo>
                  <a:lnTo>
                    <a:pt x="134416" y="1930400"/>
                  </a:lnTo>
                  <a:close/>
                </a:path>
                <a:path w="937260" h="2387600">
                  <a:moveTo>
                    <a:pt x="142900" y="1917700"/>
                  </a:moveTo>
                  <a:lnTo>
                    <a:pt x="141439" y="1917700"/>
                  </a:lnTo>
                  <a:lnTo>
                    <a:pt x="134010" y="1930400"/>
                  </a:lnTo>
                  <a:lnTo>
                    <a:pt x="135610" y="1930400"/>
                  </a:lnTo>
                  <a:lnTo>
                    <a:pt x="142900" y="1917700"/>
                  </a:lnTo>
                  <a:close/>
                </a:path>
                <a:path w="937260" h="2387600">
                  <a:moveTo>
                    <a:pt x="150190" y="1879600"/>
                  </a:moveTo>
                  <a:lnTo>
                    <a:pt x="148336" y="1879600"/>
                  </a:lnTo>
                  <a:lnTo>
                    <a:pt x="148463" y="1892300"/>
                  </a:lnTo>
                  <a:lnTo>
                    <a:pt x="145021" y="1905000"/>
                  </a:lnTo>
                  <a:lnTo>
                    <a:pt x="143433" y="1917700"/>
                  </a:lnTo>
                  <a:lnTo>
                    <a:pt x="145288" y="1917700"/>
                  </a:lnTo>
                  <a:lnTo>
                    <a:pt x="146748" y="1905000"/>
                  </a:lnTo>
                  <a:lnTo>
                    <a:pt x="150190" y="1892300"/>
                  </a:lnTo>
                  <a:lnTo>
                    <a:pt x="150190" y="1879600"/>
                  </a:lnTo>
                  <a:close/>
                </a:path>
                <a:path w="937260" h="2387600">
                  <a:moveTo>
                    <a:pt x="121958" y="1841500"/>
                  </a:moveTo>
                  <a:lnTo>
                    <a:pt x="120357" y="1841500"/>
                  </a:lnTo>
                  <a:lnTo>
                    <a:pt x="147269" y="1879600"/>
                  </a:lnTo>
                  <a:lnTo>
                    <a:pt x="148729" y="1879600"/>
                  </a:lnTo>
                  <a:lnTo>
                    <a:pt x="121958" y="1841500"/>
                  </a:lnTo>
                  <a:close/>
                </a:path>
                <a:path w="937260" h="2387600">
                  <a:moveTo>
                    <a:pt x="93726" y="1828800"/>
                  </a:moveTo>
                  <a:lnTo>
                    <a:pt x="92252" y="1828800"/>
                  </a:lnTo>
                  <a:lnTo>
                    <a:pt x="100342" y="1841500"/>
                  </a:lnTo>
                  <a:lnTo>
                    <a:pt x="101536" y="1841500"/>
                  </a:lnTo>
                  <a:lnTo>
                    <a:pt x="93726" y="1828800"/>
                  </a:lnTo>
                  <a:close/>
                </a:path>
                <a:path w="937260" h="2387600">
                  <a:moveTo>
                    <a:pt x="68922" y="1612900"/>
                  </a:moveTo>
                  <a:lnTo>
                    <a:pt x="66941" y="1612900"/>
                  </a:lnTo>
                  <a:lnTo>
                    <a:pt x="67068" y="1625600"/>
                  </a:lnTo>
                  <a:lnTo>
                    <a:pt x="86969" y="1676400"/>
                  </a:lnTo>
                  <a:lnTo>
                    <a:pt x="89877" y="1689100"/>
                  </a:lnTo>
                  <a:lnTo>
                    <a:pt x="90144" y="1701800"/>
                  </a:lnTo>
                  <a:lnTo>
                    <a:pt x="74231" y="1803400"/>
                  </a:lnTo>
                  <a:lnTo>
                    <a:pt x="75692" y="1816100"/>
                  </a:lnTo>
                  <a:lnTo>
                    <a:pt x="87503" y="1828800"/>
                  </a:lnTo>
                  <a:lnTo>
                    <a:pt x="93459" y="1828800"/>
                  </a:lnTo>
                  <a:lnTo>
                    <a:pt x="88823" y="1816100"/>
                  </a:lnTo>
                  <a:lnTo>
                    <a:pt x="77152" y="1803400"/>
                  </a:lnTo>
                  <a:lnTo>
                    <a:pt x="76225" y="1803400"/>
                  </a:lnTo>
                  <a:lnTo>
                    <a:pt x="91998" y="1701800"/>
                  </a:lnTo>
                  <a:lnTo>
                    <a:pt x="91732" y="1689100"/>
                  </a:lnTo>
                  <a:lnTo>
                    <a:pt x="91592" y="1689100"/>
                  </a:lnTo>
                  <a:lnTo>
                    <a:pt x="88823" y="1676400"/>
                  </a:lnTo>
                  <a:lnTo>
                    <a:pt x="88684" y="1676400"/>
                  </a:lnTo>
                  <a:lnTo>
                    <a:pt x="68922" y="1612900"/>
                  </a:lnTo>
                  <a:close/>
                </a:path>
                <a:path w="937260" h="2387600">
                  <a:moveTo>
                    <a:pt x="75298" y="1587500"/>
                  </a:moveTo>
                  <a:lnTo>
                    <a:pt x="73444" y="1587500"/>
                  </a:lnTo>
                  <a:lnTo>
                    <a:pt x="71983" y="1600200"/>
                  </a:lnTo>
                  <a:lnTo>
                    <a:pt x="68262" y="1612900"/>
                  </a:lnTo>
                  <a:lnTo>
                    <a:pt x="70129" y="1612900"/>
                  </a:lnTo>
                  <a:lnTo>
                    <a:pt x="73710" y="1600200"/>
                  </a:lnTo>
                  <a:lnTo>
                    <a:pt x="75298" y="1587500"/>
                  </a:lnTo>
                  <a:close/>
                </a:path>
                <a:path w="937260" h="2387600">
                  <a:moveTo>
                    <a:pt x="69468" y="1549400"/>
                  </a:moveTo>
                  <a:lnTo>
                    <a:pt x="67741" y="1549400"/>
                  </a:lnTo>
                  <a:lnTo>
                    <a:pt x="73710" y="1587500"/>
                  </a:lnTo>
                  <a:lnTo>
                    <a:pt x="75565" y="1587500"/>
                  </a:lnTo>
                  <a:lnTo>
                    <a:pt x="69468" y="1549400"/>
                  </a:lnTo>
                  <a:close/>
                </a:path>
                <a:path w="937260" h="2387600">
                  <a:moveTo>
                    <a:pt x="70741" y="1497670"/>
                  </a:moveTo>
                  <a:lnTo>
                    <a:pt x="80467" y="1524000"/>
                  </a:lnTo>
                  <a:lnTo>
                    <a:pt x="68402" y="1549400"/>
                  </a:lnTo>
                  <a:lnTo>
                    <a:pt x="70129" y="1549400"/>
                  </a:lnTo>
                  <a:lnTo>
                    <a:pt x="82067" y="1524000"/>
                  </a:lnTo>
                  <a:lnTo>
                    <a:pt x="82194" y="1524000"/>
                  </a:lnTo>
                  <a:lnTo>
                    <a:pt x="70741" y="1497670"/>
                  </a:lnTo>
                  <a:close/>
                </a:path>
                <a:path w="937260" h="2387600">
                  <a:moveTo>
                    <a:pt x="63761" y="1478776"/>
                  </a:moveTo>
                  <a:lnTo>
                    <a:pt x="65620" y="1485900"/>
                  </a:lnTo>
                  <a:lnTo>
                    <a:pt x="70741" y="1497670"/>
                  </a:lnTo>
                  <a:lnTo>
                    <a:pt x="63761" y="1478776"/>
                  </a:lnTo>
                  <a:close/>
                </a:path>
                <a:path w="937260" h="2387600">
                  <a:moveTo>
                    <a:pt x="80340" y="1422400"/>
                  </a:moveTo>
                  <a:lnTo>
                    <a:pt x="78740" y="1422400"/>
                  </a:lnTo>
                  <a:lnTo>
                    <a:pt x="57010" y="1460500"/>
                  </a:lnTo>
                  <a:lnTo>
                    <a:pt x="63761" y="1478776"/>
                  </a:lnTo>
                  <a:lnTo>
                    <a:pt x="58991" y="1460500"/>
                  </a:lnTo>
                  <a:lnTo>
                    <a:pt x="80340" y="1422400"/>
                  </a:lnTo>
                  <a:close/>
                </a:path>
                <a:path w="937260" h="2387600">
                  <a:moveTo>
                    <a:pt x="158813" y="1282700"/>
                  </a:moveTo>
                  <a:lnTo>
                    <a:pt x="158000" y="1282700"/>
                  </a:lnTo>
                  <a:lnTo>
                    <a:pt x="134823" y="1295400"/>
                  </a:lnTo>
                  <a:lnTo>
                    <a:pt x="127393" y="1308100"/>
                  </a:lnTo>
                  <a:lnTo>
                    <a:pt x="106972" y="1346200"/>
                  </a:lnTo>
                  <a:lnTo>
                    <a:pt x="87630" y="1384300"/>
                  </a:lnTo>
                  <a:lnTo>
                    <a:pt x="75184" y="1397000"/>
                  </a:lnTo>
                  <a:lnTo>
                    <a:pt x="80213" y="1409700"/>
                  </a:lnTo>
                  <a:lnTo>
                    <a:pt x="80213" y="1422400"/>
                  </a:lnTo>
                  <a:lnTo>
                    <a:pt x="82067" y="1422400"/>
                  </a:lnTo>
                  <a:lnTo>
                    <a:pt x="82067" y="1409700"/>
                  </a:lnTo>
                  <a:lnTo>
                    <a:pt x="81915" y="1409700"/>
                  </a:lnTo>
                  <a:lnTo>
                    <a:pt x="77152" y="1397000"/>
                  </a:lnTo>
                  <a:lnTo>
                    <a:pt x="89077" y="1384300"/>
                  </a:lnTo>
                  <a:lnTo>
                    <a:pt x="89357" y="1384300"/>
                  </a:lnTo>
                  <a:lnTo>
                    <a:pt x="108572" y="1346200"/>
                  </a:lnTo>
                  <a:lnTo>
                    <a:pt x="128854" y="1308100"/>
                  </a:lnTo>
                  <a:lnTo>
                    <a:pt x="136017" y="1308100"/>
                  </a:lnTo>
                  <a:lnTo>
                    <a:pt x="158813" y="1282700"/>
                  </a:lnTo>
                  <a:close/>
                </a:path>
                <a:path w="937260" h="2387600">
                  <a:moveTo>
                    <a:pt x="219646" y="1282700"/>
                  </a:moveTo>
                  <a:lnTo>
                    <a:pt x="219252" y="1282700"/>
                  </a:lnTo>
                  <a:lnTo>
                    <a:pt x="255308" y="1295400"/>
                  </a:lnTo>
                  <a:lnTo>
                    <a:pt x="255714" y="1295400"/>
                  </a:lnTo>
                  <a:lnTo>
                    <a:pt x="219646" y="1282700"/>
                  </a:lnTo>
                  <a:close/>
                </a:path>
                <a:path w="937260" h="2387600">
                  <a:moveTo>
                    <a:pt x="278765" y="1257300"/>
                  </a:moveTo>
                  <a:lnTo>
                    <a:pt x="277037" y="1257300"/>
                  </a:lnTo>
                  <a:lnTo>
                    <a:pt x="260083" y="1295400"/>
                  </a:lnTo>
                  <a:lnTo>
                    <a:pt x="261810" y="1295400"/>
                  </a:lnTo>
                  <a:lnTo>
                    <a:pt x="278765" y="1257300"/>
                  </a:lnTo>
                  <a:close/>
                </a:path>
                <a:path w="937260" h="2387600">
                  <a:moveTo>
                    <a:pt x="275463" y="1193800"/>
                  </a:moveTo>
                  <a:lnTo>
                    <a:pt x="273735" y="1193800"/>
                  </a:lnTo>
                  <a:lnTo>
                    <a:pt x="278371" y="1244600"/>
                  </a:lnTo>
                  <a:lnTo>
                    <a:pt x="278231" y="1257300"/>
                  </a:lnTo>
                  <a:lnTo>
                    <a:pt x="280085" y="1257300"/>
                  </a:lnTo>
                  <a:lnTo>
                    <a:pt x="280238" y="1244600"/>
                  </a:lnTo>
                  <a:lnTo>
                    <a:pt x="275463" y="1193800"/>
                  </a:lnTo>
                  <a:close/>
                </a:path>
                <a:path w="937260" h="2387600">
                  <a:moveTo>
                    <a:pt x="269227" y="1181100"/>
                  </a:moveTo>
                  <a:lnTo>
                    <a:pt x="268160" y="1181100"/>
                  </a:lnTo>
                  <a:lnTo>
                    <a:pt x="271741" y="1193800"/>
                  </a:lnTo>
                  <a:lnTo>
                    <a:pt x="272935" y="1193800"/>
                  </a:lnTo>
                  <a:lnTo>
                    <a:pt x="269227" y="1181100"/>
                  </a:lnTo>
                  <a:close/>
                </a:path>
                <a:path w="937260" h="2387600">
                  <a:moveTo>
                    <a:pt x="297599" y="1028700"/>
                  </a:moveTo>
                  <a:lnTo>
                    <a:pt x="295744" y="1028700"/>
                  </a:lnTo>
                  <a:lnTo>
                    <a:pt x="293611" y="1041400"/>
                  </a:lnTo>
                  <a:lnTo>
                    <a:pt x="279552" y="1066800"/>
                  </a:lnTo>
                  <a:lnTo>
                    <a:pt x="265976" y="1092200"/>
                  </a:lnTo>
                  <a:lnTo>
                    <a:pt x="252514" y="1117600"/>
                  </a:lnTo>
                  <a:lnTo>
                    <a:pt x="225475" y="1155700"/>
                  </a:lnTo>
                  <a:lnTo>
                    <a:pt x="255841" y="1181100"/>
                  </a:lnTo>
                  <a:lnTo>
                    <a:pt x="256628" y="1181100"/>
                  </a:lnTo>
                  <a:lnTo>
                    <a:pt x="227863" y="1155700"/>
                  </a:lnTo>
                  <a:lnTo>
                    <a:pt x="254114" y="1117600"/>
                  </a:lnTo>
                  <a:lnTo>
                    <a:pt x="281152" y="1066800"/>
                  </a:lnTo>
                  <a:lnTo>
                    <a:pt x="295211" y="1041400"/>
                  </a:lnTo>
                  <a:lnTo>
                    <a:pt x="297599" y="1028700"/>
                  </a:lnTo>
                  <a:close/>
                </a:path>
                <a:path w="937260" h="2387600">
                  <a:moveTo>
                    <a:pt x="302374" y="1003300"/>
                  </a:moveTo>
                  <a:lnTo>
                    <a:pt x="300647" y="1003300"/>
                  </a:lnTo>
                  <a:lnTo>
                    <a:pt x="299173" y="1016000"/>
                  </a:lnTo>
                  <a:lnTo>
                    <a:pt x="296405" y="1028700"/>
                  </a:lnTo>
                  <a:lnTo>
                    <a:pt x="298259" y="1028700"/>
                  </a:lnTo>
                  <a:lnTo>
                    <a:pt x="301028" y="1016000"/>
                  </a:lnTo>
                  <a:lnTo>
                    <a:pt x="302374" y="1003300"/>
                  </a:lnTo>
                  <a:close/>
                </a:path>
                <a:path w="937260" h="2387600">
                  <a:moveTo>
                    <a:pt x="312432" y="990600"/>
                  </a:moveTo>
                  <a:lnTo>
                    <a:pt x="311111" y="990600"/>
                  </a:lnTo>
                  <a:lnTo>
                    <a:pt x="302755" y="1003300"/>
                  </a:lnTo>
                  <a:lnTo>
                    <a:pt x="304228" y="1003300"/>
                  </a:lnTo>
                  <a:lnTo>
                    <a:pt x="312432" y="990600"/>
                  </a:lnTo>
                  <a:close/>
                </a:path>
                <a:path w="937260" h="2387600">
                  <a:moveTo>
                    <a:pt x="320916" y="889000"/>
                  </a:moveTo>
                  <a:lnTo>
                    <a:pt x="319062" y="889000"/>
                  </a:lnTo>
                  <a:lnTo>
                    <a:pt x="314032" y="952500"/>
                  </a:lnTo>
                  <a:lnTo>
                    <a:pt x="314032" y="965200"/>
                  </a:lnTo>
                  <a:lnTo>
                    <a:pt x="314820" y="977900"/>
                  </a:lnTo>
                  <a:lnTo>
                    <a:pt x="314426" y="990600"/>
                  </a:lnTo>
                  <a:lnTo>
                    <a:pt x="316280" y="990600"/>
                  </a:lnTo>
                  <a:lnTo>
                    <a:pt x="316674" y="977900"/>
                  </a:lnTo>
                  <a:lnTo>
                    <a:pt x="315887" y="965200"/>
                  </a:lnTo>
                  <a:lnTo>
                    <a:pt x="315747" y="952500"/>
                  </a:lnTo>
                  <a:lnTo>
                    <a:pt x="320916" y="889000"/>
                  </a:lnTo>
                  <a:close/>
                </a:path>
                <a:path w="937260" h="2387600">
                  <a:moveTo>
                    <a:pt x="319201" y="787400"/>
                  </a:moveTo>
                  <a:lnTo>
                    <a:pt x="317080" y="787400"/>
                  </a:lnTo>
                  <a:lnTo>
                    <a:pt x="327685" y="850900"/>
                  </a:lnTo>
                  <a:lnTo>
                    <a:pt x="328091" y="863600"/>
                  </a:lnTo>
                  <a:lnTo>
                    <a:pt x="326898" y="876300"/>
                  </a:lnTo>
                  <a:lnTo>
                    <a:pt x="320128" y="889000"/>
                  </a:lnTo>
                  <a:lnTo>
                    <a:pt x="321843" y="889000"/>
                  </a:lnTo>
                  <a:lnTo>
                    <a:pt x="328599" y="876300"/>
                  </a:lnTo>
                  <a:lnTo>
                    <a:pt x="328752" y="876300"/>
                  </a:lnTo>
                  <a:lnTo>
                    <a:pt x="329946" y="863600"/>
                  </a:lnTo>
                  <a:lnTo>
                    <a:pt x="329539" y="850900"/>
                  </a:lnTo>
                  <a:lnTo>
                    <a:pt x="319201" y="787400"/>
                  </a:lnTo>
                  <a:close/>
                </a:path>
                <a:path w="937260" h="2387600">
                  <a:moveTo>
                    <a:pt x="414235" y="749300"/>
                  </a:moveTo>
                  <a:lnTo>
                    <a:pt x="413181" y="749300"/>
                  </a:lnTo>
                  <a:lnTo>
                    <a:pt x="369443" y="774700"/>
                  </a:lnTo>
                  <a:lnTo>
                    <a:pt x="343192" y="787400"/>
                  </a:lnTo>
                  <a:lnTo>
                    <a:pt x="343458" y="787400"/>
                  </a:lnTo>
                  <a:lnTo>
                    <a:pt x="369697" y="774700"/>
                  </a:lnTo>
                  <a:lnTo>
                    <a:pt x="370497" y="774700"/>
                  </a:lnTo>
                  <a:lnTo>
                    <a:pt x="414235" y="749300"/>
                  </a:lnTo>
                  <a:close/>
                </a:path>
                <a:path w="937260" h="2387600">
                  <a:moveTo>
                    <a:pt x="415036" y="723900"/>
                  </a:moveTo>
                  <a:lnTo>
                    <a:pt x="413181" y="723900"/>
                  </a:lnTo>
                  <a:lnTo>
                    <a:pt x="413969" y="736600"/>
                  </a:lnTo>
                  <a:lnTo>
                    <a:pt x="414108" y="749300"/>
                  </a:lnTo>
                  <a:lnTo>
                    <a:pt x="415963" y="749300"/>
                  </a:lnTo>
                  <a:lnTo>
                    <a:pt x="415836" y="736600"/>
                  </a:lnTo>
                  <a:lnTo>
                    <a:pt x="415036" y="723900"/>
                  </a:lnTo>
                  <a:close/>
                </a:path>
                <a:path w="937260" h="2387600">
                  <a:moveTo>
                    <a:pt x="498817" y="558800"/>
                  </a:moveTo>
                  <a:lnTo>
                    <a:pt x="497751" y="558800"/>
                  </a:lnTo>
                  <a:lnTo>
                    <a:pt x="478790" y="571500"/>
                  </a:lnTo>
                  <a:lnTo>
                    <a:pt x="469912" y="584200"/>
                  </a:lnTo>
                  <a:lnTo>
                    <a:pt x="432269" y="660400"/>
                  </a:lnTo>
                  <a:lnTo>
                    <a:pt x="407479" y="685800"/>
                  </a:lnTo>
                  <a:lnTo>
                    <a:pt x="407885" y="698500"/>
                  </a:lnTo>
                  <a:lnTo>
                    <a:pt x="412521" y="723900"/>
                  </a:lnTo>
                  <a:lnTo>
                    <a:pt x="414375" y="723900"/>
                  </a:lnTo>
                  <a:lnTo>
                    <a:pt x="409600" y="698500"/>
                  </a:lnTo>
                  <a:lnTo>
                    <a:pt x="409333" y="698500"/>
                  </a:lnTo>
                  <a:lnTo>
                    <a:pt x="433730" y="660400"/>
                  </a:lnTo>
                  <a:lnTo>
                    <a:pt x="433984" y="660400"/>
                  </a:lnTo>
                  <a:lnTo>
                    <a:pt x="471500" y="596900"/>
                  </a:lnTo>
                  <a:lnTo>
                    <a:pt x="480250" y="584200"/>
                  </a:lnTo>
                  <a:lnTo>
                    <a:pt x="498817" y="558800"/>
                  </a:lnTo>
                  <a:close/>
                </a:path>
                <a:path w="937260" h="2387600">
                  <a:moveTo>
                    <a:pt x="508088" y="546100"/>
                  </a:moveTo>
                  <a:lnTo>
                    <a:pt x="506768" y="546100"/>
                  </a:lnTo>
                  <a:lnTo>
                    <a:pt x="503720" y="558800"/>
                  </a:lnTo>
                  <a:lnTo>
                    <a:pt x="504774" y="558800"/>
                  </a:lnTo>
                  <a:lnTo>
                    <a:pt x="508088" y="546100"/>
                  </a:lnTo>
                  <a:close/>
                </a:path>
                <a:path w="937260" h="2387600">
                  <a:moveTo>
                    <a:pt x="513130" y="508000"/>
                  </a:moveTo>
                  <a:lnTo>
                    <a:pt x="511263" y="508000"/>
                  </a:lnTo>
                  <a:lnTo>
                    <a:pt x="508495" y="546100"/>
                  </a:lnTo>
                  <a:lnTo>
                    <a:pt x="510209" y="546100"/>
                  </a:lnTo>
                  <a:lnTo>
                    <a:pt x="513130" y="508000"/>
                  </a:lnTo>
                  <a:close/>
                </a:path>
                <a:path w="937260" h="2387600">
                  <a:moveTo>
                    <a:pt x="486219" y="431800"/>
                  </a:moveTo>
                  <a:lnTo>
                    <a:pt x="484492" y="431800"/>
                  </a:lnTo>
                  <a:lnTo>
                    <a:pt x="479069" y="444500"/>
                  </a:lnTo>
                  <a:lnTo>
                    <a:pt x="510743" y="508000"/>
                  </a:lnTo>
                  <a:lnTo>
                    <a:pt x="512330" y="508000"/>
                  </a:lnTo>
                  <a:lnTo>
                    <a:pt x="480923" y="444500"/>
                  </a:lnTo>
                  <a:lnTo>
                    <a:pt x="486219" y="431800"/>
                  </a:lnTo>
                  <a:close/>
                </a:path>
                <a:path w="937260" h="2387600">
                  <a:moveTo>
                    <a:pt x="503847" y="419100"/>
                  </a:moveTo>
                  <a:lnTo>
                    <a:pt x="503440" y="419100"/>
                  </a:lnTo>
                  <a:lnTo>
                    <a:pt x="486346" y="431800"/>
                  </a:lnTo>
                  <a:lnTo>
                    <a:pt x="487540" y="431800"/>
                  </a:lnTo>
                  <a:lnTo>
                    <a:pt x="503847" y="419100"/>
                  </a:lnTo>
                  <a:close/>
                </a:path>
                <a:path w="937260" h="2387600">
                  <a:moveTo>
                    <a:pt x="527583" y="393700"/>
                  </a:moveTo>
                  <a:lnTo>
                    <a:pt x="525983" y="393700"/>
                  </a:lnTo>
                  <a:lnTo>
                    <a:pt x="515251" y="419100"/>
                  </a:lnTo>
                  <a:lnTo>
                    <a:pt x="516839" y="419100"/>
                  </a:lnTo>
                  <a:lnTo>
                    <a:pt x="527583" y="393700"/>
                  </a:lnTo>
                  <a:close/>
                </a:path>
                <a:path w="937260" h="2387600">
                  <a:moveTo>
                    <a:pt x="547585" y="317500"/>
                  </a:moveTo>
                  <a:lnTo>
                    <a:pt x="545858" y="317500"/>
                  </a:lnTo>
                  <a:lnTo>
                    <a:pt x="543750" y="330200"/>
                  </a:lnTo>
                  <a:lnTo>
                    <a:pt x="528104" y="393700"/>
                  </a:lnTo>
                  <a:lnTo>
                    <a:pt x="529958" y="393700"/>
                  </a:lnTo>
                  <a:lnTo>
                    <a:pt x="545477" y="330200"/>
                  </a:lnTo>
                  <a:lnTo>
                    <a:pt x="547585" y="317500"/>
                  </a:lnTo>
                  <a:close/>
                </a:path>
                <a:path w="937260" h="2387600">
                  <a:moveTo>
                    <a:pt x="600214" y="266700"/>
                  </a:moveTo>
                  <a:lnTo>
                    <a:pt x="598766" y="266700"/>
                  </a:lnTo>
                  <a:lnTo>
                    <a:pt x="590537" y="279400"/>
                  </a:lnTo>
                  <a:lnTo>
                    <a:pt x="548525" y="317500"/>
                  </a:lnTo>
                  <a:lnTo>
                    <a:pt x="549846" y="317500"/>
                  </a:lnTo>
                  <a:lnTo>
                    <a:pt x="591731" y="279400"/>
                  </a:lnTo>
                  <a:lnTo>
                    <a:pt x="592137" y="279400"/>
                  </a:lnTo>
                  <a:lnTo>
                    <a:pt x="600214" y="266700"/>
                  </a:lnTo>
                  <a:close/>
                </a:path>
                <a:path w="937260" h="2387600">
                  <a:moveTo>
                    <a:pt x="607660" y="269641"/>
                  </a:moveTo>
                  <a:lnTo>
                    <a:pt x="629246" y="279400"/>
                  </a:lnTo>
                  <a:lnTo>
                    <a:pt x="658545" y="304800"/>
                  </a:lnTo>
                  <a:lnTo>
                    <a:pt x="659472" y="304800"/>
                  </a:lnTo>
                  <a:lnTo>
                    <a:pt x="630174" y="279400"/>
                  </a:lnTo>
                  <a:lnTo>
                    <a:pt x="607660" y="269641"/>
                  </a:lnTo>
                  <a:close/>
                </a:path>
                <a:path w="937260" h="2387600">
                  <a:moveTo>
                    <a:pt x="666623" y="292100"/>
                  </a:moveTo>
                  <a:lnTo>
                    <a:pt x="665175" y="292100"/>
                  </a:lnTo>
                  <a:lnTo>
                    <a:pt x="662127" y="304800"/>
                  </a:lnTo>
                  <a:lnTo>
                    <a:pt x="663702" y="304800"/>
                  </a:lnTo>
                  <a:lnTo>
                    <a:pt x="666623" y="292100"/>
                  </a:lnTo>
                  <a:close/>
                </a:path>
                <a:path w="937260" h="2387600">
                  <a:moveTo>
                    <a:pt x="687971" y="152400"/>
                  </a:moveTo>
                  <a:lnTo>
                    <a:pt x="686117" y="152400"/>
                  </a:lnTo>
                  <a:lnTo>
                    <a:pt x="684123" y="177800"/>
                  </a:lnTo>
                  <a:lnTo>
                    <a:pt x="683996" y="190500"/>
                  </a:lnTo>
                  <a:lnTo>
                    <a:pt x="689419" y="241300"/>
                  </a:lnTo>
                  <a:lnTo>
                    <a:pt x="687171" y="254000"/>
                  </a:lnTo>
                  <a:lnTo>
                    <a:pt x="668350" y="292100"/>
                  </a:lnTo>
                  <a:lnTo>
                    <a:pt x="669950" y="292100"/>
                  </a:lnTo>
                  <a:lnTo>
                    <a:pt x="688759" y="254000"/>
                  </a:lnTo>
                  <a:lnTo>
                    <a:pt x="688886" y="254000"/>
                  </a:lnTo>
                  <a:lnTo>
                    <a:pt x="691146" y="241300"/>
                  </a:lnTo>
                  <a:lnTo>
                    <a:pt x="685838" y="190500"/>
                  </a:lnTo>
                  <a:lnTo>
                    <a:pt x="685977" y="177800"/>
                  </a:lnTo>
                  <a:lnTo>
                    <a:pt x="687971" y="152400"/>
                  </a:lnTo>
                  <a:close/>
                </a:path>
                <a:path w="937260" h="2387600">
                  <a:moveTo>
                    <a:pt x="601154" y="266700"/>
                  </a:moveTo>
                  <a:lnTo>
                    <a:pt x="600875" y="266700"/>
                  </a:lnTo>
                  <a:lnTo>
                    <a:pt x="607660" y="269641"/>
                  </a:lnTo>
                  <a:lnTo>
                    <a:pt x="601154" y="266700"/>
                  </a:lnTo>
                  <a:close/>
                </a:path>
                <a:path w="937260" h="2387600">
                  <a:moveTo>
                    <a:pt x="776122" y="152400"/>
                  </a:moveTo>
                  <a:lnTo>
                    <a:pt x="775716" y="152400"/>
                  </a:lnTo>
                  <a:lnTo>
                    <a:pt x="820521" y="177800"/>
                  </a:lnTo>
                  <a:lnTo>
                    <a:pt x="820648" y="177800"/>
                  </a:lnTo>
                  <a:lnTo>
                    <a:pt x="866521" y="203200"/>
                  </a:lnTo>
                  <a:lnTo>
                    <a:pt x="867181" y="203200"/>
                  </a:lnTo>
                  <a:lnTo>
                    <a:pt x="776122" y="152400"/>
                  </a:lnTo>
                  <a:close/>
                </a:path>
                <a:path w="937260" h="2387600">
                  <a:moveTo>
                    <a:pt x="910666" y="76200"/>
                  </a:moveTo>
                  <a:lnTo>
                    <a:pt x="908812" y="76200"/>
                  </a:lnTo>
                  <a:lnTo>
                    <a:pt x="898461" y="114300"/>
                  </a:lnTo>
                  <a:lnTo>
                    <a:pt x="889723" y="127000"/>
                  </a:lnTo>
                  <a:lnTo>
                    <a:pt x="870356" y="139700"/>
                  </a:lnTo>
                  <a:lnTo>
                    <a:pt x="899401" y="165100"/>
                  </a:lnTo>
                  <a:lnTo>
                    <a:pt x="875271" y="190500"/>
                  </a:lnTo>
                  <a:lnTo>
                    <a:pt x="871296" y="203200"/>
                  </a:lnTo>
                  <a:lnTo>
                    <a:pt x="872490" y="203200"/>
                  </a:lnTo>
                  <a:lnTo>
                    <a:pt x="876465" y="190500"/>
                  </a:lnTo>
                  <a:lnTo>
                    <a:pt x="876731" y="190500"/>
                  </a:lnTo>
                  <a:lnTo>
                    <a:pt x="900849" y="165100"/>
                  </a:lnTo>
                  <a:lnTo>
                    <a:pt x="900328" y="165100"/>
                  </a:lnTo>
                  <a:lnTo>
                    <a:pt x="873404" y="139700"/>
                  </a:lnTo>
                  <a:lnTo>
                    <a:pt x="891044" y="127000"/>
                  </a:lnTo>
                  <a:lnTo>
                    <a:pt x="900061" y="114300"/>
                  </a:lnTo>
                  <a:lnTo>
                    <a:pt x="910539" y="88900"/>
                  </a:lnTo>
                  <a:lnTo>
                    <a:pt x="910666" y="76200"/>
                  </a:lnTo>
                  <a:close/>
                </a:path>
                <a:path w="937260" h="2387600">
                  <a:moveTo>
                    <a:pt x="775716" y="152400"/>
                  </a:moveTo>
                  <a:lnTo>
                    <a:pt x="735418" y="152400"/>
                  </a:lnTo>
                  <a:lnTo>
                    <a:pt x="741133" y="165100"/>
                  </a:lnTo>
                  <a:lnTo>
                    <a:pt x="741794" y="165100"/>
                  </a:lnTo>
                  <a:lnTo>
                    <a:pt x="775716" y="152400"/>
                  </a:lnTo>
                  <a:close/>
                </a:path>
                <a:path w="937260" h="2387600">
                  <a:moveTo>
                    <a:pt x="712004" y="140927"/>
                  </a:moveTo>
                  <a:lnTo>
                    <a:pt x="687705" y="152400"/>
                  </a:lnTo>
                  <a:lnTo>
                    <a:pt x="690079" y="152400"/>
                  </a:lnTo>
                  <a:lnTo>
                    <a:pt x="712004" y="140927"/>
                  </a:lnTo>
                  <a:close/>
                </a:path>
                <a:path w="937260" h="2387600">
                  <a:moveTo>
                    <a:pt x="719251" y="139700"/>
                  </a:moveTo>
                  <a:lnTo>
                    <a:pt x="718058" y="139700"/>
                  </a:lnTo>
                  <a:lnTo>
                    <a:pt x="734631" y="152400"/>
                  </a:lnTo>
                  <a:lnTo>
                    <a:pt x="735952" y="152400"/>
                  </a:lnTo>
                  <a:lnTo>
                    <a:pt x="719251" y="139700"/>
                  </a:lnTo>
                  <a:close/>
                </a:path>
                <a:path w="937260" h="2387600">
                  <a:moveTo>
                    <a:pt x="714603" y="139700"/>
                  </a:moveTo>
                  <a:lnTo>
                    <a:pt x="714349" y="139700"/>
                  </a:lnTo>
                  <a:lnTo>
                    <a:pt x="712004" y="140927"/>
                  </a:lnTo>
                  <a:lnTo>
                    <a:pt x="714603" y="139700"/>
                  </a:lnTo>
                  <a:close/>
                </a:path>
                <a:path w="937260" h="2387600">
                  <a:moveTo>
                    <a:pt x="888250" y="12700"/>
                  </a:moveTo>
                  <a:lnTo>
                    <a:pt x="884669" y="12700"/>
                  </a:lnTo>
                  <a:lnTo>
                    <a:pt x="909066" y="38100"/>
                  </a:lnTo>
                  <a:lnTo>
                    <a:pt x="909866" y="50800"/>
                  </a:lnTo>
                  <a:lnTo>
                    <a:pt x="910666" y="76200"/>
                  </a:lnTo>
                  <a:lnTo>
                    <a:pt x="912520" y="76200"/>
                  </a:lnTo>
                  <a:lnTo>
                    <a:pt x="911733" y="50800"/>
                  </a:lnTo>
                  <a:lnTo>
                    <a:pt x="910920" y="38100"/>
                  </a:lnTo>
                  <a:lnTo>
                    <a:pt x="910539" y="38100"/>
                  </a:lnTo>
                  <a:lnTo>
                    <a:pt x="888250" y="12700"/>
                  </a:lnTo>
                  <a:close/>
                </a:path>
                <a:path w="937260" h="2387600">
                  <a:moveTo>
                    <a:pt x="936409" y="0"/>
                  </a:moveTo>
                  <a:lnTo>
                    <a:pt x="911326" y="12700"/>
                  </a:lnTo>
                  <a:lnTo>
                    <a:pt x="936637" y="12700"/>
                  </a:lnTo>
                  <a:lnTo>
                    <a:pt x="936409" y="0"/>
                  </a:lnTo>
                  <a:close/>
                </a:path>
              </a:pathLst>
            </a:custGeom>
            <a:solidFill>
              <a:srgbClr val="FFD4C2"/>
            </a:solidFill>
          </p:spPr>
          <p:txBody>
            <a:bodyPr wrap="square" lIns="0" tIns="0" rIns="0" bIns="0" rtlCol="0"/>
            <a:lstStyle/>
            <a:p>
              <a:endParaRPr/>
            </a:p>
          </p:txBody>
        </p:sp>
        <p:sp>
          <p:nvSpPr>
            <p:cNvPr id="21" name="object 21"/>
            <p:cNvSpPr/>
            <p:nvPr/>
          </p:nvSpPr>
          <p:spPr>
            <a:xfrm>
              <a:off x="7384553" y="2196865"/>
              <a:ext cx="1160929" cy="2155466"/>
            </a:xfrm>
            <a:custGeom>
              <a:avLst/>
              <a:gdLst/>
              <a:ahLst/>
              <a:cxnLst/>
              <a:rect l="l" t="t" r="r" b="b"/>
              <a:pathLst>
                <a:path w="822325" h="2037714">
                  <a:moveTo>
                    <a:pt x="6896" y="2033676"/>
                  </a:moveTo>
                  <a:lnTo>
                    <a:pt x="1600" y="2035530"/>
                  </a:lnTo>
                  <a:lnTo>
                    <a:pt x="0" y="2037257"/>
                  </a:lnTo>
                  <a:lnTo>
                    <a:pt x="1600" y="2035657"/>
                  </a:lnTo>
                  <a:lnTo>
                    <a:pt x="6896" y="2033676"/>
                  </a:lnTo>
                  <a:close/>
                </a:path>
                <a:path w="822325" h="2037714">
                  <a:moveTo>
                    <a:pt x="73444" y="1908009"/>
                  </a:moveTo>
                  <a:lnTo>
                    <a:pt x="74891" y="1913978"/>
                  </a:lnTo>
                  <a:lnTo>
                    <a:pt x="75298" y="1920341"/>
                  </a:lnTo>
                  <a:lnTo>
                    <a:pt x="74891" y="1913839"/>
                  </a:lnTo>
                  <a:lnTo>
                    <a:pt x="73444" y="1908009"/>
                  </a:lnTo>
                  <a:close/>
                </a:path>
                <a:path w="822325" h="2037714">
                  <a:moveTo>
                    <a:pt x="22415" y="1393291"/>
                  </a:moveTo>
                  <a:lnTo>
                    <a:pt x="22669" y="1397927"/>
                  </a:lnTo>
                  <a:lnTo>
                    <a:pt x="28765" y="1432001"/>
                  </a:lnTo>
                  <a:lnTo>
                    <a:pt x="22796" y="1397927"/>
                  </a:lnTo>
                  <a:lnTo>
                    <a:pt x="22415" y="1393291"/>
                  </a:lnTo>
                  <a:close/>
                </a:path>
                <a:path w="822325" h="2037714">
                  <a:moveTo>
                    <a:pt x="42697" y="1223352"/>
                  </a:moveTo>
                  <a:lnTo>
                    <a:pt x="30226" y="1236751"/>
                  </a:lnTo>
                  <a:lnTo>
                    <a:pt x="42697" y="1223352"/>
                  </a:lnTo>
                  <a:close/>
                </a:path>
                <a:path w="822325" h="2037714">
                  <a:moveTo>
                    <a:pt x="233299" y="1100340"/>
                  </a:moveTo>
                  <a:lnTo>
                    <a:pt x="231978" y="1104582"/>
                  </a:lnTo>
                  <a:lnTo>
                    <a:pt x="215150" y="1139456"/>
                  </a:lnTo>
                  <a:lnTo>
                    <a:pt x="232105" y="1104582"/>
                  </a:lnTo>
                  <a:lnTo>
                    <a:pt x="233299" y="1100340"/>
                  </a:lnTo>
                  <a:close/>
                </a:path>
                <a:path w="822325" h="2037714">
                  <a:moveTo>
                    <a:pt x="221043" y="933792"/>
                  </a:moveTo>
                  <a:lnTo>
                    <a:pt x="180543" y="1006754"/>
                  </a:lnTo>
                  <a:lnTo>
                    <a:pt x="207581" y="958240"/>
                  </a:lnTo>
                  <a:lnTo>
                    <a:pt x="221043" y="933792"/>
                  </a:lnTo>
                  <a:close/>
                </a:path>
                <a:path w="822325" h="2037714">
                  <a:moveTo>
                    <a:pt x="362953" y="544144"/>
                  </a:moveTo>
                  <a:lnTo>
                    <a:pt x="367576" y="571842"/>
                  </a:lnTo>
                  <a:lnTo>
                    <a:pt x="367906" y="573570"/>
                  </a:lnTo>
                  <a:lnTo>
                    <a:pt x="367576" y="571715"/>
                  </a:lnTo>
                  <a:lnTo>
                    <a:pt x="362953" y="544144"/>
                  </a:lnTo>
                  <a:close/>
                </a:path>
                <a:path w="822325" h="2037714">
                  <a:moveTo>
                    <a:pt x="731189" y="0"/>
                  </a:moveTo>
                  <a:lnTo>
                    <a:pt x="776376" y="22669"/>
                  </a:lnTo>
                  <a:lnTo>
                    <a:pt x="822248" y="43091"/>
                  </a:lnTo>
                  <a:lnTo>
                    <a:pt x="776503" y="22669"/>
                  </a:lnTo>
                  <a:lnTo>
                    <a:pt x="731189" y="0"/>
                  </a:lnTo>
                  <a:close/>
                </a:path>
              </a:pathLst>
            </a:custGeom>
            <a:solidFill>
              <a:srgbClr val="FFCDB9"/>
            </a:solidFill>
          </p:spPr>
          <p:txBody>
            <a:bodyPr wrap="square" lIns="0" tIns="0" rIns="0" bIns="0" rtlCol="0"/>
            <a:lstStyle/>
            <a:p>
              <a:endParaRPr/>
            </a:p>
          </p:txBody>
        </p:sp>
        <p:sp>
          <p:nvSpPr>
            <p:cNvPr id="22" name="object 22"/>
            <p:cNvSpPr/>
            <p:nvPr/>
          </p:nvSpPr>
          <p:spPr>
            <a:xfrm>
              <a:off x="3698200" y="1899574"/>
              <a:ext cx="8493800" cy="4958426"/>
            </a:xfrm>
            <a:prstGeom prst="rect">
              <a:avLst/>
            </a:prstGeom>
            <a:blipFill>
              <a:blip r:embed="rId8" cstate="print"/>
              <a:stretch>
                <a:fillRect/>
              </a:stretch>
            </a:blipFill>
          </p:spPr>
          <p:txBody>
            <a:bodyPr wrap="square" lIns="0" tIns="0" rIns="0" bIns="0" rtlCol="0"/>
            <a:lstStyle/>
            <a:p>
              <a:endParaRPr/>
            </a:p>
          </p:txBody>
        </p:sp>
        <p:sp>
          <p:nvSpPr>
            <p:cNvPr id="23" name="object 23"/>
            <p:cNvSpPr/>
            <p:nvPr/>
          </p:nvSpPr>
          <p:spPr>
            <a:xfrm>
              <a:off x="2135358" y="2743571"/>
              <a:ext cx="1595161" cy="812131"/>
            </a:xfrm>
            <a:prstGeom prst="rect">
              <a:avLst/>
            </a:prstGeom>
            <a:blipFill>
              <a:blip r:embed="rId9" cstate="print"/>
              <a:stretch>
                <a:fillRect/>
              </a:stretch>
            </a:blipFill>
          </p:spPr>
          <p:txBody>
            <a:bodyPr wrap="square" lIns="0" tIns="0" rIns="0" bIns="0" rtlCol="0"/>
            <a:lstStyle/>
            <a:p>
              <a:endParaRPr/>
            </a:p>
          </p:txBody>
        </p:sp>
        <p:sp>
          <p:nvSpPr>
            <p:cNvPr id="24" name="object 24"/>
            <p:cNvSpPr/>
            <p:nvPr/>
          </p:nvSpPr>
          <p:spPr>
            <a:xfrm>
              <a:off x="9680342" y="2041354"/>
              <a:ext cx="538779" cy="2162856"/>
            </a:xfrm>
            <a:custGeom>
              <a:avLst/>
              <a:gdLst/>
              <a:ahLst/>
              <a:cxnLst/>
              <a:rect l="l" t="t" r="r" b="b"/>
              <a:pathLst>
                <a:path w="381634" h="2044700">
                  <a:moveTo>
                    <a:pt x="7302" y="2035403"/>
                  </a:moveTo>
                  <a:lnTo>
                    <a:pt x="0" y="2044268"/>
                  </a:lnTo>
                  <a:lnTo>
                    <a:pt x="7302" y="2035403"/>
                  </a:lnTo>
                  <a:close/>
                </a:path>
                <a:path w="381634" h="2044700">
                  <a:moveTo>
                    <a:pt x="72923" y="1962492"/>
                  </a:moveTo>
                  <a:lnTo>
                    <a:pt x="72262" y="1962759"/>
                  </a:lnTo>
                  <a:lnTo>
                    <a:pt x="67614" y="1966341"/>
                  </a:lnTo>
                  <a:lnTo>
                    <a:pt x="72262" y="1962886"/>
                  </a:lnTo>
                  <a:lnTo>
                    <a:pt x="72923" y="1962492"/>
                  </a:lnTo>
                  <a:close/>
                </a:path>
                <a:path w="381634" h="2044700">
                  <a:moveTo>
                    <a:pt x="84785" y="1954644"/>
                  </a:moveTo>
                  <a:lnTo>
                    <a:pt x="81127" y="1960245"/>
                  </a:lnTo>
                  <a:lnTo>
                    <a:pt x="72923" y="1962492"/>
                  </a:lnTo>
                  <a:lnTo>
                    <a:pt x="81254" y="1960245"/>
                  </a:lnTo>
                  <a:lnTo>
                    <a:pt x="84785" y="1954644"/>
                  </a:lnTo>
                  <a:close/>
                </a:path>
                <a:path w="381634" h="2044700">
                  <a:moveTo>
                    <a:pt x="201485" y="1823707"/>
                  </a:moveTo>
                  <a:lnTo>
                    <a:pt x="199631" y="1826895"/>
                  </a:lnTo>
                  <a:lnTo>
                    <a:pt x="185191" y="1844255"/>
                  </a:lnTo>
                  <a:lnTo>
                    <a:pt x="199783" y="1826895"/>
                  </a:lnTo>
                  <a:lnTo>
                    <a:pt x="201485" y="1823707"/>
                  </a:lnTo>
                  <a:close/>
                </a:path>
                <a:path w="381634" h="2044700">
                  <a:moveTo>
                    <a:pt x="288315" y="1697253"/>
                  </a:moveTo>
                  <a:lnTo>
                    <a:pt x="286994" y="1699107"/>
                  </a:lnTo>
                  <a:lnTo>
                    <a:pt x="286854" y="1699501"/>
                  </a:lnTo>
                  <a:lnTo>
                    <a:pt x="288315" y="1697253"/>
                  </a:lnTo>
                  <a:close/>
                </a:path>
                <a:path w="381634" h="2044700">
                  <a:moveTo>
                    <a:pt x="347560" y="1630972"/>
                  </a:moveTo>
                  <a:lnTo>
                    <a:pt x="347357" y="1631149"/>
                  </a:lnTo>
                  <a:lnTo>
                    <a:pt x="347560" y="1630972"/>
                  </a:lnTo>
                  <a:close/>
                </a:path>
                <a:path w="381634" h="2044700">
                  <a:moveTo>
                    <a:pt x="348043" y="1630387"/>
                  </a:moveTo>
                  <a:lnTo>
                    <a:pt x="347517" y="1630972"/>
                  </a:lnTo>
                  <a:lnTo>
                    <a:pt x="348043" y="1630387"/>
                  </a:lnTo>
                  <a:close/>
                </a:path>
                <a:path w="381634" h="2044700">
                  <a:moveTo>
                    <a:pt x="381634" y="1540967"/>
                  </a:moveTo>
                  <a:lnTo>
                    <a:pt x="373217" y="1557667"/>
                  </a:lnTo>
                  <a:lnTo>
                    <a:pt x="369188" y="1566024"/>
                  </a:lnTo>
                  <a:lnTo>
                    <a:pt x="373341" y="1557540"/>
                  </a:lnTo>
                  <a:lnTo>
                    <a:pt x="381634" y="1540967"/>
                  </a:lnTo>
                  <a:close/>
                </a:path>
                <a:path w="381634" h="2044700">
                  <a:moveTo>
                    <a:pt x="278510" y="1285138"/>
                  </a:moveTo>
                  <a:lnTo>
                    <a:pt x="274142" y="1292034"/>
                  </a:lnTo>
                  <a:lnTo>
                    <a:pt x="274065" y="1292288"/>
                  </a:lnTo>
                  <a:lnTo>
                    <a:pt x="274279" y="1292034"/>
                  </a:lnTo>
                  <a:lnTo>
                    <a:pt x="278510" y="1285138"/>
                  </a:lnTo>
                  <a:close/>
                </a:path>
                <a:path w="381634" h="2044700">
                  <a:moveTo>
                    <a:pt x="231988" y="1207865"/>
                  </a:moveTo>
                  <a:lnTo>
                    <a:pt x="232244" y="1208112"/>
                  </a:lnTo>
                  <a:lnTo>
                    <a:pt x="239534" y="1212621"/>
                  </a:lnTo>
                  <a:lnTo>
                    <a:pt x="231988" y="1207865"/>
                  </a:lnTo>
                  <a:close/>
                </a:path>
                <a:path w="381634" h="2044700">
                  <a:moveTo>
                    <a:pt x="233171" y="1122095"/>
                  </a:moveTo>
                  <a:lnTo>
                    <a:pt x="234365" y="1124877"/>
                  </a:lnTo>
                  <a:lnTo>
                    <a:pt x="234492" y="1125016"/>
                  </a:lnTo>
                  <a:lnTo>
                    <a:pt x="233171" y="1122095"/>
                  </a:lnTo>
                  <a:close/>
                </a:path>
                <a:path w="381634" h="2044700">
                  <a:moveTo>
                    <a:pt x="205066" y="1025461"/>
                  </a:moveTo>
                  <a:lnTo>
                    <a:pt x="206501" y="1025842"/>
                  </a:lnTo>
                  <a:lnTo>
                    <a:pt x="205066" y="1025461"/>
                  </a:lnTo>
                  <a:close/>
                </a:path>
                <a:path w="381634" h="2044700">
                  <a:moveTo>
                    <a:pt x="194729" y="932535"/>
                  </a:moveTo>
                  <a:lnTo>
                    <a:pt x="194068" y="933869"/>
                  </a:lnTo>
                  <a:lnTo>
                    <a:pt x="193941" y="934529"/>
                  </a:lnTo>
                  <a:lnTo>
                    <a:pt x="193141" y="943533"/>
                  </a:lnTo>
                  <a:lnTo>
                    <a:pt x="194068" y="934529"/>
                  </a:lnTo>
                  <a:lnTo>
                    <a:pt x="194195" y="933869"/>
                  </a:lnTo>
                  <a:lnTo>
                    <a:pt x="194729" y="932535"/>
                  </a:lnTo>
                  <a:close/>
                </a:path>
                <a:path w="381634" h="2044700">
                  <a:moveTo>
                    <a:pt x="229717" y="853135"/>
                  </a:moveTo>
                  <a:lnTo>
                    <a:pt x="230530" y="857516"/>
                  </a:lnTo>
                  <a:lnTo>
                    <a:pt x="233311" y="880313"/>
                  </a:lnTo>
                  <a:lnTo>
                    <a:pt x="230530" y="857377"/>
                  </a:lnTo>
                  <a:lnTo>
                    <a:pt x="229717" y="853135"/>
                  </a:lnTo>
                  <a:close/>
                </a:path>
                <a:path w="381634" h="2044700">
                  <a:moveTo>
                    <a:pt x="160400" y="660006"/>
                  </a:moveTo>
                  <a:lnTo>
                    <a:pt x="160794" y="662660"/>
                  </a:lnTo>
                  <a:lnTo>
                    <a:pt x="160921" y="663054"/>
                  </a:lnTo>
                  <a:lnTo>
                    <a:pt x="160921" y="662660"/>
                  </a:lnTo>
                  <a:lnTo>
                    <a:pt x="160400" y="660006"/>
                  </a:lnTo>
                  <a:close/>
                </a:path>
                <a:path w="381634" h="2044700">
                  <a:moveTo>
                    <a:pt x="160261" y="657225"/>
                  </a:moveTo>
                  <a:lnTo>
                    <a:pt x="160261" y="659739"/>
                  </a:lnTo>
                  <a:lnTo>
                    <a:pt x="160400" y="660006"/>
                  </a:lnTo>
                  <a:lnTo>
                    <a:pt x="160400" y="659739"/>
                  </a:lnTo>
                  <a:lnTo>
                    <a:pt x="160261" y="657225"/>
                  </a:lnTo>
                  <a:close/>
                </a:path>
                <a:path w="381634" h="2044700">
                  <a:moveTo>
                    <a:pt x="171805" y="476542"/>
                  </a:moveTo>
                  <a:lnTo>
                    <a:pt x="170611" y="481190"/>
                  </a:lnTo>
                  <a:lnTo>
                    <a:pt x="170078" y="482904"/>
                  </a:lnTo>
                  <a:lnTo>
                    <a:pt x="170738" y="481190"/>
                  </a:lnTo>
                  <a:lnTo>
                    <a:pt x="171805" y="476542"/>
                  </a:lnTo>
                  <a:close/>
                </a:path>
                <a:path w="381634" h="2044700">
                  <a:moveTo>
                    <a:pt x="220852" y="374078"/>
                  </a:moveTo>
                  <a:lnTo>
                    <a:pt x="219786" y="376732"/>
                  </a:lnTo>
                  <a:lnTo>
                    <a:pt x="219659" y="377266"/>
                  </a:lnTo>
                  <a:lnTo>
                    <a:pt x="219834" y="376732"/>
                  </a:lnTo>
                  <a:lnTo>
                    <a:pt x="220852" y="374078"/>
                  </a:lnTo>
                  <a:close/>
                </a:path>
                <a:path w="381634" h="2044700">
                  <a:moveTo>
                    <a:pt x="114528" y="0"/>
                  </a:moveTo>
                  <a:lnTo>
                    <a:pt x="103670" y="10744"/>
                  </a:lnTo>
                  <a:lnTo>
                    <a:pt x="114541" y="12"/>
                  </a:lnTo>
                  <a:close/>
                </a:path>
              </a:pathLst>
            </a:custGeom>
            <a:solidFill>
              <a:srgbClr val="FF7D40"/>
            </a:solidFill>
          </p:spPr>
          <p:txBody>
            <a:bodyPr wrap="square" lIns="0" tIns="0" rIns="0" bIns="0" rtlCol="0"/>
            <a:lstStyle/>
            <a:p>
              <a:endParaRPr/>
            </a:p>
          </p:txBody>
        </p:sp>
        <p:sp>
          <p:nvSpPr>
            <p:cNvPr id="25" name="object 25"/>
            <p:cNvSpPr/>
            <p:nvPr/>
          </p:nvSpPr>
          <p:spPr>
            <a:xfrm>
              <a:off x="8487929" y="1899573"/>
              <a:ext cx="1734580" cy="2469927"/>
            </a:xfrm>
            <a:prstGeom prst="rect">
              <a:avLst/>
            </a:prstGeom>
            <a:blipFill>
              <a:blip r:embed="rId10" cstate="print"/>
              <a:stretch>
                <a:fillRect/>
              </a:stretch>
            </a:blipFill>
          </p:spPr>
          <p:txBody>
            <a:bodyPr wrap="square" lIns="0" tIns="0" rIns="0" bIns="0" rtlCol="0"/>
            <a:lstStyle/>
            <a:p>
              <a:endParaRPr/>
            </a:p>
          </p:txBody>
        </p:sp>
        <p:sp>
          <p:nvSpPr>
            <p:cNvPr id="26" name="object 26"/>
            <p:cNvSpPr/>
            <p:nvPr/>
          </p:nvSpPr>
          <p:spPr>
            <a:xfrm>
              <a:off x="9692712" y="2045827"/>
              <a:ext cx="532504" cy="2162856"/>
            </a:xfrm>
            <a:custGeom>
              <a:avLst/>
              <a:gdLst/>
              <a:ahLst/>
              <a:cxnLst/>
              <a:rect l="l" t="t" r="r" b="b"/>
              <a:pathLst>
                <a:path w="377190" h="2044700">
                  <a:moveTo>
                    <a:pt x="10464" y="2032000"/>
                  </a:moveTo>
                  <a:lnTo>
                    <a:pt x="9017" y="2032000"/>
                  </a:lnTo>
                  <a:lnTo>
                    <a:pt x="0" y="2044700"/>
                  </a:lnTo>
                  <a:lnTo>
                    <a:pt x="1320" y="2044700"/>
                  </a:lnTo>
                  <a:lnTo>
                    <a:pt x="10464" y="2032000"/>
                  </a:lnTo>
                  <a:close/>
                </a:path>
                <a:path w="377190" h="2044700">
                  <a:moveTo>
                    <a:pt x="61239" y="1968500"/>
                  </a:moveTo>
                  <a:lnTo>
                    <a:pt x="60045" y="1968500"/>
                  </a:lnTo>
                  <a:lnTo>
                    <a:pt x="45212" y="1981200"/>
                  </a:lnTo>
                  <a:lnTo>
                    <a:pt x="35801" y="1993900"/>
                  </a:lnTo>
                  <a:lnTo>
                    <a:pt x="25984" y="2006600"/>
                  </a:lnTo>
                  <a:lnTo>
                    <a:pt x="11277" y="2032000"/>
                  </a:lnTo>
                  <a:lnTo>
                    <a:pt x="12725" y="2032000"/>
                  </a:lnTo>
                  <a:lnTo>
                    <a:pt x="27317" y="2006600"/>
                  </a:lnTo>
                  <a:lnTo>
                    <a:pt x="37376" y="2006600"/>
                  </a:lnTo>
                  <a:lnTo>
                    <a:pt x="46659" y="1981200"/>
                  </a:lnTo>
                  <a:lnTo>
                    <a:pt x="61239" y="1968500"/>
                  </a:lnTo>
                  <a:close/>
                </a:path>
                <a:path w="377190" h="2044700">
                  <a:moveTo>
                    <a:pt x="79133" y="1955800"/>
                  </a:moveTo>
                  <a:lnTo>
                    <a:pt x="77685" y="1955800"/>
                  </a:lnTo>
                  <a:lnTo>
                    <a:pt x="73571" y="1968500"/>
                  </a:lnTo>
                  <a:lnTo>
                    <a:pt x="75171" y="1968500"/>
                  </a:lnTo>
                  <a:lnTo>
                    <a:pt x="79133" y="1955800"/>
                  </a:lnTo>
                  <a:close/>
                </a:path>
                <a:path w="377190" h="2044700">
                  <a:moveTo>
                    <a:pt x="88811" y="1943100"/>
                  </a:moveTo>
                  <a:lnTo>
                    <a:pt x="87490" y="1943100"/>
                  </a:lnTo>
                  <a:lnTo>
                    <a:pt x="81267" y="1955800"/>
                  </a:lnTo>
                  <a:lnTo>
                    <a:pt x="82715" y="1955800"/>
                  </a:lnTo>
                  <a:lnTo>
                    <a:pt x="88811" y="1943100"/>
                  </a:lnTo>
                  <a:close/>
                </a:path>
                <a:path w="377190" h="2044700">
                  <a:moveTo>
                    <a:pt x="99161" y="1930400"/>
                  </a:moveTo>
                  <a:lnTo>
                    <a:pt x="92265" y="1930400"/>
                  </a:lnTo>
                  <a:lnTo>
                    <a:pt x="90665" y="1943100"/>
                  </a:lnTo>
                  <a:lnTo>
                    <a:pt x="93459" y="1943100"/>
                  </a:lnTo>
                  <a:lnTo>
                    <a:pt x="99161" y="1930400"/>
                  </a:lnTo>
                  <a:close/>
                </a:path>
                <a:path w="377190" h="2044700">
                  <a:moveTo>
                    <a:pt x="141312" y="1892300"/>
                  </a:moveTo>
                  <a:lnTo>
                    <a:pt x="139712" y="1892300"/>
                  </a:lnTo>
                  <a:lnTo>
                    <a:pt x="133756" y="1905000"/>
                  </a:lnTo>
                  <a:lnTo>
                    <a:pt x="126199" y="1905000"/>
                  </a:lnTo>
                  <a:lnTo>
                    <a:pt x="110947" y="1917700"/>
                  </a:lnTo>
                  <a:lnTo>
                    <a:pt x="105384" y="1930400"/>
                  </a:lnTo>
                  <a:lnTo>
                    <a:pt x="106705" y="1930400"/>
                  </a:lnTo>
                  <a:lnTo>
                    <a:pt x="112014" y="1917700"/>
                  </a:lnTo>
                  <a:lnTo>
                    <a:pt x="127520" y="1917700"/>
                  </a:lnTo>
                  <a:lnTo>
                    <a:pt x="135216" y="1905000"/>
                  </a:lnTo>
                  <a:lnTo>
                    <a:pt x="141312" y="1892300"/>
                  </a:lnTo>
                  <a:close/>
                </a:path>
                <a:path w="377190" h="2044700">
                  <a:moveTo>
                    <a:pt x="161594" y="1866900"/>
                  </a:moveTo>
                  <a:lnTo>
                    <a:pt x="160261" y="1866900"/>
                  </a:lnTo>
                  <a:lnTo>
                    <a:pt x="145415" y="1879600"/>
                  </a:lnTo>
                  <a:lnTo>
                    <a:pt x="142494" y="1892300"/>
                  </a:lnTo>
                  <a:lnTo>
                    <a:pt x="144094" y="1892300"/>
                  </a:lnTo>
                  <a:lnTo>
                    <a:pt x="146875" y="1879600"/>
                  </a:lnTo>
                  <a:lnTo>
                    <a:pt x="161594" y="1866900"/>
                  </a:lnTo>
                  <a:close/>
                </a:path>
                <a:path w="377190" h="2044700">
                  <a:moveTo>
                    <a:pt x="165569" y="1854200"/>
                  </a:moveTo>
                  <a:lnTo>
                    <a:pt x="163842" y="1854200"/>
                  </a:lnTo>
                  <a:lnTo>
                    <a:pt x="161988" y="1866900"/>
                  </a:lnTo>
                  <a:lnTo>
                    <a:pt x="163703" y="1866900"/>
                  </a:lnTo>
                  <a:lnTo>
                    <a:pt x="165569" y="1854200"/>
                  </a:lnTo>
                  <a:close/>
                </a:path>
                <a:path w="377190" h="2044700">
                  <a:moveTo>
                    <a:pt x="193929" y="1828800"/>
                  </a:moveTo>
                  <a:lnTo>
                    <a:pt x="192481" y="1828800"/>
                  </a:lnTo>
                  <a:lnTo>
                    <a:pt x="177761" y="1841500"/>
                  </a:lnTo>
                  <a:lnTo>
                    <a:pt x="174586" y="1854200"/>
                  </a:lnTo>
                  <a:lnTo>
                    <a:pt x="179209" y="1854200"/>
                  </a:lnTo>
                  <a:lnTo>
                    <a:pt x="193929" y="1828800"/>
                  </a:lnTo>
                  <a:close/>
                </a:path>
                <a:path w="377190" h="2044700">
                  <a:moveTo>
                    <a:pt x="198577" y="1816100"/>
                  </a:moveTo>
                  <a:lnTo>
                    <a:pt x="196850" y="1816100"/>
                  </a:lnTo>
                  <a:lnTo>
                    <a:pt x="194462" y="1828800"/>
                  </a:lnTo>
                  <a:lnTo>
                    <a:pt x="196189" y="1828800"/>
                  </a:lnTo>
                  <a:lnTo>
                    <a:pt x="198577" y="1816100"/>
                  </a:lnTo>
                  <a:close/>
                </a:path>
                <a:path w="377190" h="2044700">
                  <a:moveTo>
                    <a:pt x="281419" y="1701800"/>
                  </a:moveTo>
                  <a:lnTo>
                    <a:pt x="279819" y="1701800"/>
                  </a:lnTo>
                  <a:lnTo>
                    <a:pt x="277050" y="1714500"/>
                  </a:lnTo>
                  <a:lnTo>
                    <a:pt x="264058" y="1727200"/>
                  </a:lnTo>
                  <a:lnTo>
                    <a:pt x="249732" y="1739900"/>
                  </a:lnTo>
                  <a:lnTo>
                    <a:pt x="212750" y="1803400"/>
                  </a:lnTo>
                  <a:lnTo>
                    <a:pt x="198958" y="1816100"/>
                  </a:lnTo>
                  <a:lnTo>
                    <a:pt x="200431" y="1816100"/>
                  </a:lnTo>
                  <a:lnTo>
                    <a:pt x="214350" y="1803400"/>
                  </a:lnTo>
                  <a:lnTo>
                    <a:pt x="251206" y="1739900"/>
                  </a:lnTo>
                  <a:lnTo>
                    <a:pt x="265518" y="1727200"/>
                  </a:lnTo>
                  <a:lnTo>
                    <a:pt x="278498" y="1714500"/>
                  </a:lnTo>
                  <a:lnTo>
                    <a:pt x="278638" y="1714500"/>
                  </a:lnTo>
                  <a:lnTo>
                    <a:pt x="281419" y="1701800"/>
                  </a:lnTo>
                  <a:close/>
                </a:path>
                <a:path w="377190" h="2044700">
                  <a:moveTo>
                    <a:pt x="308724" y="1676400"/>
                  </a:moveTo>
                  <a:lnTo>
                    <a:pt x="307670" y="1676400"/>
                  </a:lnTo>
                  <a:lnTo>
                    <a:pt x="296011" y="1689100"/>
                  </a:lnTo>
                  <a:lnTo>
                    <a:pt x="286854" y="1701800"/>
                  </a:lnTo>
                  <a:lnTo>
                    <a:pt x="287782" y="1701800"/>
                  </a:lnTo>
                  <a:lnTo>
                    <a:pt x="297205" y="1689100"/>
                  </a:lnTo>
                  <a:lnTo>
                    <a:pt x="308724" y="1676400"/>
                  </a:lnTo>
                  <a:close/>
                </a:path>
                <a:path w="377190" h="2044700">
                  <a:moveTo>
                    <a:pt x="315353" y="1663700"/>
                  </a:moveTo>
                  <a:lnTo>
                    <a:pt x="313766" y="1663700"/>
                  </a:lnTo>
                  <a:lnTo>
                    <a:pt x="311111" y="1676400"/>
                  </a:lnTo>
                  <a:lnTo>
                    <a:pt x="312699" y="1676400"/>
                  </a:lnTo>
                  <a:lnTo>
                    <a:pt x="315353" y="1663700"/>
                  </a:lnTo>
                  <a:close/>
                </a:path>
                <a:path w="377190" h="2044700">
                  <a:moveTo>
                    <a:pt x="333248" y="1638300"/>
                  </a:moveTo>
                  <a:lnTo>
                    <a:pt x="331520" y="1638300"/>
                  </a:lnTo>
                  <a:lnTo>
                    <a:pt x="329679" y="1651000"/>
                  </a:lnTo>
                  <a:lnTo>
                    <a:pt x="315087" y="1663700"/>
                  </a:lnTo>
                  <a:lnTo>
                    <a:pt x="316547" y="1663700"/>
                  </a:lnTo>
                  <a:lnTo>
                    <a:pt x="331127" y="1651000"/>
                  </a:lnTo>
                  <a:lnTo>
                    <a:pt x="331393" y="1651000"/>
                  </a:lnTo>
                  <a:lnTo>
                    <a:pt x="333248" y="1638300"/>
                  </a:lnTo>
                  <a:close/>
                </a:path>
                <a:path w="377190" h="2044700">
                  <a:moveTo>
                    <a:pt x="347827" y="1612900"/>
                  </a:moveTo>
                  <a:lnTo>
                    <a:pt x="346100" y="1612900"/>
                  </a:lnTo>
                  <a:lnTo>
                    <a:pt x="343585" y="1625600"/>
                  </a:lnTo>
                  <a:lnTo>
                    <a:pt x="341998" y="1638300"/>
                  </a:lnTo>
                  <a:lnTo>
                    <a:pt x="343712" y="1638300"/>
                  </a:lnTo>
                  <a:lnTo>
                    <a:pt x="345313" y="1625600"/>
                  </a:lnTo>
                  <a:lnTo>
                    <a:pt x="345440" y="1625600"/>
                  </a:lnTo>
                  <a:lnTo>
                    <a:pt x="347827" y="1612900"/>
                  </a:lnTo>
                  <a:close/>
                </a:path>
                <a:path w="377190" h="2044700">
                  <a:moveTo>
                    <a:pt x="354063" y="1600200"/>
                  </a:moveTo>
                  <a:lnTo>
                    <a:pt x="352475" y="1600200"/>
                  </a:lnTo>
                  <a:lnTo>
                    <a:pt x="347954" y="1612900"/>
                  </a:lnTo>
                  <a:lnTo>
                    <a:pt x="349681" y="1612900"/>
                  </a:lnTo>
                  <a:lnTo>
                    <a:pt x="354063" y="1600200"/>
                  </a:lnTo>
                  <a:close/>
                </a:path>
                <a:path w="377190" h="2044700">
                  <a:moveTo>
                    <a:pt x="360819" y="1574800"/>
                  </a:moveTo>
                  <a:lnTo>
                    <a:pt x="358965" y="1574800"/>
                  </a:lnTo>
                  <a:lnTo>
                    <a:pt x="354190" y="1600200"/>
                  </a:lnTo>
                  <a:lnTo>
                    <a:pt x="355917" y="1600200"/>
                  </a:lnTo>
                  <a:lnTo>
                    <a:pt x="360819" y="1574800"/>
                  </a:lnTo>
                  <a:close/>
                </a:path>
                <a:path w="377190" h="2044700">
                  <a:moveTo>
                    <a:pt x="376466" y="1536700"/>
                  </a:moveTo>
                  <a:lnTo>
                    <a:pt x="375272" y="1536700"/>
                  </a:lnTo>
                  <a:lnTo>
                    <a:pt x="366128" y="1562100"/>
                  </a:lnTo>
                  <a:lnTo>
                    <a:pt x="362140" y="1574800"/>
                  </a:lnTo>
                  <a:lnTo>
                    <a:pt x="363867" y="1574800"/>
                  </a:lnTo>
                  <a:lnTo>
                    <a:pt x="367855" y="1562100"/>
                  </a:lnTo>
                  <a:lnTo>
                    <a:pt x="376859" y="1549400"/>
                  </a:lnTo>
                  <a:lnTo>
                    <a:pt x="376466" y="1536700"/>
                  </a:lnTo>
                  <a:close/>
                </a:path>
                <a:path w="377190" h="2044700">
                  <a:moveTo>
                    <a:pt x="370497" y="1524000"/>
                  </a:moveTo>
                  <a:lnTo>
                    <a:pt x="368642" y="1524000"/>
                  </a:lnTo>
                  <a:lnTo>
                    <a:pt x="370090" y="1536700"/>
                  </a:lnTo>
                  <a:lnTo>
                    <a:pt x="371817" y="1536700"/>
                  </a:lnTo>
                  <a:lnTo>
                    <a:pt x="370497" y="1524000"/>
                  </a:lnTo>
                  <a:close/>
                </a:path>
                <a:path w="377190" h="2044700">
                  <a:moveTo>
                    <a:pt x="357505" y="1511300"/>
                  </a:moveTo>
                  <a:lnTo>
                    <a:pt x="355917" y="1511300"/>
                  </a:lnTo>
                  <a:lnTo>
                    <a:pt x="362407" y="1524000"/>
                  </a:lnTo>
                  <a:lnTo>
                    <a:pt x="363867" y="1524000"/>
                  </a:lnTo>
                  <a:lnTo>
                    <a:pt x="357505" y="1511300"/>
                  </a:lnTo>
                  <a:close/>
                </a:path>
                <a:path w="377190" h="2044700">
                  <a:moveTo>
                    <a:pt x="347827" y="1498600"/>
                  </a:moveTo>
                  <a:lnTo>
                    <a:pt x="346506" y="1498600"/>
                  </a:lnTo>
                  <a:lnTo>
                    <a:pt x="353009" y="1511300"/>
                  </a:lnTo>
                  <a:lnTo>
                    <a:pt x="354063" y="1511300"/>
                  </a:lnTo>
                  <a:lnTo>
                    <a:pt x="347827" y="1498600"/>
                  </a:lnTo>
                  <a:close/>
                </a:path>
                <a:path w="377190" h="2044700">
                  <a:moveTo>
                    <a:pt x="343458" y="1485900"/>
                  </a:moveTo>
                  <a:lnTo>
                    <a:pt x="341604" y="1485900"/>
                  </a:lnTo>
                  <a:lnTo>
                    <a:pt x="342671" y="1498600"/>
                  </a:lnTo>
                  <a:lnTo>
                    <a:pt x="344525" y="1498600"/>
                  </a:lnTo>
                  <a:lnTo>
                    <a:pt x="343458" y="1485900"/>
                  </a:lnTo>
                  <a:close/>
                </a:path>
                <a:path w="377190" h="2044700">
                  <a:moveTo>
                    <a:pt x="341998" y="1473200"/>
                  </a:moveTo>
                  <a:lnTo>
                    <a:pt x="340144" y="1473200"/>
                  </a:lnTo>
                  <a:lnTo>
                    <a:pt x="340944" y="1485900"/>
                  </a:lnTo>
                  <a:lnTo>
                    <a:pt x="342671" y="1485900"/>
                  </a:lnTo>
                  <a:lnTo>
                    <a:pt x="341998" y="1473200"/>
                  </a:lnTo>
                  <a:close/>
                </a:path>
                <a:path w="377190" h="2044700">
                  <a:moveTo>
                    <a:pt x="265912" y="1409700"/>
                  </a:moveTo>
                  <a:lnTo>
                    <a:pt x="262064" y="1409700"/>
                  </a:lnTo>
                  <a:lnTo>
                    <a:pt x="264845" y="1422400"/>
                  </a:lnTo>
                  <a:lnTo>
                    <a:pt x="298780" y="1435100"/>
                  </a:lnTo>
                  <a:lnTo>
                    <a:pt x="314566" y="1460500"/>
                  </a:lnTo>
                  <a:lnTo>
                    <a:pt x="335241" y="1473200"/>
                  </a:lnTo>
                  <a:lnTo>
                    <a:pt x="336296" y="1473200"/>
                  </a:lnTo>
                  <a:lnTo>
                    <a:pt x="315760" y="1460500"/>
                  </a:lnTo>
                  <a:lnTo>
                    <a:pt x="300253" y="1435100"/>
                  </a:lnTo>
                  <a:lnTo>
                    <a:pt x="299720" y="1435100"/>
                  </a:lnTo>
                  <a:lnTo>
                    <a:pt x="265912" y="1409700"/>
                  </a:lnTo>
                  <a:close/>
                </a:path>
                <a:path w="377190" h="2044700">
                  <a:moveTo>
                    <a:pt x="216725" y="1358900"/>
                  </a:moveTo>
                  <a:lnTo>
                    <a:pt x="215138" y="1358900"/>
                  </a:lnTo>
                  <a:lnTo>
                    <a:pt x="239801" y="1384300"/>
                  </a:lnTo>
                  <a:lnTo>
                    <a:pt x="253847" y="1397000"/>
                  </a:lnTo>
                  <a:lnTo>
                    <a:pt x="260070" y="1409700"/>
                  </a:lnTo>
                  <a:lnTo>
                    <a:pt x="261670" y="1409700"/>
                  </a:lnTo>
                  <a:lnTo>
                    <a:pt x="255447" y="1397000"/>
                  </a:lnTo>
                  <a:lnTo>
                    <a:pt x="255041" y="1397000"/>
                  </a:lnTo>
                  <a:lnTo>
                    <a:pt x="241122" y="1384300"/>
                  </a:lnTo>
                  <a:lnTo>
                    <a:pt x="216725" y="1358900"/>
                  </a:lnTo>
                  <a:close/>
                </a:path>
                <a:path w="377190" h="2044700">
                  <a:moveTo>
                    <a:pt x="221107" y="1346200"/>
                  </a:moveTo>
                  <a:lnTo>
                    <a:pt x="214871" y="1346200"/>
                  </a:lnTo>
                  <a:lnTo>
                    <a:pt x="213017" y="1358900"/>
                  </a:lnTo>
                  <a:lnTo>
                    <a:pt x="215938" y="1358900"/>
                  </a:lnTo>
                  <a:lnTo>
                    <a:pt x="221107" y="1346200"/>
                  </a:lnTo>
                  <a:close/>
                </a:path>
                <a:path w="377190" h="2044700">
                  <a:moveTo>
                    <a:pt x="268427" y="1295400"/>
                  </a:moveTo>
                  <a:lnTo>
                    <a:pt x="266966" y="1295400"/>
                  </a:lnTo>
                  <a:lnTo>
                    <a:pt x="248539" y="1320800"/>
                  </a:lnTo>
                  <a:lnTo>
                    <a:pt x="242189" y="1333500"/>
                  </a:lnTo>
                  <a:lnTo>
                    <a:pt x="235559" y="1346200"/>
                  </a:lnTo>
                  <a:lnTo>
                    <a:pt x="237020" y="1346200"/>
                  </a:lnTo>
                  <a:lnTo>
                    <a:pt x="243636" y="1333500"/>
                  </a:lnTo>
                  <a:lnTo>
                    <a:pt x="243776" y="1333500"/>
                  </a:lnTo>
                  <a:lnTo>
                    <a:pt x="250139" y="1320800"/>
                  </a:lnTo>
                  <a:lnTo>
                    <a:pt x="268427" y="1295400"/>
                  </a:lnTo>
                  <a:close/>
                </a:path>
                <a:path w="377190" h="2044700">
                  <a:moveTo>
                    <a:pt x="275983" y="1282700"/>
                  </a:moveTo>
                  <a:lnTo>
                    <a:pt x="271335" y="1282700"/>
                  </a:lnTo>
                  <a:lnTo>
                    <a:pt x="269151" y="1295400"/>
                  </a:lnTo>
                  <a:lnTo>
                    <a:pt x="272935" y="1295400"/>
                  </a:lnTo>
                  <a:lnTo>
                    <a:pt x="275983" y="1282700"/>
                  </a:lnTo>
                  <a:close/>
                </a:path>
                <a:path w="377190" h="2044700">
                  <a:moveTo>
                    <a:pt x="274129" y="1257300"/>
                  </a:moveTo>
                  <a:lnTo>
                    <a:pt x="272402" y="1257300"/>
                  </a:lnTo>
                  <a:lnTo>
                    <a:pt x="274916" y="1270000"/>
                  </a:lnTo>
                  <a:lnTo>
                    <a:pt x="274256" y="1282700"/>
                  </a:lnTo>
                  <a:lnTo>
                    <a:pt x="276110" y="1282700"/>
                  </a:lnTo>
                  <a:lnTo>
                    <a:pt x="276644" y="1270000"/>
                  </a:lnTo>
                  <a:lnTo>
                    <a:pt x="274129" y="1257300"/>
                  </a:lnTo>
                  <a:close/>
                </a:path>
                <a:path w="377190" h="2044700">
                  <a:moveTo>
                    <a:pt x="272935" y="1244600"/>
                  </a:moveTo>
                  <a:lnTo>
                    <a:pt x="271208" y="1244600"/>
                  </a:lnTo>
                  <a:lnTo>
                    <a:pt x="269354" y="1257300"/>
                  </a:lnTo>
                  <a:lnTo>
                    <a:pt x="271208" y="1257300"/>
                  </a:lnTo>
                  <a:lnTo>
                    <a:pt x="272935" y="1244600"/>
                  </a:lnTo>
                  <a:close/>
                </a:path>
                <a:path w="377190" h="2044700">
                  <a:moveTo>
                    <a:pt x="271335" y="1231900"/>
                  </a:moveTo>
                  <a:lnTo>
                    <a:pt x="266433" y="1231900"/>
                  </a:lnTo>
                  <a:lnTo>
                    <a:pt x="269760" y="1244600"/>
                  </a:lnTo>
                  <a:lnTo>
                    <a:pt x="273596" y="1244600"/>
                  </a:lnTo>
                  <a:lnTo>
                    <a:pt x="271335" y="1231900"/>
                  </a:lnTo>
                  <a:close/>
                </a:path>
                <a:path w="377190" h="2044700">
                  <a:moveTo>
                    <a:pt x="254381" y="1219200"/>
                  </a:moveTo>
                  <a:lnTo>
                    <a:pt x="252780" y="1219200"/>
                  </a:lnTo>
                  <a:lnTo>
                    <a:pt x="255828" y="1231900"/>
                  </a:lnTo>
                  <a:lnTo>
                    <a:pt x="257302" y="1231900"/>
                  </a:lnTo>
                  <a:lnTo>
                    <a:pt x="254381" y="1219200"/>
                  </a:lnTo>
                  <a:close/>
                </a:path>
                <a:path w="377190" h="2044700">
                  <a:moveTo>
                    <a:pt x="232638" y="1206500"/>
                  </a:moveTo>
                  <a:lnTo>
                    <a:pt x="224548" y="1206500"/>
                  </a:lnTo>
                  <a:lnTo>
                    <a:pt x="231838" y="1219200"/>
                  </a:lnTo>
                  <a:lnTo>
                    <a:pt x="248412" y="1219200"/>
                  </a:lnTo>
                  <a:lnTo>
                    <a:pt x="232638" y="1206500"/>
                  </a:lnTo>
                  <a:close/>
                </a:path>
                <a:path w="377190" h="2044700">
                  <a:moveTo>
                    <a:pt x="220179" y="1193800"/>
                  </a:moveTo>
                  <a:lnTo>
                    <a:pt x="219252" y="1193800"/>
                  </a:lnTo>
                  <a:lnTo>
                    <a:pt x="218325" y="1206500"/>
                  </a:lnTo>
                  <a:lnTo>
                    <a:pt x="221907" y="1206500"/>
                  </a:lnTo>
                  <a:lnTo>
                    <a:pt x="220179" y="1193800"/>
                  </a:lnTo>
                  <a:close/>
                </a:path>
                <a:path w="377190" h="2044700">
                  <a:moveTo>
                    <a:pt x="224015" y="1181100"/>
                  </a:moveTo>
                  <a:lnTo>
                    <a:pt x="222161" y="1181100"/>
                  </a:lnTo>
                  <a:lnTo>
                    <a:pt x="221373" y="1193800"/>
                  </a:lnTo>
                  <a:lnTo>
                    <a:pt x="223227" y="1193800"/>
                  </a:lnTo>
                  <a:lnTo>
                    <a:pt x="224015" y="1181100"/>
                  </a:lnTo>
                  <a:close/>
                </a:path>
                <a:path w="377190" h="2044700">
                  <a:moveTo>
                    <a:pt x="216065" y="1168400"/>
                  </a:moveTo>
                  <a:lnTo>
                    <a:pt x="214350" y="1168400"/>
                  </a:lnTo>
                  <a:lnTo>
                    <a:pt x="214083" y="1181100"/>
                  </a:lnTo>
                  <a:lnTo>
                    <a:pt x="219646" y="1181100"/>
                  </a:lnTo>
                  <a:lnTo>
                    <a:pt x="216065" y="1168400"/>
                  </a:lnTo>
                  <a:close/>
                </a:path>
                <a:path w="377190" h="2044700">
                  <a:moveTo>
                    <a:pt x="213690" y="1155700"/>
                  </a:moveTo>
                  <a:lnTo>
                    <a:pt x="211823" y="1155700"/>
                  </a:lnTo>
                  <a:lnTo>
                    <a:pt x="211963" y="1168400"/>
                  </a:lnTo>
                  <a:lnTo>
                    <a:pt x="213817" y="1168400"/>
                  </a:lnTo>
                  <a:lnTo>
                    <a:pt x="213690" y="1155700"/>
                  </a:lnTo>
                  <a:close/>
                </a:path>
                <a:path w="377190" h="2044700">
                  <a:moveTo>
                    <a:pt x="232778" y="1143000"/>
                  </a:moveTo>
                  <a:lnTo>
                    <a:pt x="228917" y="1143000"/>
                  </a:lnTo>
                  <a:lnTo>
                    <a:pt x="211569" y="1155700"/>
                  </a:lnTo>
                  <a:lnTo>
                    <a:pt x="230263" y="1155700"/>
                  </a:lnTo>
                  <a:lnTo>
                    <a:pt x="232778" y="1143000"/>
                  </a:lnTo>
                  <a:close/>
                </a:path>
                <a:path w="377190" h="2044700">
                  <a:moveTo>
                    <a:pt x="234099" y="1130300"/>
                  </a:moveTo>
                  <a:lnTo>
                    <a:pt x="232371" y="1130300"/>
                  </a:lnTo>
                  <a:lnTo>
                    <a:pt x="234226" y="1143000"/>
                  </a:lnTo>
                  <a:lnTo>
                    <a:pt x="235953" y="1143000"/>
                  </a:lnTo>
                  <a:lnTo>
                    <a:pt x="234099" y="1130300"/>
                  </a:lnTo>
                  <a:close/>
                </a:path>
                <a:path w="377190" h="2044700">
                  <a:moveTo>
                    <a:pt x="227876" y="1117600"/>
                  </a:moveTo>
                  <a:lnTo>
                    <a:pt x="226148" y="1117600"/>
                  </a:lnTo>
                  <a:lnTo>
                    <a:pt x="227342" y="1130300"/>
                  </a:lnTo>
                  <a:lnTo>
                    <a:pt x="228917" y="1130300"/>
                  </a:lnTo>
                  <a:lnTo>
                    <a:pt x="227876" y="1117600"/>
                  </a:lnTo>
                  <a:close/>
                </a:path>
                <a:path w="377190" h="2044700">
                  <a:moveTo>
                    <a:pt x="228536" y="1104900"/>
                  </a:moveTo>
                  <a:lnTo>
                    <a:pt x="225488" y="1104900"/>
                  </a:lnTo>
                  <a:lnTo>
                    <a:pt x="227215" y="1117600"/>
                  </a:lnTo>
                  <a:lnTo>
                    <a:pt x="228917" y="1117600"/>
                  </a:lnTo>
                  <a:lnTo>
                    <a:pt x="228536" y="1104900"/>
                  </a:lnTo>
                  <a:close/>
                </a:path>
                <a:path w="377190" h="2044700">
                  <a:moveTo>
                    <a:pt x="174840" y="1054100"/>
                  </a:moveTo>
                  <a:lnTo>
                    <a:pt x="172986" y="1054100"/>
                  </a:lnTo>
                  <a:lnTo>
                    <a:pt x="177634" y="1079500"/>
                  </a:lnTo>
                  <a:lnTo>
                    <a:pt x="184264" y="1092200"/>
                  </a:lnTo>
                  <a:lnTo>
                    <a:pt x="192608" y="1104900"/>
                  </a:lnTo>
                  <a:lnTo>
                    <a:pt x="193675" y="1104900"/>
                  </a:lnTo>
                  <a:lnTo>
                    <a:pt x="185839" y="1092200"/>
                  </a:lnTo>
                  <a:lnTo>
                    <a:pt x="179362" y="1079500"/>
                  </a:lnTo>
                  <a:lnTo>
                    <a:pt x="174840" y="1054100"/>
                  </a:lnTo>
                  <a:close/>
                </a:path>
                <a:path w="377190" h="2044700">
                  <a:moveTo>
                    <a:pt x="178549" y="1041400"/>
                  </a:moveTo>
                  <a:lnTo>
                    <a:pt x="176974" y="1041400"/>
                  </a:lnTo>
                  <a:lnTo>
                    <a:pt x="174053" y="1054100"/>
                  </a:lnTo>
                  <a:lnTo>
                    <a:pt x="175780" y="1054100"/>
                  </a:lnTo>
                  <a:lnTo>
                    <a:pt x="178549" y="1041400"/>
                  </a:lnTo>
                  <a:close/>
                </a:path>
                <a:path w="377190" h="2044700">
                  <a:moveTo>
                    <a:pt x="198170" y="1028700"/>
                  </a:moveTo>
                  <a:lnTo>
                    <a:pt x="196723" y="1028700"/>
                  </a:lnTo>
                  <a:lnTo>
                    <a:pt x="181063" y="1041400"/>
                  </a:lnTo>
                  <a:lnTo>
                    <a:pt x="197116" y="1041400"/>
                  </a:lnTo>
                  <a:lnTo>
                    <a:pt x="198170" y="1028700"/>
                  </a:lnTo>
                  <a:close/>
                </a:path>
                <a:path w="377190" h="2044700">
                  <a:moveTo>
                    <a:pt x="197383" y="1016000"/>
                  </a:moveTo>
                  <a:lnTo>
                    <a:pt x="195529" y="1016000"/>
                  </a:lnTo>
                  <a:lnTo>
                    <a:pt x="195389" y="1028700"/>
                  </a:lnTo>
                  <a:lnTo>
                    <a:pt x="197256" y="1028700"/>
                  </a:lnTo>
                  <a:lnTo>
                    <a:pt x="197383" y="1016000"/>
                  </a:lnTo>
                  <a:close/>
                </a:path>
                <a:path w="377190" h="2044700">
                  <a:moveTo>
                    <a:pt x="199898" y="1003300"/>
                  </a:moveTo>
                  <a:lnTo>
                    <a:pt x="198043" y="1003300"/>
                  </a:lnTo>
                  <a:lnTo>
                    <a:pt x="198577" y="1016000"/>
                  </a:lnTo>
                  <a:lnTo>
                    <a:pt x="200431" y="1016000"/>
                  </a:lnTo>
                  <a:lnTo>
                    <a:pt x="199898" y="1003300"/>
                  </a:lnTo>
                  <a:close/>
                </a:path>
                <a:path w="377190" h="2044700">
                  <a:moveTo>
                    <a:pt x="188099" y="939800"/>
                  </a:moveTo>
                  <a:lnTo>
                    <a:pt x="186245" y="939800"/>
                  </a:lnTo>
                  <a:lnTo>
                    <a:pt x="187566" y="965200"/>
                  </a:lnTo>
                  <a:lnTo>
                    <a:pt x="186512" y="977900"/>
                  </a:lnTo>
                  <a:lnTo>
                    <a:pt x="175780" y="990600"/>
                  </a:lnTo>
                  <a:lnTo>
                    <a:pt x="172199" y="1003300"/>
                  </a:lnTo>
                  <a:lnTo>
                    <a:pt x="174307" y="1003300"/>
                  </a:lnTo>
                  <a:lnTo>
                    <a:pt x="177355" y="990600"/>
                  </a:lnTo>
                  <a:lnTo>
                    <a:pt x="187972" y="977900"/>
                  </a:lnTo>
                  <a:lnTo>
                    <a:pt x="188239" y="977900"/>
                  </a:lnTo>
                  <a:lnTo>
                    <a:pt x="189293" y="965200"/>
                  </a:lnTo>
                  <a:lnTo>
                    <a:pt x="188099" y="939800"/>
                  </a:lnTo>
                  <a:close/>
                </a:path>
                <a:path w="377190" h="2044700">
                  <a:moveTo>
                    <a:pt x="190627" y="927100"/>
                  </a:moveTo>
                  <a:lnTo>
                    <a:pt x="189026" y="927100"/>
                  </a:lnTo>
                  <a:lnTo>
                    <a:pt x="187566" y="939800"/>
                  </a:lnTo>
                  <a:lnTo>
                    <a:pt x="188874" y="939800"/>
                  </a:lnTo>
                  <a:lnTo>
                    <a:pt x="190627" y="927100"/>
                  </a:lnTo>
                  <a:close/>
                </a:path>
                <a:path w="377190" h="2044700">
                  <a:moveTo>
                    <a:pt x="200304" y="914400"/>
                  </a:moveTo>
                  <a:lnTo>
                    <a:pt x="198577" y="914400"/>
                  </a:lnTo>
                  <a:lnTo>
                    <a:pt x="197256" y="927100"/>
                  </a:lnTo>
                  <a:lnTo>
                    <a:pt x="198958" y="927100"/>
                  </a:lnTo>
                  <a:lnTo>
                    <a:pt x="200304" y="914400"/>
                  </a:lnTo>
                  <a:close/>
                </a:path>
                <a:path w="377190" h="2044700">
                  <a:moveTo>
                    <a:pt x="189166" y="901700"/>
                  </a:moveTo>
                  <a:lnTo>
                    <a:pt x="187706" y="901700"/>
                  </a:lnTo>
                  <a:lnTo>
                    <a:pt x="195249" y="914400"/>
                  </a:lnTo>
                  <a:lnTo>
                    <a:pt x="196443" y="914400"/>
                  </a:lnTo>
                  <a:lnTo>
                    <a:pt x="189166" y="901700"/>
                  </a:lnTo>
                  <a:close/>
                </a:path>
                <a:path w="377190" h="2044700">
                  <a:moveTo>
                    <a:pt x="209140" y="892213"/>
                  </a:moveTo>
                  <a:lnTo>
                    <a:pt x="191020" y="901700"/>
                  </a:lnTo>
                  <a:lnTo>
                    <a:pt x="191808" y="901700"/>
                  </a:lnTo>
                  <a:lnTo>
                    <a:pt x="209140" y="892213"/>
                  </a:lnTo>
                  <a:close/>
                </a:path>
                <a:path w="377190" h="2044700">
                  <a:moveTo>
                    <a:pt x="221627" y="889000"/>
                  </a:moveTo>
                  <a:lnTo>
                    <a:pt x="215277" y="889000"/>
                  </a:lnTo>
                  <a:lnTo>
                    <a:pt x="215060" y="889113"/>
                  </a:lnTo>
                  <a:lnTo>
                    <a:pt x="220586" y="901700"/>
                  </a:lnTo>
                  <a:lnTo>
                    <a:pt x="225082" y="901700"/>
                  </a:lnTo>
                  <a:lnTo>
                    <a:pt x="221627" y="889000"/>
                  </a:lnTo>
                  <a:close/>
                </a:path>
                <a:path w="377190" h="2044700">
                  <a:moveTo>
                    <a:pt x="228130" y="889000"/>
                  </a:moveTo>
                  <a:lnTo>
                    <a:pt x="226682" y="889000"/>
                  </a:lnTo>
                  <a:lnTo>
                    <a:pt x="225082" y="901700"/>
                  </a:lnTo>
                  <a:lnTo>
                    <a:pt x="226529" y="901700"/>
                  </a:lnTo>
                  <a:lnTo>
                    <a:pt x="228130" y="889000"/>
                  </a:lnTo>
                  <a:close/>
                </a:path>
                <a:path w="377190" h="2044700">
                  <a:moveTo>
                    <a:pt x="215011" y="889000"/>
                  </a:moveTo>
                  <a:lnTo>
                    <a:pt x="209140" y="892213"/>
                  </a:lnTo>
                  <a:lnTo>
                    <a:pt x="215060" y="889113"/>
                  </a:lnTo>
                  <a:close/>
                </a:path>
                <a:path w="377190" h="2044700">
                  <a:moveTo>
                    <a:pt x="217792" y="825500"/>
                  </a:moveTo>
                  <a:lnTo>
                    <a:pt x="216065" y="825500"/>
                  </a:lnTo>
                  <a:lnTo>
                    <a:pt x="218986" y="838200"/>
                  </a:lnTo>
                  <a:lnTo>
                    <a:pt x="222694" y="850900"/>
                  </a:lnTo>
                  <a:lnTo>
                    <a:pt x="223481" y="863600"/>
                  </a:lnTo>
                  <a:lnTo>
                    <a:pt x="226402" y="876300"/>
                  </a:lnTo>
                  <a:lnTo>
                    <a:pt x="226936" y="889000"/>
                  </a:lnTo>
                  <a:lnTo>
                    <a:pt x="228790" y="889000"/>
                  </a:lnTo>
                  <a:lnTo>
                    <a:pt x="228257" y="876300"/>
                  </a:lnTo>
                  <a:lnTo>
                    <a:pt x="225336" y="863600"/>
                  </a:lnTo>
                  <a:lnTo>
                    <a:pt x="224548" y="850900"/>
                  </a:lnTo>
                  <a:lnTo>
                    <a:pt x="220840" y="838200"/>
                  </a:lnTo>
                  <a:lnTo>
                    <a:pt x="217792" y="825500"/>
                  </a:lnTo>
                  <a:close/>
                </a:path>
                <a:path w="377190" h="2044700">
                  <a:moveTo>
                    <a:pt x="212496" y="812800"/>
                  </a:moveTo>
                  <a:lnTo>
                    <a:pt x="210769" y="812800"/>
                  </a:lnTo>
                  <a:lnTo>
                    <a:pt x="214871" y="825500"/>
                  </a:lnTo>
                  <a:lnTo>
                    <a:pt x="216471" y="825500"/>
                  </a:lnTo>
                  <a:lnTo>
                    <a:pt x="212496" y="812800"/>
                  </a:lnTo>
                  <a:close/>
                </a:path>
                <a:path w="377190" h="2044700">
                  <a:moveTo>
                    <a:pt x="208775" y="787400"/>
                  </a:moveTo>
                  <a:lnTo>
                    <a:pt x="206921" y="787400"/>
                  </a:lnTo>
                  <a:lnTo>
                    <a:pt x="209842" y="812800"/>
                  </a:lnTo>
                  <a:lnTo>
                    <a:pt x="211569" y="812800"/>
                  </a:lnTo>
                  <a:lnTo>
                    <a:pt x="208775" y="787400"/>
                  </a:lnTo>
                  <a:close/>
                </a:path>
                <a:path w="377190" h="2044700">
                  <a:moveTo>
                    <a:pt x="172859" y="711200"/>
                  </a:moveTo>
                  <a:lnTo>
                    <a:pt x="171132" y="711200"/>
                  </a:lnTo>
                  <a:lnTo>
                    <a:pt x="173520" y="723900"/>
                  </a:lnTo>
                  <a:lnTo>
                    <a:pt x="179362" y="736600"/>
                  </a:lnTo>
                  <a:lnTo>
                    <a:pt x="193802" y="762000"/>
                  </a:lnTo>
                  <a:lnTo>
                    <a:pt x="202285" y="774700"/>
                  </a:lnTo>
                  <a:lnTo>
                    <a:pt x="204800" y="787400"/>
                  </a:lnTo>
                  <a:lnTo>
                    <a:pt x="206527" y="787400"/>
                  </a:lnTo>
                  <a:lnTo>
                    <a:pt x="204012" y="774700"/>
                  </a:lnTo>
                  <a:lnTo>
                    <a:pt x="195389" y="762000"/>
                  </a:lnTo>
                  <a:lnTo>
                    <a:pt x="181063" y="736600"/>
                  </a:lnTo>
                  <a:lnTo>
                    <a:pt x="175247" y="723900"/>
                  </a:lnTo>
                  <a:lnTo>
                    <a:pt x="172859" y="711200"/>
                  </a:lnTo>
                  <a:close/>
                </a:path>
                <a:path w="377190" h="2044700">
                  <a:moveTo>
                    <a:pt x="169278" y="685800"/>
                  </a:moveTo>
                  <a:lnTo>
                    <a:pt x="167424" y="685800"/>
                  </a:lnTo>
                  <a:lnTo>
                    <a:pt x="168744" y="698500"/>
                  </a:lnTo>
                  <a:lnTo>
                    <a:pt x="169278" y="711200"/>
                  </a:lnTo>
                  <a:lnTo>
                    <a:pt x="171132" y="711200"/>
                  </a:lnTo>
                  <a:lnTo>
                    <a:pt x="170472" y="698500"/>
                  </a:lnTo>
                  <a:lnTo>
                    <a:pt x="169278" y="685800"/>
                  </a:lnTo>
                  <a:close/>
                </a:path>
                <a:path w="377190" h="2044700">
                  <a:moveTo>
                    <a:pt x="156413" y="660400"/>
                  </a:moveTo>
                  <a:lnTo>
                    <a:pt x="154686" y="660400"/>
                  </a:lnTo>
                  <a:lnTo>
                    <a:pt x="166497" y="685800"/>
                  </a:lnTo>
                  <a:lnTo>
                    <a:pt x="168084" y="685800"/>
                  </a:lnTo>
                  <a:lnTo>
                    <a:pt x="156413" y="660400"/>
                  </a:lnTo>
                  <a:close/>
                </a:path>
                <a:path w="377190" h="2044700">
                  <a:moveTo>
                    <a:pt x="163449" y="482600"/>
                  </a:moveTo>
                  <a:lnTo>
                    <a:pt x="161988" y="482600"/>
                  </a:lnTo>
                  <a:lnTo>
                    <a:pt x="156819" y="495300"/>
                  </a:lnTo>
                  <a:lnTo>
                    <a:pt x="123151" y="558800"/>
                  </a:lnTo>
                  <a:lnTo>
                    <a:pt x="118249" y="584200"/>
                  </a:lnTo>
                  <a:lnTo>
                    <a:pt x="122085" y="596900"/>
                  </a:lnTo>
                  <a:lnTo>
                    <a:pt x="145821" y="635000"/>
                  </a:lnTo>
                  <a:lnTo>
                    <a:pt x="150063" y="647700"/>
                  </a:lnTo>
                  <a:lnTo>
                    <a:pt x="152984" y="660400"/>
                  </a:lnTo>
                  <a:lnTo>
                    <a:pt x="154559" y="660400"/>
                  </a:lnTo>
                  <a:lnTo>
                    <a:pt x="151790" y="647700"/>
                  </a:lnTo>
                  <a:lnTo>
                    <a:pt x="147675" y="635000"/>
                  </a:lnTo>
                  <a:lnTo>
                    <a:pt x="147408" y="635000"/>
                  </a:lnTo>
                  <a:lnTo>
                    <a:pt x="123812" y="596900"/>
                  </a:lnTo>
                  <a:lnTo>
                    <a:pt x="120103" y="584200"/>
                  </a:lnTo>
                  <a:lnTo>
                    <a:pt x="125006" y="558800"/>
                  </a:lnTo>
                  <a:lnTo>
                    <a:pt x="158267" y="495300"/>
                  </a:lnTo>
                  <a:lnTo>
                    <a:pt x="163449" y="482600"/>
                  </a:lnTo>
                  <a:close/>
                </a:path>
                <a:path w="377190" h="2044700">
                  <a:moveTo>
                    <a:pt x="208254" y="419100"/>
                  </a:moveTo>
                  <a:lnTo>
                    <a:pt x="206527" y="419100"/>
                  </a:lnTo>
                  <a:lnTo>
                    <a:pt x="165963" y="482600"/>
                  </a:lnTo>
                  <a:lnTo>
                    <a:pt x="167551" y="482600"/>
                  </a:lnTo>
                  <a:lnTo>
                    <a:pt x="208254" y="419100"/>
                  </a:lnTo>
                  <a:close/>
                </a:path>
                <a:path w="377190" h="2044700">
                  <a:moveTo>
                    <a:pt x="212750" y="406400"/>
                  </a:moveTo>
                  <a:lnTo>
                    <a:pt x="210896" y="406400"/>
                  </a:lnTo>
                  <a:lnTo>
                    <a:pt x="208254" y="419100"/>
                  </a:lnTo>
                  <a:lnTo>
                    <a:pt x="209969" y="419100"/>
                  </a:lnTo>
                  <a:lnTo>
                    <a:pt x="212750" y="406400"/>
                  </a:lnTo>
                  <a:close/>
                </a:path>
                <a:path w="377190" h="2044700">
                  <a:moveTo>
                    <a:pt x="214083" y="381000"/>
                  </a:moveTo>
                  <a:lnTo>
                    <a:pt x="212356" y="381000"/>
                  </a:lnTo>
                  <a:lnTo>
                    <a:pt x="211429" y="406400"/>
                  </a:lnTo>
                  <a:lnTo>
                    <a:pt x="213283" y="406400"/>
                  </a:lnTo>
                  <a:lnTo>
                    <a:pt x="214083" y="381000"/>
                  </a:lnTo>
                  <a:close/>
                </a:path>
                <a:path w="377190" h="2044700">
                  <a:moveTo>
                    <a:pt x="151257" y="266700"/>
                  </a:moveTo>
                  <a:lnTo>
                    <a:pt x="149656" y="266700"/>
                  </a:lnTo>
                  <a:lnTo>
                    <a:pt x="158140" y="292100"/>
                  </a:lnTo>
                  <a:lnTo>
                    <a:pt x="161988" y="304800"/>
                  </a:lnTo>
                  <a:lnTo>
                    <a:pt x="179489" y="330200"/>
                  </a:lnTo>
                  <a:lnTo>
                    <a:pt x="185839" y="342900"/>
                  </a:lnTo>
                  <a:lnTo>
                    <a:pt x="215938" y="368300"/>
                  </a:lnTo>
                  <a:lnTo>
                    <a:pt x="213817" y="381000"/>
                  </a:lnTo>
                  <a:lnTo>
                    <a:pt x="215404" y="381000"/>
                  </a:lnTo>
                  <a:lnTo>
                    <a:pt x="217525" y="368300"/>
                  </a:lnTo>
                  <a:lnTo>
                    <a:pt x="217258" y="368300"/>
                  </a:lnTo>
                  <a:lnTo>
                    <a:pt x="187172" y="342900"/>
                  </a:lnTo>
                  <a:lnTo>
                    <a:pt x="180936" y="330200"/>
                  </a:lnTo>
                  <a:lnTo>
                    <a:pt x="163703" y="292100"/>
                  </a:lnTo>
                  <a:lnTo>
                    <a:pt x="159740" y="292100"/>
                  </a:lnTo>
                  <a:lnTo>
                    <a:pt x="151257" y="266700"/>
                  </a:lnTo>
                  <a:close/>
                </a:path>
                <a:path w="377190" h="2044700">
                  <a:moveTo>
                    <a:pt x="86029" y="241300"/>
                  </a:moveTo>
                  <a:lnTo>
                    <a:pt x="85102" y="241300"/>
                  </a:lnTo>
                  <a:lnTo>
                    <a:pt x="143433" y="266700"/>
                  </a:lnTo>
                  <a:lnTo>
                    <a:pt x="144221" y="266700"/>
                  </a:lnTo>
                  <a:lnTo>
                    <a:pt x="86029" y="241300"/>
                  </a:lnTo>
                  <a:close/>
                </a:path>
                <a:path w="377190" h="2044700">
                  <a:moveTo>
                    <a:pt x="59791" y="152400"/>
                  </a:moveTo>
                  <a:lnTo>
                    <a:pt x="57937" y="152400"/>
                  </a:lnTo>
                  <a:lnTo>
                    <a:pt x="60045" y="165100"/>
                  </a:lnTo>
                  <a:lnTo>
                    <a:pt x="78600" y="228600"/>
                  </a:lnTo>
                  <a:lnTo>
                    <a:pt x="81394" y="241300"/>
                  </a:lnTo>
                  <a:lnTo>
                    <a:pt x="82842" y="241300"/>
                  </a:lnTo>
                  <a:lnTo>
                    <a:pt x="80327" y="228600"/>
                  </a:lnTo>
                  <a:lnTo>
                    <a:pt x="61772" y="165100"/>
                  </a:lnTo>
                  <a:lnTo>
                    <a:pt x="59791" y="152400"/>
                  </a:lnTo>
                  <a:close/>
                </a:path>
                <a:path w="377190" h="2044700">
                  <a:moveTo>
                    <a:pt x="58470" y="139700"/>
                  </a:moveTo>
                  <a:lnTo>
                    <a:pt x="56616" y="139700"/>
                  </a:lnTo>
                  <a:lnTo>
                    <a:pt x="56616" y="152400"/>
                  </a:lnTo>
                  <a:lnTo>
                    <a:pt x="58470" y="152400"/>
                  </a:lnTo>
                  <a:lnTo>
                    <a:pt x="58470" y="139700"/>
                  </a:lnTo>
                  <a:close/>
                </a:path>
                <a:path w="377190" h="2044700">
                  <a:moveTo>
                    <a:pt x="94513" y="50800"/>
                  </a:moveTo>
                  <a:lnTo>
                    <a:pt x="92659" y="50800"/>
                  </a:lnTo>
                  <a:lnTo>
                    <a:pt x="87223" y="76200"/>
                  </a:lnTo>
                  <a:lnTo>
                    <a:pt x="84035" y="88900"/>
                  </a:lnTo>
                  <a:lnTo>
                    <a:pt x="57785" y="139700"/>
                  </a:lnTo>
                  <a:lnTo>
                    <a:pt x="59512" y="139700"/>
                  </a:lnTo>
                  <a:lnTo>
                    <a:pt x="85763" y="88900"/>
                  </a:lnTo>
                  <a:lnTo>
                    <a:pt x="88950" y="76200"/>
                  </a:lnTo>
                  <a:lnTo>
                    <a:pt x="94513" y="50800"/>
                  </a:lnTo>
                  <a:close/>
                </a:path>
                <a:path w="377190" h="2044700">
                  <a:moveTo>
                    <a:pt x="54889" y="38100"/>
                  </a:moveTo>
                  <a:lnTo>
                    <a:pt x="53035" y="38100"/>
                  </a:lnTo>
                  <a:lnTo>
                    <a:pt x="54483" y="50800"/>
                  </a:lnTo>
                  <a:lnTo>
                    <a:pt x="55930" y="50800"/>
                  </a:lnTo>
                  <a:lnTo>
                    <a:pt x="54889" y="38100"/>
                  </a:lnTo>
                  <a:close/>
                </a:path>
                <a:path w="377190" h="2044700">
                  <a:moveTo>
                    <a:pt x="109499" y="0"/>
                  </a:moveTo>
                  <a:lnTo>
                    <a:pt x="107086" y="0"/>
                  </a:lnTo>
                  <a:lnTo>
                    <a:pt x="95973" y="12700"/>
                  </a:lnTo>
                  <a:lnTo>
                    <a:pt x="83654" y="25400"/>
                  </a:lnTo>
                  <a:lnTo>
                    <a:pt x="57404" y="38100"/>
                  </a:lnTo>
                  <a:lnTo>
                    <a:pt x="58597" y="38100"/>
                  </a:lnTo>
                  <a:lnTo>
                    <a:pt x="84569" y="25400"/>
                  </a:lnTo>
                  <a:lnTo>
                    <a:pt x="96634" y="12700"/>
                  </a:lnTo>
                  <a:lnTo>
                    <a:pt x="97307" y="12700"/>
                  </a:lnTo>
                  <a:lnTo>
                    <a:pt x="109499" y="0"/>
                  </a:lnTo>
                  <a:close/>
                </a:path>
              </a:pathLst>
            </a:custGeom>
            <a:solidFill>
              <a:srgbClr val="F1EFEF"/>
            </a:solidFill>
          </p:spPr>
          <p:txBody>
            <a:bodyPr wrap="square" lIns="0" tIns="0" rIns="0" bIns="0" rtlCol="0"/>
            <a:lstStyle/>
            <a:p>
              <a:endParaRPr/>
            </a:p>
          </p:txBody>
        </p:sp>
        <p:sp>
          <p:nvSpPr>
            <p:cNvPr id="27" name="object 27"/>
            <p:cNvSpPr/>
            <p:nvPr/>
          </p:nvSpPr>
          <p:spPr>
            <a:xfrm>
              <a:off x="8482770" y="3644313"/>
              <a:ext cx="921548" cy="716925"/>
            </a:xfrm>
            <a:prstGeom prst="rect">
              <a:avLst/>
            </a:prstGeom>
            <a:blipFill>
              <a:blip r:embed="rId11" cstate="print"/>
              <a:stretch>
                <a:fillRect/>
              </a:stretch>
            </a:blipFill>
          </p:spPr>
          <p:txBody>
            <a:bodyPr wrap="square" lIns="0" tIns="0" rIns="0" bIns="0" rtlCol="0"/>
            <a:lstStyle/>
            <a:p>
              <a:endParaRPr/>
            </a:p>
          </p:txBody>
        </p:sp>
        <p:sp>
          <p:nvSpPr>
            <p:cNvPr id="28" name="object 28"/>
            <p:cNvSpPr/>
            <p:nvPr/>
          </p:nvSpPr>
          <p:spPr>
            <a:xfrm>
              <a:off x="8708174" y="3130427"/>
              <a:ext cx="579065" cy="484292"/>
            </a:xfrm>
            <a:prstGeom prst="rect">
              <a:avLst/>
            </a:prstGeom>
            <a:blipFill>
              <a:blip r:embed="rId12" cstate="print"/>
              <a:stretch>
                <a:fillRect/>
              </a:stretch>
            </a:blipFill>
          </p:spPr>
          <p:txBody>
            <a:bodyPr wrap="square" lIns="0" tIns="0" rIns="0" bIns="0" rtlCol="0"/>
            <a:lstStyle/>
            <a:p>
              <a:endParaRPr/>
            </a:p>
          </p:txBody>
        </p:sp>
        <p:sp>
          <p:nvSpPr>
            <p:cNvPr id="29" name="object 29"/>
            <p:cNvSpPr/>
            <p:nvPr/>
          </p:nvSpPr>
          <p:spPr>
            <a:xfrm>
              <a:off x="8709303" y="1899574"/>
              <a:ext cx="1498899" cy="2468477"/>
            </a:xfrm>
            <a:custGeom>
              <a:avLst/>
              <a:gdLst/>
              <a:ahLst/>
              <a:cxnLst/>
              <a:rect l="l" t="t" r="r" b="b"/>
              <a:pathLst>
                <a:path w="1061720" h="2333625">
                  <a:moveTo>
                    <a:pt x="839304" y="0"/>
                  </a:moveTo>
                  <a:lnTo>
                    <a:pt x="842619" y="8318"/>
                  </a:lnTo>
                  <a:lnTo>
                    <a:pt x="839304" y="0"/>
                  </a:lnTo>
                  <a:close/>
                </a:path>
                <a:path w="1061720" h="2333625">
                  <a:moveTo>
                    <a:pt x="59258" y="67640"/>
                  </a:moveTo>
                  <a:lnTo>
                    <a:pt x="87883" y="124104"/>
                  </a:lnTo>
                  <a:lnTo>
                    <a:pt x="95834" y="139357"/>
                  </a:lnTo>
                  <a:lnTo>
                    <a:pt x="88023" y="124104"/>
                  </a:lnTo>
                  <a:lnTo>
                    <a:pt x="59258" y="67640"/>
                  </a:lnTo>
                  <a:close/>
                </a:path>
                <a:path w="1061720" h="2333625">
                  <a:moveTo>
                    <a:pt x="4368" y="74803"/>
                  </a:moveTo>
                  <a:lnTo>
                    <a:pt x="2793" y="76923"/>
                  </a:lnTo>
                  <a:lnTo>
                    <a:pt x="1193" y="81026"/>
                  </a:lnTo>
                  <a:lnTo>
                    <a:pt x="2793" y="77050"/>
                  </a:lnTo>
                  <a:lnTo>
                    <a:pt x="4368" y="74803"/>
                  </a:lnTo>
                  <a:close/>
                </a:path>
                <a:path w="1061720" h="2333625">
                  <a:moveTo>
                    <a:pt x="791756" y="120129"/>
                  </a:moveTo>
                  <a:lnTo>
                    <a:pt x="802347" y="134035"/>
                  </a:lnTo>
                  <a:lnTo>
                    <a:pt x="791756" y="120129"/>
                  </a:lnTo>
                  <a:close/>
                </a:path>
                <a:path w="1061720" h="2333625">
                  <a:moveTo>
                    <a:pt x="484885" y="137896"/>
                  </a:moveTo>
                  <a:lnTo>
                    <a:pt x="485152" y="139877"/>
                  </a:lnTo>
                  <a:lnTo>
                    <a:pt x="485152" y="140677"/>
                  </a:lnTo>
                  <a:lnTo>
                    <a:pt x="485279" y="139877"/>
                  </a:lnTo>
                  <a:lnTo>
                    <a:pt x="484885" y="137896"/>
                  </a:lnTo>
                  <a:close/>
                </a:path>
                <a:path w="1061720" h="2333625">
                  <a:moveTo>
                    <a:pt x="478269" y="156057"/>
                  </a:moveTo>
                  <a:lnTo>
                    <a:pt x="476923" y="159372"/>
                  </a:lnTo>
                  <a:lnTo>
                    <a:pt x="477202" y="158965"/>
                  </a:lnTo>
                  <a:lnTo>
                    <a:pt x="478269" y="156057"/>
                  </a:lnTo>
                  <a:close/>
                </a:path>
                <a:path w="1061720" h="2333625">
                  <a:moveTo>
                    <a:pt x="9931" y="185483"/>
                  </a:moveTo>
                  <a:lnTo>
                    <a:pt x="16433" y="192506"/>
                  </a:lnTo>
                  <a:lnTo>
                    <a:pt x="9931" y="185483"/>
                  </a:lnTo>
                  <a:close/>
                </a:path>
                <a:path w="1061720" h="2333625">
                  <a:moveTo>
                    <a:pt x="418350" y="208813"/>
                  </a:moveTo>
                  <a:lnTo>
                    <a:pt x="417941" y="214909"/>
                  </a:lnTo>
                  <a:lnTo>
                    <a:pt x="417690" y="227901"/>
                  </a:lnTo>
                  <a:lnTo>
                    <a:pt x="417953" y="214769"/>
                  </a:lnTo>
                  <a:lnTo>
                    <a:pt x="418350" y="208813"/>
                  </a:lnTo>
                  <a:close/>
                </a:path>
                <a:path w="1061720" h="2333625">
                  <a:moveTo>
                    <a:pt x="51955" y="234124"/>
                  </a:moveTo>
                  <a:lnTo>
                    <a:pt x="52755" y="234657"/>
                  </a:lnTo>
                  <a:lnTo>
                    <a:pt x="61772" y="243941"/>
                  </a:lnTo>
                  <a:lnTo>
                    <a:pt x="52755" y="234530"/>
                  </a:lnTo>
                  <a:lnTo>
                    <a:pt x="51955" y="234124"/>
                  </a:lnTo>
                  <a:close/>
                </a:path>
                <a:path w="1061720" h="2333625">
                  <a:moveTo>
                    <a:pt x="97218" y="275818"/>
                  </a:moveTo>
                  <a:lnTo>
                    <a:pt x="97840" y="277075"/>
                  </a:lnTo>
                  <a:lnTo>
                    <a:pt x="98882" y="278396"/>
                  </a:lnTo>
                  <a:lnTo>
                    <a:pt x="97967" y="277075"/>
                  </a:lnTo>
                  <a:lnTo>
                    <a:pt x="97218" y="275818"/>
                  </a:lnTo>
                  <a:close/>
                </a:path>
                <a:path w="1061720" h="2333625">
                  <a:moveTo>
                    <a:pt x="751344" y="278803"/>
                  </a:moveTo>
                  <a:lnTo>
                    <a:pt x="752652" y="285432"/>
                  </a:lnTo>
                  <a:lnTo>
                    <a:pt x="752792" y="285559"/>
                  </a:lnTo>
                  <a:lnTo>
                    <a:pt x="751344" y="278803"/>
                  </a:lnTo>
                  <a:close/>
                </a:path>
                <a:path w="1061720" h="2333625">
                  <a:moveTo>
                    <a:pt x="160781" y="300939"/>
                  </a:moveTo>
                  <a:lnTo>
                    <a:pt x="160121" y="301078"/>
                  </a:lnTo>
                  <a:lnTo>
                    <a:pt x="160781" y="300939"/>
                  </a:lnTo>
                  <a:close/>
                </a:path>
                <a:path w="1061720" h="2333625">
                  <a:moveTo>
                    <a:pt x="254380" y="520712"/>
                  </a:moveTo>
                  <a:lnTo>
                    <a:pt x="255168" y="524954"/>
                  </a:lnTo>
                  <a:lnTo>
                    <a:pt x="255168" y="524814"/>
                  </a:lnTo>
                  <a:lnTo>
                    <a:pt x="254380" y="520712"/>
                  </a:lnTo>
                  <a:close/>
                </a:path>
                <a:path w="1061720" h="2333625">
                  <a:moveTo>
                    <a:pt x="874331" y="468884"/>
                  </a:moveTo>
                  <a:lnTo>
                    <a:pt x="874458" y="469150"/>
                  </a:lnTo>
                  <a:lnTo>
                    <a:pt x="880960" y="477494"/>
                  </a:lnTo>
                  <a:lnTo>
                    <a:pt x="874598" y="469150"/>
                  </a:lnTo>
                  <a:lnTo>
                    <a:pt x="874331" y="468884"/>
                  </a:lnTo>
                  <a:close/>
                </a:path>
                <a:path w="1061720" h="2333625">
                  <a:moveTo>
                    <a:pt x="905751" y="535432"/>
                  </a:moveTo>
                  <a:lnTo>
                    <a:pt x="902982" y="547357"/>
                  </a:lnTo>
                  <a:lnTo>
                    <a:pt x="901382" y="551865"/>
                  </a:lnTo>
                  <a:lnTo>
                    <a:pt x="903109" y="547357"/>
                  </a:lnTo>
                  <a:lnTo>
                    <a:pt x="905751" y="535432"/>
                  </a:lnTo>
                  <a:close/>
                </a:path>
                <a:path w="1061720" h="2333625">
                  <a:moveTo>
                    <a:pt x="818121" y="688136"/>
                  </a:moveTo>
                  <a:lnTo>
                    <a:pt x="817951" y="688670"/>
                  </a:lnTo>
                  <a:lnTo>
                    <a:pt x="817867" y="689063"/>
                  </a:lnTo>
                  <a:lnTo>
                    <a:pt x="817981" y="688784"/>
                  </a:lnTo>
                  <a:lnTo>
                    <a:pt x="818121" y="688136"/>
                  </a:lnTo>
                  <a:close/>
                </a:path>
                <a:path w="1061720" h="2333625">
                  <a:moveTo>
                    <a:pt x="851928" y="624509"/>
                  </a:moveTo>
                  <a:lnTo>
                    <a:pt x="851674" y="624776"/>
                  </a:lnTo>
                  <a:lnTo>
                    <a:pt x="818121" y="688136"/>
                  </a:lnTo>
                  <a:lnTo>
                    <a:pt x="851801" y="624776"/>
                  </a:lnTo>
                  <a:lnTo>
                    <a:pt x="851928" y="624509"/>
                  </a:lnTo>
                  <a:close/>
                </a:path>
                <a:path w="1061720" h="2333625">
                  <a:moveTo>
                    <a:pt x="259816" y="637628"/>
                  </a:moveTo>
                  <a:lnTo>
                    <a:pt x="258622" y="640143"/>
                  </a:lnTo>
                  <a:lnTo>
                    <a:pt x="259816" y="637628"/>
                  </a:lnTo>
                  <a:close/>
                </a:path>
                <a:path w="1061720" h="2333625">
                  <a:moveTo>
                    <a:pt x="296925" y="722071"/>
                  </a:moveTo>
                  <a:lnTo>
                    <a:pt x="301040" y="734923"/>
                  </a:lnTo>
                  <a:lnTo>
                    <a:pt x="301167" y="735190"/>
                  </a:lnTo>
                  <a:lnTo>
                    <a:pt x="301167" y="734923"/>
                  </a:lnTo>
                  <a:lnTo>
                    <a:pt x="296925" y="722071"/>
                  </a:lnTo>
                  <a:close/>
                </a:path>
                <a:path w="1061720" h="2333625">
                  <a:moveTo>
                    <a:pt x="272275" y="681507"/>
                  </a:moveTo>
                  <a:lnTo>
                    <a:pt x="274523" y="685355"/>
                  </a:lnTo>
                  <a:lnTo>
                    <a:pt x="275983" y="686663"/>
                  </a:lnTo>
                  <a:lnTo>
                    <a:pt x="274523" y="685215"/>
                  </a:lnTo>
                  <a:lnTo>
                    <a:pt x="272275" y="681507"/>
                  </a:lnTo>
                  <a:close/>
                </a:path>
                <a:path w="1061720" h="2333625">
                  <a:moveTo>
                    <a:pt x="291223" y="768197"/>
                  </a:moveTo>
                  <a:lnTo>
                    <a:pt x="290702" y="773366"/>
                  </a:lnTo>
                  <a:lnTo>
                    <a:pt x="291223" y="768197"/>
                  </a:lnTo>
                  <a:close/>
                </a:path>
                <a:path w="1061720" h="2333625">
                  <a:moveTo>
                    <a:pt x="289915" y="778408"/>
                  </a:moveTo>
                  <a:lnTo>
                    <a:pt x="288975" y="782104"/>
                  </a:lnTo>
                  <a:lnTo>
                    <a:pt x="289763" y="786345"/>
                  </a:lnTo>
                  <a:lnTo>
                    <a:pt x="289102" y="782104"/>
                  </a:lnTo>
                  <a:lnTo>
                    <a:pt x="289915" y="778408"/>
                  </a:lnTo>
                  <a:close/>
                </a:path>
                <a:path w="1061720" h="2333625">
                  <a:moveTo>
                    <a:pt x="844778" y="783971"/>
                  </a:moveTo>
                  <a:lnTo>
                    <a:pt x="844918" y="784504"/>
                  </a:lnTo>
                  <a:lnTo>
                    <a:pt x="845045" y="784898"/>
                  </a:lnTo>
                  <a:lnTo>
                    <a:pt x="844918" y="784377"/>
                  </a:lnTo>
                  <a:lnTo>
                    <a:pt x="844778" y="783971"/>
                  </a:lnTo>
                  <a:close/>
                </a:path>
                <a:path w="1061720" h="2333625">
                  <a:moveTo>
                    <a:pt x="904557" y="945019"/>
                  </a:moveTo>
                  <a:lnTo>
                    <a:pt x="905497" y="949401"/>
                  </a:lnTo>
                  <a:lnTo>
                    <a:pt x="905624" y="949667"/>
                  </a:lnTo>
                  <a:lnTo>
                    <a:pt x="905624" y="949401"/>
                  </a:lnTo>
                  <a:lnTo>
                    <a:pt x="904557" y="945019"/>
                  </a:lnTo>
                  <a:close/>
                </a:path>
                <a:path w="1061720" h="2333625">
                  <a:moveTo>
                    <a:pt x="210629" y="2320455"/>
                  </a:moveTo>
                  <a:lnTo>
                    <a:pt x="210108" y="2320455"/>
                  </a:lnTo>
                  <a:lnTo>
                    <a:pt x="195783" y="2333155"/>
                  </a:lnTo>
                  <a:lnTo>
                    <a:pt x="196583" y="2333155"/>
                  </a:lnTo>
                  <a:lnTo>
                    <a:pt x="210629" y="2320455"/>
                  </a:lnTo>
                  <a:close/>
                </a:path>
                <a:path w="1061720" h="2333625">
                  <a:moveTo>
                    <a:pt x="229450" y="2295055"/>
                  </a:moveTo>
                  <a:lnTo>
                    <a:pt x="227736" y="2295055"/>
                  </a:lnTo>
                  <a:lnTo>
                    <a:pt x="221106" y="2307755"/>
                  </a:lnTo>
                  <a:lnTo>
                    <a:pt x="218325" y="2307755"/>
                  </a:lnTo>
                  <a:lnTo>
                    <a:pt x="218058" y="2320455"/>
                  </a:lnTo>
                  <a:lnTo>
                    <a:pt x="218058" y="2333155"/>
                  </a:lnTo>
                  <a:lnTo>
                    <a:pt x="219773" y="2333155"/>
                  </a:lnTo>
                  <a:lnTo>
                    <a:pt x="219913" y="2320455"/>
                  </a:lnTo>
                  <a:lnTo>
                    <a:pt x="222694" y="2307755"/>
                  </a:lnTo>
                  <a:lnTo>
                    <a:pt x="229450" y="2295055"/>
                  </a:lnTo>
                  <a:close/>
                </a:path>
                <a:path w="1061720" h="2333625">
                  <a:moveTo>
                    <a:pt x="210629" y="2307755"/>
                  </a:moveTo>
                  <a:lnTo>
                    <a:pt x="207441" y="2307755"/>
                  </a:lnTo>
                  <a:lnTo>
                    <a:pt x="207721" y="2320455"/>
                  </a:lnTo>
                  <a:lnTo>
                    <a:pt x="209435" y="2320455"/>
                  </a:lnTo>
                  <a:lnTo>
                    <a:pt x="210629" y="2307755"/>
                  </a:lnTo>
                  <a:close/>
                </a:path>
                <a:path w="1061720" h="2333625">
                  <a:moveTo>
                    <a:pt x="214363" y="2307755"/>
                  </a:moveTo>
                  <a:lnTo>
                    <a:pt x="210629" y="2307755"/>
                  </a:lnTo>
                  <a:lnTo>
                    <a:pt x="214604" y="2320455"/>
                  </a:lnTo>
                  <a:lnTo>
                    <a:pt x="214363" y="2307755"/>
                  </a:lnTo>
                  <a:close/>
                </a:path>
                <a:path w="1061720" h="2333625">
                  <a:moveTo>
                    <a:pt x="228790" y="2307755"/>
                  </a:moveTo>
                  <a:lnTo>
                    <a:pt x="227190" y="2307755"/>
                  </a:lnTo>
                  <a:lnTo>
                    <a:pt x="224548" y="2320455"/>
                  </a:lnTo>
                  <a:lnTo>
                    <a:pt x="226275" y="2320455"/>
                  </a:lnTo>
                  <a:lnTo>
                    <a:pt x="228790" y="2307755"/>
                  </a:lnTo>
                  <a:close/>
                </a:path>
                <a:path w="1061720" h="2333625">
                  <a:moveTo>
                    <a:pt x="234365" y="2307755"/>
                  </a:moveTo>
                  <a:lnTo>
                    <a:pt x="232905" y="2307755"/>
                  </a:lnTo>
                  <a:lnTo>
                    <a:pt x="229323" y="2320455"/>
                  </a:lnTo>
                  <a:lnTo>
                    <a:pt x="230517" y="2320455"/>
                  </a:lnTo>
                  <a:lnTo>
                    <a:pt x="234365" y="2307755"/>
                  </a:lnTo>
                  <a:close/>
                </a:path>
                <a:path w="1061720" h="2333625">
                  <a:moveTo>
                    <a:pt x="220967" y="2295055"/>
                  </a:moveTo>
                  <a:lnTo>
                    <a:pt x="219392" y="2295055"/>
                  </a:lnTo>
                  <a:lnTo>
                    <a:pt x="217919" y="2307755"/>
                  </a:lnTo>
                  <a:lnTo>
                    <a:pt x="219506" y="2307755"/>
                  </a:lnTo>
                  <a:lnTo>
                    <a:pt x="220967" y="2295055"/>
                  </a:lnTo>
                  <a:close/>
                </a:path>
                <a:path w="1061720" h="2333625">
                  <a:moveTo>
                    <a:pt x="232244" y="2295055"/>
                  </a:moveTo>
                  <a:lnTo>
                    <a:pt x="230517" y="2295055"/>
                  </a:lnTo>
                  <a:lnTo>
                    <a:pt x="228663" y="2307755"/>
                  </a:lnTo>
                  <a:lnTo>
                    <a:pt x="230517" y="2307755"/>
                  </a:lnTo>
                  <a:lnTo>
                    <a:pt x="232244" y="2295055"/>
                  </a:lnTo>
                  <a:close/>
                </a:path>
                <a:path w="1061720" h="2333625">
                  <a:moveTo>
                    <a:pt x="242709" y="2295055"/>
                  </a:moveTo>
                  <a:lnTo>
                    <a:pt x="240868" y="2295055"/>
                  </a:lnTo>
                  <a:lnTo>
                    <a:pt x="240322" y="2307755"/>
                  </a:lnTo>
                  <a:lnTo>
                    <a:pt x="242049" y="2307755"/>
                  </a:lnTo>
                  <a:lnTo>
                    <a:pt x="242709" y="2295055"/>
                  </a:lnTo>
                  <a:close/>
                </a:path>
                <a:path w="1061720" h="2333625">
                  <a:moveTo>
                    <a:pt x="248005" y="2295055"/>
                  </a:moveTo>
                  <a:lnTo>
                    <a:pt x="246557" y="2295055"/>
                  </a:lnTo>
                  <a:lnTo>
                    <a:pt x="242176" y="2307755"/>
                  </a:lnTo>
                  <a:lnTo>
                    <a:pt x="243814" y="2307755"/>
                  </a:lnTo>
                  <a:lnTo>
                    <a:pt x="248005" y="2295055"/>
                  </a:lnTo>
                  <a:close/>
                </a:path>
                <a:path w="1061720" h="2333625">
                  <a:moveTo>
                    <a:pt x="293217" y="2295055"/>
                  </a:moveTo>
                  <a:lnTo>
                    <a:pt x="285000" y="2295055"/>
                  </a:lnTo>
                  <a:lnTo>
                    <a:pt x="278625" y="2307755"/>
                  </a:lnTo>
                  <a:lnTo>
                    <a:pt x="286321" y="2307755"/>
                  </a:lnTo>
                  <a:lnTo>
                    <a:pt x="293217" y="2295055"/>
                  </a:lnTo>
                  <a:close/>
                </a:path>
                <a:path w="1061720" h="2333625">
                  <a:moveTo>
                    <a:pt x="332854" y="2295055"/>
                  </a:moveTo>
                  <a:lnTo>
                    <a:pt x="331787" y="2295055"/>
                  </a:lnTo>
                  <a:lnTo>
                    <a:pt x="331127" y="2307755"/>
                  </a:lnTo>
                  <a:lnTo>
                    <a:pt x="332854" y="2295055"/>
                  </a:lnTo>
                  <a:close/>
                </a:path>
                <a:path w="1061720" h="2333625">
                  <a:moveTo>
                    <a:pt x="349021" y="2295055"/>
                  </a:moveTo>
                  <a:lnTo>
                    <a:pt x="342518" y="2295055"/>
                  </a:lnTo>
                  <a:lnTo>
                    <a:pt x="341731" y="2307755"/>
                  </a:lnTo>
                  <a:lnTo>
                    <a:pt x="347040" y="2307755"/>
                  </a:lnTo>
                  <a:lnTo>
                    <a:pt x="349021" y="2295055"/>
                  </a:lnTo>
                  <a:close/>
                </a:path>
                <a:path w="1061720" h="2333625">
                  <a:moveTo>
                    <a:pt x="198577" y="2282355"/>
                  </a:moveTo>
                  <a:lnTo>
                    <a:pt x="196849" y="2282355"/>
                  </a:lnTo>
                  <a:lnTo>
                    <a:pt x="198577" y="2295055"/>
                  </a:lnTo>
                  <a:lnTo>
                    <a:pt x="199770" y="2295055"/>
                  </a:lnTo>
                  <a:lnTo>
                    <a:pt x="198577" y="2282355"/>
                  </a:lnTo>
                  <a:close/>
                </a:path>
                <a:path w="1061720" h="2333625">
                  <a:moveTo>
                    <a:pt x="248005" y="2282355"/>
                  </a:moveTo>
                  <a:lnTo>
                    <a:pt x="246430" y="2282355"/>
                  </a:lnTo>
                  <a:lnTo>
                    <a:pt x="245617" y="2295055"/>
                  </a:lnTo>
                  <a:lnTo>
                    <a:pt x="247218" y="2295055"/>
                  </a:lnTo>
                  <a:lnTo>
                    <a:pt x="248005" y="2282355"/>
                  </a:lnTo>
                  <a:close/>
                </a:path>
                <a:path w="1061720" h="2333625">
                  <a:moveTo>
                    <a:pt x="254634" y="2282355"/>
                  </a:moveTo>
                  <a:lnTo>
                    <a:pt x="251993" y="2282355"/>
                  </a:lnTo>
                  <a:lnTo>
                    <a:pt x="251726" y="2295055"/>
                  </a:lnTo>
                  <a:lnTo>
                    <a:pt x="253720" y="2295055"/>
                  </a:lnTo>
                  <a:lnTo>
                    <a:pt x="254634" y="2282355"/>
                  </a:lnTo>
                  <a:close/>
                </a:path>
                <a:path w="1061720" h="2333625">
                  <a:moveTo>
                    <a:pt x="329399" y="2282355"/>
                  </a:moveTo>
                  <a:lnTo>
                    <a:pt x="326224" y="2282355"/>
                  </a:lnTo>
                  <a:lnTo>
                    <a:pt x="326339" y="2295055"/>
                  </a:lnTo>
                  <a:lnTo>
                    <a:pt x="327672" y="2295055"/>
                  </a:lnTo>
                  <a:lnTo>
                    <a:pt x="329399" y="2282355"/>
                  </a:lnTo>
                  <a:close/>
                </a:path>
                <a:path w="1061720" h="2333625">
                  <a:moveTo>
                    <a:pt x="338543" y="2282355"/>
                  </a:moveTo>
                  <a:lnTo>
                    <a:pt x="336029" y="2282355"/>
                  </a:lnTo>
                  <a:lnTo>
                    <a:pt x="335902" y="2295055"/>
                  </a:lnTo>
                  <a:lnTo>
                    <a:pt x="337896" y="2295055"/>
                  </a:lnTo>
                  <a:lnTo>
                    <a:pt x="338543" y="2282355"/>
                  </a:lnTo>
                  <a:close/>
                </a:path>
                <a:path w="1061720" h="2333625">
                  <a:moveTo>
                    <a:pt x="360159" y="2269655"/>
                  </a:moveTo>
                  <a:lnTo>
                    <a:pt x="358076" y="2269655"/>
                  </a:lnTo>
                  <a:lnTo>
                    <a:pt x="357631" y="2282355"/>
                  </a:lnTo>
                  <a:lnTo>
                    <a:pt x="351942" y="2295055"/>
                  </a:lnTo>
                  <a:lnTo>
                    <a:pt x="359892" y="2295055"/>
                  </a:lnTo>
                  <a:lnTo>
                    <a:pt x="359892" y="2282355"/>
                  </a:lnTo>
                  <a:lnTo>
                    <a:pt x="359232" y="2282355"/>
                  </a:lnTo>
                  <a:lnTo>
                    <a:pt x="360159" y="2269655"/>
                  </a:lnTo>
                  <a:close/>
                </a:path>
                <a:path w="1061720" h="2333625">
                  <a:moveTo>
                    <a:pt x="194589" y="2269655"/>
                  </a:moveTo>
                  <a:lnTo>
                    <a:pt x="191274" y="2269655"/>
                  </a:lnTo>
                  <a:lnTo>
                    <a:pt x="192862" y="2282355"/>
                  </a:lnTo>
                  <a:lnTo>
                    <a:pt x="195656" y="2282355"/>
                  </a:lnTo>
                  <a:lnTo>
                    <a:pt x="194589" y="2269655"/>
                  </a:lnTo>
                  <a:close/>
                </a:path>
                <a:path w="1061720" h="2333625">
                  <a:moveTo>
                    <a:pt x="199770" y="2269655"/>
                  </a:moveTo>
                  <a:lnTo>
                    <a:pt x="197383" y="2269655"/>
                  </a:lnTo>
                  <a:lnTo>
                    <a:pt x="196303" y="2282355"/>
                  </a:lnTo>
                  <a:lnTo>
                    <a:pt x="198043" y="2282355"/>
                  </a:lnTo>
                  <a:lnTo>
                    <a:pt x="199770" y="2269655"/>
                  </a:lnTo>
                  <a:close/>
                </a:path>
                <a:path w="1061720" h="2333625">
                  <a:moveTo>
                    <a:pt x="203352" y="2269655"/>
                  </a:moveTo>
                  <a:lnTo>
                    <a:pt x="199770" y="2269655"/>
                  </a:lnTo>
                  <a:lnTo>
                    <a:pt x="201879" y="2282355"/>
                  </a:lnTo>
                  <a:lnTo>
                    <a:pt x="203199" y="2282355"/>
                  </a:lnTo>
                  <a:lnTo>
                    <a:pt x="203352" y="2269655"/>
                  </a:lnTo>
                  <a:close/>
                </a:path>
                <a:path w="1061720" h="2333625">
                  <a:moveTo>
                    <a:pt x="367982" y="2269655"/>
                  </a:moveTo>
                  <a:lnTo>
                    <a:pt x="364794" y="2269655"/>
                  </a:lnTo>
                  <a:lnTo>
                    <a:pt x="365188" y="2282355"/>
                  </a:lnTo>
                  <a:lnTo>
                    <a:pt x="367703" y="2282355"/>
                  </a:lnTo>
                  <a:lnTo>
                    <a:pt x="367982" y="2269655"/>
                  </a:lnTo>
                  <a:close/>
                </a:path>
                <a:path w="1061720" h="2333625">
                  <a:moveTo>
                    <a:pt x="190741" y="2256955"/>
                  </a:moveTo>
                  <a:lnTo>
                    <a:pt x="189153" y="2256955"/>
                  </a:lnTo>
                  <a:lnTo>
                    <a:pt x="183591" y="2269655"/>
                  </a:lnTo>
                  <a:lnTo>
                    <a:pt x="185839" y="2269655"/>
                  </a:lnTo>
                  <a:lnTo>
                    <a:pt x="190741" y="2256955"/>
                  </a:lnTo>
                  <a:close/>
                </a:path>
                <a:path w="1061720" h="2333625">
                  <a:moveTo>
                    <a:pt x="381622" y="2256955"/>
                  </a:moveTo>
                  <a:lnTo>
                    <a:pt x="379895" y="2256955"/>
                  </a:lnTo>
                  <a:lnTo>
                    <a:pt x="381368" y="2269655"/>
                  </a:lnTo>
                  <a:lnTo>
                    <a:pt x="383616" y="2269655"/>
                  </a:lnTo>
                  <a:lnTo>
                    <a:pt x="381622" y="2256955"/>
                  </a:lnTo>
                  <a:close/>
                </a:path>
                <a:path w="1061720" h="2333625">
                  <a:moveTo>
                    <a:pt x="389331" y="2256955"/>
                  </a:moveTo>
                  <a:lnTo>
                    <a:pt x="385216" y="2256955"/>
                  </a:lnTo>
                  <a:lnTo>
                    <a:pt x="387857" y="2269655"/>
                  </a:lnTo>
                  <a:lnTo>
                    <a:pt x="389712" y="2269655"/>
                  </a:lnTo>
                  <a:lnTo>
                    <a:pt x="389331" y="2256955"/>
                  </a:lnTo>
                  <a:close/>
                </a:path>
                <a:path w="1061720" h="2333625">
                  <a:moveTo>
                    <a:pt x="399643" y="2256955"/>
                  </a:moveTo>
                  <a:lnTo>
                    <a:pt x="397929" y="2256955"/>
                  </a:lnTo>
                  <a:lnTo>
                    <a:pt x="395541" y="2269655"/>
                  </a:lnTo>
                  <a:lnTo>
                    <a:pt x="397268" y="2269655"/>
                  </a:lnTo>
                  <a:lnTo>
                    <a:pt x="399643" y="2256955"/>
                  </a:lnTo>
                  <a:close/>
                </a:path>
                <a:path w="1061720" h="2333625">
                  <a:moveTo>
                    <a:pt x="405752" y="2256955"/>
                  </a:moveTo>
                  <a:lnTo>
                    <a:pt x="403885" y="2256955"/>
                  </a:lnTo>
                  <a:lnTo>
                    <a:pt x="403504" y="2269655"/>
                  </a:lnTo>
                  <a:lnTo>
                    <a:pt x="405358" y="2269655"/>
                  </a:lnTo>
                  <a:lnTo>
                    <a:pt x="405752" y="2256955"/>
                  </a:lnTo>
                  <a:close/>
                </a:path>
                <a:path w="1061720" h="2333625">
                  <a:moveTo>
                    <a:pt x="411314" y="2256955"/>
                  </a:moveTo>
                  <a:lnTo>
                    <a:pt x="410654" y="2256955"/>
                  </a:lnTo>
                  <a:lnTo>
                    <a:pt x="406272" y="2269655"/>
                  </a:lnTo>
                  <a:lnTo>
                    <a:pt x="407212" y="2269655"/>
                  </a:lnTo>
                  <a:lnTo>
                    <a:pt x="411277" y="2258205"/>
                  </a:lnTo>
                  <a:lnTo>
                    <a:pt x="411314" y="2256955"/>
                  </a:lnTo>
                  <a:close/>
                </a:path>
                <a:path w="1061720" h="2333625">
                  <a:moveTo>
                    <a:pt x="413448" y="2256955"/>
                  </a:moveTo>
                  <a:lnTo>
                    <a:pt x="411721" y="2256955"/>
                  </a:lnTo>
                  <a:lnTo>
                    <a:pt x="411277" y="2258205"/>
                  </a:lnTo>
                  <a:lnTo>
                    <a:pt x="410933" y="2269655"/>
                  </a:lnTo>
                  <a:lnTo>
                    <a:pt x="413245" y="2269655"/>
                  </a:lnTo>
                  <a:lnTo>
                    <a:pt x="413448" y="2256955"/>
                  </a:lnTo>
                  <a:close/>
                </a:path>
                <a:path w="1061720" h="2333625">
                  <a:moveTo>
                    <a:pt x="421398" y="2256955"/>
                  </a:moveTo>
                  <a:lnTo>
                    <a:pt x="418477" y="2256955"/>
                  </a:lnTo>
                  <a:lnTo>
                    <a:pt x="413245" y="2269655"/>
                  </a:lnTo>
                  <a:lnTo>
                    <a:pt x="419277" y="2269655"/>
                  </a:lnTo>
                  <a:lnTo>
                    <a:pt x="421398" y="2256955"/>
                  </a:lnTo>
                  <a:close/>
                </a:path>
                <a:path w="1061720" h="2333625">
                  <a:moveTo>
                    <a:pt x="411721" y="2256955"/>
                  </a:moveTo>
                  <a:lnTo>
                    <a:pt x="411314" y="2256955"/>
                  </a:lnTo>
                  <a:lnTo>
                    <a:pt x="411277" y="2258205"/>
                  </a:lnTo>
                  <a:lnTo>
                    <a:pt x="411721" y="2256955"/>
                  </a:lnTo>
                  <a:close/>
                </a:path>
                <a:path w="1061720" h="2333625">
                  <a:moveTo>
                    <a:pt x="148869" y="2244255"/>
                  </a:moveTo>
                  <a:lnTo>
                    <a:pt x="141833" y="2244255"/>
                  </a:lnTo>
                  <a:lnTo>
                    <a:pt x="140906" y="2256955"/>
                  </a:lnTo>
                  <a:lnTo>
                    <a:pt x="146469" y="2256955"/>
                  </a:lnTo>
                  <a:lnTo>
                    <a:pt x="148869" y="2244255"/>
                  </a:lnTo>
                  <a:close/>
                </a:path>
                <a:path w="1061720" h="2333625">
                  <a:moveTo>
                    <a:pt x="156946" y="2244255"/>
                  </a:moveTo>
                  <a:lnTo>
                    <a:pt x="155359" y="2244255"/>
                  </a:lnTo>
                  <a:lnTo>
                    <a:pt x="153492" y="2256955"/>
                  </a:lnTo>
                  <a:lnTo>
                    <a:pt x="155359" y="2256955"/>
                  </a:lnTo>
                  <a:lnTo>
                    <a:pt x="156946" y="2244255"/>
                  </a:lnTo>
                  <a:close/>
                </a:path>
                <a:path w="1061720" h="2333625">
                  <a:moveTo>
                    <a:pt x="191160" y="2231555"/>
                  </a:moveTo>
                  <a:lnTo>
                    <a:pt x="183857" y="2231555"/>
                  </a:lnTo>
                  <a:lnTo>
                    <a:pt x="183324" y="2244255"/>
                  </a:lnTo>
                  <a:lnTo>
                    <a:pt x="169278" y="2256955"/>
                  </a:lnTo>
                  <a:lnTo>
                    <a:pt x="170205" y="2256955"/>
                  </a:lnTo>
                  <a:lnTo>
                    <a:pt x="184645" y="2244255"/>
                  </a:lnTo>
                  <a:lnTo>
                    <a:pt x="191160" y="2231555"/>
                  </a:lnTo>
                  <a:close/>
                </a:path>
                <a:path w="1061720" h="2333625">
                  <a:moveTo>
                    <a:pt x="199237" y="2244255"/>
                  </a:moveTo>
                  <a:lnTo>
                    <a:pt x="197904" y="2244255"/>
                  </a:lnTo>
                  <a:lnTo>
                    <a:pt x="191274" y="2256955"/>
                  </a:lnTo>
                  <a:lnTo>
                    <a:pt x="192735" y="2256955"/>
                  </a:lnTo>
                  <a:lnTo>
                    <a:pt x="199237" y="2244255"/>
                  </a:lnTo>
                  <a:close/>
                </a:path>
                <a:path w="1061720" h="2333625">
                  <a:moveTo>
                    <a:pt x="434124" y="2244255"/>
                  </a:moveTo>
                  <a:lnTo>
                    <a:pt x="420077" y="2244255"/>
                  </a:lnTo>
                  <a:lnTo>
                    <a:pt x="419138" y="2256955"/>
                  </a:lnTo>
                  <a:lnTo>
                    <a:pt x="430936" y="2256955"/>
                  </a:lnTo>
                  <a:lnTo>
                    <a:pt x="434124" y="2244255"/>
                  </a:lnTo>
                  <a:close/>
                </a:path>
                <a:path w="1061720" h="2333625">
                  <a:moveTo>
                    <a:pt x="453478" y="2244255"/>
                  </a:moveTo>
                  <a:lnTo>
                    <a:pt x="438378" y="2244255"/>
                  </a:lnTo>
                  <a:lnTo>
                    <a:pt x="438226" y="2256955"/>
                  </a:lnTo>
                  <a:lnTo>
                    <a:pt x="452551" y="2256955"/>
                  </a:lnTo>
                  <a:lnTo>
                    <a:pt x="453478" y="2244255"/>
                  </a:lnTo>
                  <a:close/>
                </a:path>
                <a:path w="1061720" h="2333625">
                  <a:moveTo>
                    <a:pt x="480910" y="2244255"/>
                  </a:moveTo>
                  <a:lnTo>
                    <a:pt x="476415" y="2244255"/>
                  </a:lnTo>
                  <a:lnTo>
                    <a:pt x="479069" y="2256955"/>
                  </a:lnTo>
                  <a:lnTo>
                    <a:pt x="480910" y="2256955"/>
                  </a:lnTo>
                  <a:lnTo>
                    <a:pt x="480910" y="2244255"/>
                  </a:lnTo>
                  <a:close/>
                </a:path>
                <a:path w="1061720" h="2333625">
                  <a:moveTo>
                    <a:pt x="495350" y="2244255"/>
                  </a:moveTo>
                  <a:lnTo>
                    <a:pt x="492569" y="2244255"/>
                  </a:lnTo>
                  <a:lnTo>
                    <a:pt x="494029" y="2256955"/>
                  </a:lnTo>
                  <a:lnTo>
                    <a:pt x="496163" y="2256955"/>
                  </a:lnTo>
                  <a:lnTo>
                    <a:pt x="495350" y="2244255"/>
                  </a:lnTo>
                  <a:close/>
                </a:path>
                <a:path w="1061720" h="2333625">
                  <a:moveTo>
                    <a:pt x="151637" y="2231555"/>
                  </a:moveTo>
                  <a:lnTo>
                    <a:pt x="150190" y="2231555"/>
                  </a:lnTo>
                  <a:lnTo>
                    <a:pt x="147015" y="2244255"/>
                  </a:lnTo>
                  <a:lnTo>
                    <a:pt x="148462" y="2244255"/>
                  </a:lnTo>
                  <a:lnTo>
                    <a:pt x="151637" y="2231555"/>
                  </a:lnTo>
                  <a:close/>
                </a:path>
                <a:path w="1061720" h="2333625">
                  <a:moveTo>
                    <a:pt x="198297" y="2231555"/>
                  </a:moveTo>
                  <a:lnTo>
                    <a:pt x="191160" y="2231555"/>
                  </a:lnTo>
                  <a:lnTo>
                    <a:pt x="196976" y="2244255"/>
                  </a:lnTo>
                  <a:lnTo>
                    <a:pt x="198297" y="2231555"/>
                  </a:lnTo>
                  <a:close/>
                </a:path>
                <a:path w="1061720" h="2333625">
                  <a:moveTo>
                    <a:pt x="202818" y="2231555"/>
                  </a:moveTo>
                  <a:lnTo>
                    <a:pt x="201091" y="2231555"/>
                  </a:lnTo>
                  <a:lnTo>
                    <a:pt x="200304" y="2244255"/>
                  </a:lnTo>
                  <a:lnTo>
                    <a:pt x="202145" y="2244255"/>
                  </a:lnTo>
                  <a:lnTo>
                    <a:pt x="202818" y="2231555"/>
                  </a:lnTo>
                  <a:close/>
                </a:path>
                <a:path w="1061720" h="2333625">
                  <a:moveTo>
                    <a:pt x="456526" y="2231555"/>
                  </a:moveTo>
                  <a:lnTo>
                    <a:pt x="454939" y="2231555"/>
                  </a:lnTo>
                  <a:lnTo>
                    <a:pt x="455193" y="2244255"/>
                  </a:lnTo>
                  <a:lnTo>
                    <a:pt x="457047" y="2244255"/>
                  </a:lnTo>
                  <a:lnTo>
                    <a:pt x="456526" y="2231555"/>
                  </a:lnTo>
                  <a:close/>
                </a:path>
                <a:path w="1061720" h="2333625">
                  <a:moveTo>
                    <a:pt x="469506" y="2231555"/>
                  </a:moveTo>
                  <a:lnTo>
                    <a:pt x="467652" y="2231555"/>
                  </a:lnTo>
                  <a:lnTo>
                    <a:pt x="467652" y="2244255"/>
                  </a:lnTo>
                  <a:lnTo>
                    <a:pt x="469506" y="2244255"/>
                  </a:lnTo>
                  <a:lnTo>
                    <a:pt x="469506" y="2231555"/>
                  </a:lnTo>
                  <a:close/>
                </a:path>
                <a:path w="1061720" h="2333625">
                  <a:moveTo>
                    <a:pt x="476681" y="2231555"/>
                  </a:moveTo>
                  <a:lnTo>
                    <a:pt x="474954" y="2231555"/>
                  </a:lnTo>
                  <a:lnTo>
                    <a:pt x="475614" y="2244255"/>
                  </a:lnTo>
                  <a:lnTo>
                    <a:pt x="477342" y="2244255"/>
                  </a:lnTo>
                  <a:lnTo>
                    <a:pt x="476681" y="2231555"/>
                  </a:lnTo>
                  <a:close/>
                </a:path>
                <a:path w="1061720" h="2333625">
                  <a:moveTo>
                    <a:pt x="481456" y="2231555"/>
                  </a:moveTo>
                  <a:lnTo>
                    <a:pt x="479856" y="2231555"/>
                  </a:lnTo>
                  <a:lnTo>
                    <a:pt x="483031" y="2244255"/>
                  </a:lnTo>
                  <a:lnTo>
                    <a:pt x="484225" y="2244255"/>
                  </a:lnTo>
                  <a:lnTo>
                    <a:pt x="481456" y="2231555"/>
                  </a:lnTo>
                  <a:close/>
                </a:path>
                <a:path w="1061720" h="2333625">
                  <a:moveTo>
                    <a:pt x="491515" y="2231555"/>
                  </a:moveTo>
                  <a:lnTo>
                    <a:pt x="489661" y="2231555"/>
                  </a:lnTo>
                  <a:lnTo>
                    <a:pt x="489534" y="2244255"/>
                  </a:lnTo>
                  <a:lnTo>
                    <a:pt x="491388" y="2244255"/>
                  </a:lnTo>
                  <a:lnTo>
                    <a:pt x="491515" y="2231555"/>
                  </a:lnTo>
                  <a:close/>
                </a:path>
                <a:path w="1061720" h="2333625">
                  <a:moveTo>
                    <a:pt x="513524" y="2231555"/>
                  </a:moveTo>
                  <a:lnTo>
                    <a:pt x="507301" y="2231555"/>
                  </a:lnTo>
                  <a:lnTo>
                    <a:pt x="507428" y="2244255"/>
                  </a:lnTo>
                  <a:lnTo>
                    <a:pt x="512597" y="2244255"/>
                  </a:lnTo>
                  <a:lnTo>
                    <a:pt x="513524" y="2231555"/>
                  </a:lnTo>
                  <a:close/>
                </a:path>
                <a:path w="1061720" h="2333625">
                  <a:moveTo>
                    <a:pt x="160921" y="2218855"/>
                  </a:moveTo>
                  <a:lnTo>
                    <a:pt x="159207" y="2218855"/>
                  </a:lnTo>
                  <a:lnTo>
                    <a:pt x="156006" y="2231555"/>
                  </a:lnTo>
                  <a:lnTo>
                    <a:pt x="160261" y="2231555"/>
                  </a:lnTo>
                  <a:lnTo>
                    <a:pt x="160921" y="2218855"/>
                  </a:lnTo>
                  <a:close/>
                </a:path>
                <a:path w="1061720" h="2333625">
                  <a:moveTo>
                    <a:pt x="472020" y="2218855"/>
                  </a:moveTo>
                  <a:lnTo>
                    <a:pt x="468452" y="2218855"/>
                  </a:lnTo>
                  <a:lnTo>
                    <a:pt x="466064" y="2231555"/>
                  </a:lnTo>
                  <a:lnTo>
                    <a:pt x="473494" y="2231555"/>
                  </a:lnTo>
                  <a:lnTo>
                    <a:pt x="472020" y="2218855"/>
                  </a:lnTo>
                  <a:close/>
                </a:path>
                <a:path w="1061720" h="2333625">
                  <a:moveTo>
                    <a:pt x="490854" y="2218855"/>
                  </a:moveTo>
                  <a:lnTo>
                    <a:pt x="489394" y="2218855"/>
                  </a:lnTo>
                  <a:lnTo>
                    <a:pt x="492048" y="2231555"/>
                  </a:lnTo>
                  <a:lnTo>
                    <a:pt x="492988" y="2231555"/>
                  </a:lnTo>
                  <a:lnTo>
                    <a:pt x="490854" y="2218855"/>
                  </a:lnTo>
                  <a:close/>
                </a:path>
                <a:path w="1061720" h="2333625">
                  <a:moveTo>
                    <a:pt x="493115" y="2218855"/>
                  </a:moveTo>
                  <a:lnTo>
                    <a:pt x="491921" y="2218855"/>
                  </a:lnTo>
                  <a:lnTo>
                    <a:pt x="498017" y="2231555"/>
                  </a:lnTo>
                  <a:lnTo>
                    <a:pt x="499198" y="2231555"/>
                  </a:lnTo>
                  <a:lnTo>
                    <a:pt x="493115" y="2218855"/>
                  </a:lnTo>
                  <a:close/>
                </a:path>
                <a:path w="1061720" h="2333625">
                  <a:moveTo>
                    <a:pt x="505701" y="2218855"/>
                  </a:moveTo>
                  <a:lnTo>
                    <a:pt x="501332" y="2218855"/>
                  </a:lnTo>
                  <a:lnTo>
                    <a:pt x="500405" y="2231555"/>
                  </a:lnTo>
                  <a:lnTo>
                    <a:pt x="509549" y="2231555"/>
                  </a:lnTo>
                  <a:lnTo>
                    <a:pt x="505701" y="2218855"/>
                  </a:lnTo>
                  <a:close/>
                </a:path>
                <a:path w="1061720" h="2333625">
                  <a:moveTo>
                    <a:pt x="114795" y="2206155"/>
                  </a:moveTo>
                  <a:lnTo>
                    <a:pt x="111607" y="2206155"/>
                  </a:lnTo>
                  <a:lnTo>
                    <a:pt x="113601" y="2218855"/>
                  </a:lnTo>
                  <a:lnTo>
                    <a:pt x="121691" y="2218855"/>
                  </a:lnTo>
                  <a:lnTo>
                    <a:pt x="114795" y="2206155"/>
                  </a:lnTo>
                  <a:close/>
                </a:path>
                <a:path w="1061720" h="2333625">
                  <a:moveTo>
                    <a:pt x="506361" y="2206155"/>
                  </a:moveTo>
                  <a:lnTo>
                    <a:pt x="502792" y="2206155"/>
                  </a:lnTo>
                  <a:lnTo>
                    <a:pt x="504774" y="2218855"/>
                  </a:lnTo>
                  <a:lnTo>
                    <a:pt x="507022" y="2218855"/>
                  </a:lnTo>
                  <a:lnTo>
                    <a:pt x="506361" y="2206155"/>
                  </a:lnTo>
                  <a:close/>
                </a:path>
                <a:path w="1061720" h="2333625">
                  <a:moveTo>
                    <a:pt x="510730" y="2206155"/>
                  </a:moveTo>
                  <a:lnTo>
                    <a:pt x="508355" y="2206155"/>
                  </a:lnTo>
                  <a:lnTo>
                    <a:pt x="509689" y="2218855"/>
                  </a:lnTo>
                  <a:lnTo>
                    <a:pt x="513930" y="2218855"/>
                  </a:lnTo>
                  <a:lnTo>
                    <a:pt x="510730" y="2206155"/>
                  </a:lnTo>
                  <a:close/>
                </a:path>
                <a:path w="1061720" h="2333625">
                  <a:moveTo>
                    <a:pt x="526783" y="2206155"/>
                  </a:moveTo>
                  <a:lnTo>
                    <a:pt x="525056" y="2206155"/>
                  </a:lnTo>
                  <a:lnTo>
                    <a:pt x="526516" y="2218855"/>
                  </a:lnTo>
                  <a:lnTo>
                    <a:pt x="528116" y="2218855"/>
                  </a:lnTo>
                  <a:lnTo>
                    <a:pt x="526783" y="2206155"/>
                  </a:lnTo>
                  <a:close/>
                </a:path>
                <a:path w="1061720" h="2333625">
                  <a:moveTo>
                    <a:pt x="533260" y="2206155"/>
                  </a:moveTo>
                  <a:lnTo>
                    <a:pt x="530085" y="2206155"/>
                  </a:lnTo>
                  <a:lnTo>
                    <a:pt x="531812" y="2218855"/>
                  </a:lnTo>
                  <a:lnTo>
                    <a:pt x="534327" y="2218855"/>
                  </a:lnTo>
                  <a:lnTo>
                    <a:pt x="533260" y="2206155"/>
                  </a:lnTo>
                  <a:close/>
                </a:path>
                <a:path w="1061720" h="2333625">
                  <a:moveTo>
                    <a:pt x="552894" y="2206155"/>
                  </a:moveTo>
                  <a:lnTo>
                    <a:pt x="550900" y="2206155"/>
                  </a:lnTo>
                  <a:lnTo>
                    <a:pt x="549579" y="2218855"/>
                  </a:lnTo>
                  <a:lnTo>
                    <a:pt x="551306" y="2218855"/>
                  </a:lnTo>
                  <a:lnTo>
                    <a:pt x="552894" y="2206155"/>
                  </a:lnTo>
                  <a:close/>
                </a:path>
                <a:path w="1061720" h="2333625">
                  <a:moveTo>
                    <a:pt x="573163" y="2206155"/>
                  </a:moveTo>
                  <a:lnTo>
                    <a:pt x="569721" y="2206155"/>
                  </a:lnTo>
                  <a:lnTo>
                    <a:pt x="571588" y="2218855"/>
                  </a:lnTo>
                  <a:lnTo>
                    <a:pt x="574014" y="2218855"/>
                  </a:lnTo>
                  <a:lnTo>
                    <a:pt x="573163" y="2206155"/>
                  </a:lnTo>
                  <a:close/>
                </a:path>
                <a:path w="1061720" h="2333625">
                  <a:moveTo>
                    <a:pt x="578065" y="2206155"/>
                  </a:moveTo>
                  <a:lnTo>
                    <a:pt x="574890" y="2206155"/>
                  </a:lnTo>
                  <a:lnTo>
                    <a:pt x="574370" y="2218855"/>
                  </a:lnTo>
                  <a:lnTo>
                    <a:pt x="575830" y="2218855"/>
                  </a:lnTo>
                  <a:lnTo>
                    <a:pt x="578065" y="2206155"/>
                  </a:lnTo>
                  <a:close/>
                </a:path>
                <a:path w="1061720" h="2333625">
                  <a:moveTo>
                    <a:pt x="58458" y="2193455"/>
                  </a:moveTo>
                  <a:lnTo>
                    <a:pt x="52628" y="2193455"/>
                  </a:lnTo>
                  <a:lnTo>
                    <a:pt x="49987" y="2206155"/>
                  </a:lnTo>
                  <a:lnTo>
                    <a:pt x="55549" y="2206155"/>
                  </a:lnTo>
                  <a:lnTo>
                    <a:pt x="58458" y="2193455"/>
                  </a:lnTo>
                  <a:close/>
                </a:path>
                <a:path w="1061720" h="2333625">
                  <a:moveTo>
                    <a:pt x="77939" y="2193455"/>
                  </a:moveTo>
                  <a:lnTo>
                    <a:pt x="73558" y="2193455"/>
                  </a:lnTo>
                  <a:lnTo>
                    <a:pt x="73164" y="2206155"/>
                  </a:lnTo>
                  <a:lnTo>
                    <a:pt x="78600" y="2206155"/>
                  </a:lnTo>
                  <a:lnTo>
                    <a:pt x="77939" y="2193455"/>
                  </a:lnTo>
                  <a:close/>
                </a:path>
                <a:path w="1061720" h="2333625">
                  <a:moveTo>
                    <a:pt x="78219" y="2193455"/>
                  </a:moveTo>
                  <a:lnTo>
                    <a:pt x="77939" y="2193455"/>
                  </a:lnTo>
                  <a:lnTo>
                    <a:pt x="78600" y="2206155"/>
                  </a:lnTo>
                  <a:lnTo>
                    <a:pt x="78219" y="2193455"/>
                  </a:lnTo>
                  <a:close/>
                </a:path>
                <a:path w="1061720" h="2333625">
                  <a:moveTo>
                    <a:pt x="79667" y="2193455"/>
                  </a:moveTo>
                  <a:lnTo>
                    <a:pt x="78219" y="2193455"/>
                  </a:lnTo>
                  <a:lnTo>
                    <a:pt x="78600" y="2206155"/>
                  </a:lnTo>
                  <a:lnTo>
                    <a:pt x="82181" y="2206155"/>
                  </a:lnTo>
                  <a:lnTo>
                    <a:pt x="79667" y="2193455"/>
                  </a:lnTo>
                  <a:close/>
                </a:path>
                <a:path w="1061720" h="2333625">
                  <a:moveTo>
                    <a:pt x="94919" y="2193455"/>
                  </a:moveTo>
                  <a:lnTo>
                    <a:pt x="88950" y="2193455"/>
                  </a:lnTo>
                  <a:lnTo>
                    <a:pt x="88557" y="2206155"/>
                  </a:lnTo>
                  <a:lnTo>
                    <a:pt x="95313" y="2206155"/>
                  </a:lnTo>
                  <a:lnTo>
                    <a:pt x="94919" y="2193455"/>
                  </a:lnTo>
                  <a:close/>
                </a:path>
                <a:path w="1061720" h="2333625">
                  <a:moveTo>
                    <a:pt x="495096" y="2193455"/>
                  </a:moveTo>
                  <a:lnTo>
                    <a:pt x="493648" y="2206155"/>
                  </a:lnTo>
                  <a:lnTo>
                    <a:pt x="498017" y="2206155"/>
                  </a:lnTo>
                  <a:lnTo>
                    <a:pt x="495096" y="2193455"/>
                  </a:lnTo>
                  <a:close/>
                </a:path>
                <a:path w="1061720" h="2333625">
                  <a:moveTo>
                    <a:pt x="563765" y="2168055"/>
                  </a:moveTo>
                  <a:lnTo>
                    <a:pt x="562305" y="2168055"/>
                  </a:lnTo>
                  <a:lnTo>
                    <a:pt x="549300" y="2193455"/>
                  </a:lnTo>
                  <a:lnTo>
                    <a:pt x="549046" y="2193455"/>
                  </a:lnTo>
                  <a:lnTo>
                    <a:pt x="548119" y="2206155"/>
                  </a:lnTo>
                  <a:lnTo>
                    <a:pt x="549960" y="2206155"/>
                  </a:lnTo>
                  <a:lnTo>
                    <a:pt x="550900" y="2193455"/>
                  </a:lnTo>
                  <a:lnTo>
                    <a:pt x="559777" y="2180755"/>
                  </a:lnTo>
                  <a:lnTo>
                    <a:pt x="563765" y="2168055"/>
                  </a:lnTo>
                  <a:close/>
                </a:path>
                <a:path w="1061720" h="2333625">
                  <a:moveTo>
                    <a:pt x="557136" y="2193455"/>
                  </a:moveTo>
                  <a:lnTo>
                    <a:pt x="553554" y="2193455"/>
                  </a:lnTo>
                  <a:lnTo>
                    <a:pt x="551827" y="2206155"/>
                  </a:lnTo>
                  <a:lnTo>
                    <a:pt x="554748" y="2206155"/>
                  </a:lnTo>
                  <a:lnTo>
                    <a:pt x="557136" y="2193455"/>
                  </a:lnTo>
                  <a:close/>
                </a:path>
                <a:path w="1061720" h="2333625">
                  <a:moveTo>
                    <a:pt x="586562" y="2193455"/>
                  </a:moveTo>
                  <a:lnTo>
                    <a:pt x="584174" y="2193455"/>
                  </a:lnTo>
                  <a:lnTo>
                    <a:pt x="581659" y="2206155"/>
                  </a:lnTo>
                  <a:lnTo>
                    <a:pt x="588009" y="2206155"/>
                  </a:lnTo>
                  <a:lnTo>
                    <a:pt x="586562" y="2193455"/>
                  </a:lnTo>
                  <a:close/>
                </a:path>
                <a:path w="1061720" h="2333625">
                  <a:moveTo>
                    <a:pt x="598627" y="2193455"/>
                  </a:moveTo>
                  <a:lnTo>
                    <a:pt x="596772" y="2206155"/>
                  </a:lnTo>
                  <a:lnTo>
                    <a:pt x="602729" y="2206155"/>
                  </a:lnTo>
                  <a:lnTo>
                    <a:pt x="598627" y="2193455"/>
                  </a:lnTo>
                  <a:close/>
                </a:path>
                <a:path w="1061720" h="2333625">
                  <a:moveTo>
                    <a:pt x="606577" y="2193455"/>
                  </a:moveTo>
                  <a:lnTo>
                    <a:pt x="603669" y="2193455"/>
                  </a:lnTo>
                  <a:lnTo>
                    <a:pt x="602729" y="2206155"/>
                  </a:lnTo>
                  <a:lnTo>
                    <a:pt x="605243" y="2206155"/>
                  </a:lnTo>
                  <a:lnTo>
                    <a:pt x="606577" y="2193455"/>
                  </a:lnTo>
                  <a:close/>
                </a:path>
                <a:path w="1061720" h="2333625">
                  <a:moveTo>
                    <a:pt x="644220" y="2193455"/>
                  </a:moveTo>
                  <a:lnTo>
                    <a:pt x="643153" y="2193455"/>
                  </a:lnTo>
                  <a:lnTo>
                    <a:pt x="652043" y="2206155"/>
                  </a:lnTo>
                  <a:lnTo>
                    <a:pt x="652195" y="2206155"/>
                  </a:lnTo>
                  <a:lnTo>
                    <a:pt x="644220" y="2193455"/>
                  </a:lnTo>
                  <a:close/>
                </a:path>
                <a:path w="1061720" h="2333625">
                  <a:moveTo>
                    <a:pt x="655104" y="2193455"/>
                  </a:moveTo>
                  <a:lnTo>
                    <a:pt x="653503" y="2193455"/>
                  </a:lnTo>
                  <a:lnTo>
                    <a:pt x="652703" y="2206155"/>
                  </a:lnTo>
                  <a:lnTo>
                    <a:pt x="655764" y="2206155"/>
                  </a:lnTo>
                  <a:lnTo>
                    <a:pt x="655104" y="2193455"/>
                  </a:lnTo>
                  <a:close/>
                </a:path>
                <a:path w="1061720" h="2333625">
                  <a:moveTo>
                    <a:pt x="658533" y="2193455"/>
                  </a:moveTo>
                  <a:lnTo>
                    <a:pt x="657339" y="2193455"/>
                  </a:lnTo>
                  <a:lnTo>
                    <a:pt x="665822" y="2206155"/>
                  </a:lnTo>
                  <a:lnTo>
                    <a:pt x="665962" y="2206155"/>
                  </a:lnTo>
                  <a:lnTo>
                    <a:pt x="665959" y="2206021"/>
                  </a:lnTo>
                  <a:lnTo>
                    <a:pt x="658533" y="2193455"/>
                  </a:lnTo>
                  <a:close/>
                </a:path>
                <a:path w="1061720" h="2333625">
                  <a:moveTo>
                    <a:pt x="665959" y="2206021"/>
                  </a:moveTo>
                  <a:lnTo>
                    <a:pt x="665962" y="2206155"/>
                  </a:lnTo>
                  <a:lnTo>
                    <a:pt x="665959" y="2206021"/>
                  </a:lnTo>
                  <a:close/>
                </a:path>
                <a:path w="1061720" h="2333625">
                  <a:moveTo>
                    <a:pt x="667423" y="2193455"/>
                  </a:moveTo>
                  <a:lnTo>
                    <a:pt x="665695" y="2193455"/>
                  </a:lnTo>
                  <a:lnTo>
                    <a:pt x="665959" y="2206021"/>
                  </a:lnTo>
                  <a:lnTo>
                    <a:pt x="666038" y="2206155"/>
                  </a:lnTo>
                  <a:lnTo>
                    <a:pt x="667804" y="2206155"/>
                  </a:lnTo>
                  <a:lnTo>
                    <a:pt x="667423" y="2193455"/>
                  </a:lnTo>
                  <a:close/>
                </a:path>
                <a:path w="1061720" h="2333625">
                  <a:moveTo>
                    <a:pt x="682269" y="2193455"/>
                  </a:moveTo>
                  <a:lnTo>
                    <a:pt x="671258" y="2193455"/>
                  </a:lnTo>
                  <a:lnTo>
                    <a:pt x="670344" y="2206155"/>
                  </a:lnTo>
                  <a:lnTo>
                    <a:pt x="678687" y="2206155"/>
                  </a:lnTo>
                  <a:lnTo>
                    <a:pt x="682269" y="2193455"/>
                  </a:lnTo>
                  <a:close/>
                </a:path>
                <a:path w="1061720" h="2333625">
                  <a:moveTo>
                    <a:pt x="53949" y="2180755"/>
                  </a:moveTo>
                  <a:lnTo>
                    <a:pt x="45872" y="2180755"/>
                  </a:lnTo>
                  <a:lnTo>
                    <a:pt x="51168" y="2193455"/>
                  </a:lnTo>
                  <a:lnTo>
                    <a:pt x="53162" y="2193455"/>
                  </a:lnTo>
                  <a:lnTo>
                    <a:pt x="53949" y="2180755"/>
                  </a:lnTo>
                  <a:close/>
                </a:path>
                <a:path w="1061720" h="2333625">
                  <a:moveTo>
                    <a:pt x="60451" y="2180755"/>
                  </a:moveTo>
                  <a:lnTo>
                    <a:pt x="58585" y="2180755"/>
                  </a:lnTo>
                  <a:lnTo>
                    <a:pt x="59385" y="2193455"/>
                  </a:lnTo>
                  <a:lnTo>
                    <a:pt x="61366" y="2193455"/>
                  </a:lnTo>
                  <a:lnTo>
                    <a:pt x="60451" y="2180755"/>
                  </a:lnTo>
                  <a:close/>
                </a:path>
                <a:path w="1061720" h="2333625">
                  <a:moveTo>
                    <a:pt x="77025" y="2180755"/>
                  </a:moveTo>
                  <a:lnTo>
                    <a:pt x="75158" y="2180755"/>
                  </a:lnTo>
                  <a:lnTo>
                    <a:pt x="75298" y="2193455"/>
                  </a:lnTo>
                  <a:lnTo>
                    <a:pt x="77152" y="2193455"/>
                  </a:lnTo>
                  <a:lnTo>
                    <a:pt x="77025" y="2180755"/>
                  </a:lnTo>
                  <a:close/>
                </a:path>
                <a:path w="1061720" h="2333625">
                  <a:moveTo>
                    <a:pt x="562825" y="2180755"/>
                  </a:moveTo>
                  <a:lnTo>
                    <a:pt x="560971" y="2180755"/>
                  </a:lnTo>
                  <a:lnTo>
                    <a:pt x="561251" y="2193455"/>
                  </a:lnTo>
                  <a:lnTo>
                    <a:pt x="563092" y="2193455"/>
                  </a:lnTo>
                  <a:lnTo>
                    <a:pt x="562825" y="2180755"/>
                  </a:lnTo>
                  <a:close/>
                </a:path>
                <a:path w="1061720" h="2333625">
                  <a:moveTo>
                    <a:pt x="610552" y="2180755"/>
                  </a:moveTo>
                  <a:lnTo>
                    <a:pt x="609625" y="2193455"/>
                  </a:lnTo>
                  <a:lnTo>
                    <a:pt x="612139" y="2193455"/>
                  </a:lnTo>
                  <a:lnTo>
                    <a:pt x="610552" y="2180755"/>
                  </a:lnTo>
                  <a:close/>
                </a:path>
                <a:path w="1061720" h="2333625">
                  <a:moveTo>
                    <a:pt x="623544" y="2180755"/>
                  </a:moveTo>
                  <a:lnTo>
                    <a:pt x="621690" y="2180755"/>
                  </a:lnTo>
                  <a:lnTo>
                    <a:pt x="622350" y="2193455"/>
                  </a:lnTo>
                  <a:lnTo>
                    <a:pt x="624204" y="2193455"/>
                  </a:lnTo>
                  <a:lnTo>
                    <a:pt x="623544" y="2180755"/>
                  </a:lnTo>
                  <a:close/>
                </a:path>
                <a:path w="1061720" h="2333625">
                  <a:moveTo>
                    <a:pt x="629246" y="2180755"/>
                  </a:moveTo>
                  <a:lnTo>
                    <a:pt x="626986" y="2180755"/>
                  </a:lnTo>
                  <a:lnTo>
                    <a:pt x="634542" y="2193455"/>
                  </a:lnTo>
                  <a:lnTo>
                    <a:pt x="635469" y="2193455"/>
                  </a:lnTo>
                  <a:lnTo>
                    <a:pt x="629246" y="2180755"/>
                  </a:lnTo>
                  <a:close/>
                </a:path>
                <a:path w="1061720" h="2333625">
                  <a:moveTo>
                    <a:pt x="680542" y="2180755"/>
                  </a:moveTo>
                  <a:lnTo>
                    <a:pt x="678687" y="2180755"/>
                  </a:lnTo>
                  <a:lnTo>
                    <a:pt x="678421" y="2193455"/>
                  </a:lnTo>
                  <a:lnTo>
                    <a:pt x="680275" y="2193455"/>
                  </a:lnTo>
                  <a:lnTo>
                    <a:pt x="680542" y="2180755"/>
                  </a:lnTo>
                  <a:close/>
                </a:path>
                <a:path w="1061720" h="2333625">
                  <a:moveTo>
                    <a:pt x="37249" y="2168055"/>
                  </a:moveTo>
                  <a:lnTo>
                    <a:pt x="36055" y="2168055"/>
                  </a:lnTo>
                  <a:lnTo>
                    <a:pt x="40970" y="2180755"/>
                  </a:lnTo>
                  <a:lnTo>
                    <a:pt x="42151" y="2180755"/>
                  </a:lnTo>
                  <a:lnTo>
                    <a:pt x="37249" y="2168055"/>
                  </a:lnTo>
                  <a:close/>
                </a:path>
                <a:path w="1061720" h="2333625">
                  <a:moveTo>
                    <a:pt x="77812" y="2168055"/>
                  </a:moveTo>
                  <a:lnTo>
                    <a:pt x="77673" y="2168055"/>
                  </a:lnTo>
                  <a:lnTo>
                    <a:pt x="70916" y="2180755"/>
                  </a:lnTo>
                  <a:lnTo>
                    <a:pt x="71983" y="2180755"/>
                  </a:lnTo>
                  <a:lnTo>
                    <a:pt x="77769" y="2170098"/>
                  </a:lnTo>
                  <a:lnTo>
                    <a:pt x="77812" y="2168055"/>
                  </a:lnTo>
                  <a:close/>
                </a:path>
                <a:path w="1061720" h="2333625">
                  <a:moveTo>
                    <a:pt x="80454" y="2168055"/>
                  </a:moveTo>
                  <a:lnTo>
                    <a:pt x="78879" y="2168055"/>
                  </a:lnTo>
                  <a:lnTo>
                    <a:pt x="77769" y="2170098"/>
                  </a:lnTo>
                  <a:lnTo>
                    <a:pt x="77546" y="2180755"/>
                  </a:lnTo>
                  <a:lnTo>
                    <a:pt x="79667" y="2180755"/>
                  </a:lnTo>
                  <a:lnTo>
                    <a:pt x="80454" y="2168055"/>
                  </a:lnTo>
                  <a:close/>
                </a:path>
                <a:path w="1061720" h="2333625">
                  <a:moveTo>
                    <a:pt x="579666" y="2168055"/>
                  </a:moveTo>
                  <a:lnTo>
                    <a:pt x="574763" y="2168055"/>
                  </a:lnTo>
                  <a:lnTo>
                    <a:pt x="578065" y="2180755"/>
                  </a:lnTo>
                  <a:lnTo>
                    <a:pt x="579793" y="2180755"/>
                  </a:lnTo>
                  <a:lnTo>
                    <a:pt x="579666" y="2168055"/>
                  </a:lnTo>
                  <a:close/>
                </a:path>
                <a:path w="1061720" h="2333625">
                  <a:moveTo>
                    <a:pt x="78879" y="2168055"/>
                  </a:moveTo>
                  <a:lnTo>
                    <a:pt x="77812" y="2168055"/>
                  </a:lnTo>
                  <a:lnTo>
                    <a:pt x="77769" y="2170098"/>
                  </a:lnTo>
                  <a:lnTo>
                    <a:pt x="78879" y="2168055"/>
                  </a:lnTo>
                  <a:close/>
                </a:path>
                <a:path w="1061720" h="2333625">
                  <a:moveTo>
                    <a:pt x="30899" y="2155355"/>
                  </a:moveTo>
                  <a:lnTo>
                    <a:pt x="29171" y="2155355"/>
                  </a:lnTo>
                  <a:lnTo>
                    <a:pt x="29044" y="2168055"/>
                  </a:lnTo>
                  <a:lnTo>
                    <a:pt x="31813" y="2168055"/>
                  </a:lnTo>
                  <a:lnTo>
                    <a:pt x="30899" y="2155355"/>
                  </a:lnTo>
                  <a:close/>
                </a:path>
                <a:path w="1061720" h="2333625">
                  <a:moveTo>
                    <a:pt x="39636" y="2155355"/>
                  </a:moveTo>
                  <a:lnTo>
                    <a:pt x="30899" y="2155355"/>
                  </a:lnTo>
                  <a:lnTo>
                    <a:pt x="35928" y="2168055"/>
                  </a:lnTo>
                  <a:lnTo>
                    <a:pt x="38036" y="2168055"/>
                  </a:lnTo>
                  <a:lnTo>
                    <a:pt x="39636" y="2155355"/>
                  </a:lnTo>
                  <a:close/>
                </a:path>
                <a:path w="1061720" h="2333625">
                  <a:moveTo>
                    <a:pt x="41211" y="2142655"/>
                  </a:moveTo>
                  <a:lnTo>
                    <a:pt x="34455" y="2142655"/>
                  </a:lnTo>
                  <a:lnTo>
                    <a:pt x="36588" y="2155355"/>
                  </a:lnTo>
                  <a:lnTo>
                    <a:pt x="42811" y="2155355"/>
                  </a:lnTo>
                  <a:lnTo>
                    <a:pt x="41211" y="2142655"/>
                  </a:lnTo>
                  <a:close/>
                </a:path>
                <a:path w="1061720" h="2333625">
                  <a:moveTo>
                    <a:pt x="33007" y="2129955"/>
                  </a:moveTo>
                  <a:lnTo>
                    <a:pt x="31280" y="2129955"/>
                  </a:lnTo>
                  <a:lnTo>
                    <a:pt x="31940" y="2142655"/>
                  </a:lnTo>
                  <a:lnTo>
                    <a:pt x="33667" y="2142655"/>
                  </a:lnTo>
                  <a:lnTo>
                    <a:pt x="33007" y="2129955"/>
                  </a:lnTo>
                  <a:close/>
                </a:path>
                <a:path w="1061720" h="2333625">
                  <a:moveTo>
                    <a:pt x="38176" y="2117255"/>
                  </a:moveTo>
                  <a:lnTo>
                    <a:pt x="25590" y="2117255"/>
                  </a:lnTo>
                  <a:lnTo>
                    <a:pt x="27317" y="2129955"/>
                  </a:lnTo>
                  <a:lnTo>
                    <a:pt x="36055" y="2129955"/>
                  </a:lnTo>
                  <a:lnTo>
                    <a:pt x="38176" y="2117255"/>
                  </a:lnTo>
                  <a:close/>
                </a:path>
                <a:path w="1061720" h="2333625">
                  <a:moveTo>
                    <a:pt x="37515" y="2104555"/>
                  </a:moveTo>
                  <a:lnTo>
                    <a:pt x="35648" y="2104555"/>
                  </a:lnTo>
                  <a:lnTo>
                    <a:pt x="36182" y="2117255"/>
                  </a:lnTo>
                  <a:lnTo>
                    <a:pt x="37909" y="2117255"/>
                  </a:lnTo>
                  <a:lnTo>
                    <a:pt x="37515" y="2104555"/>
                  </a:lnTo>
                  <a:close/>
                </a:path>
                <a:path w="1061720" h="2333625">
                  <a:moveTo>
                    <a:pt x="29044" y="2091855"/>
                  </a:moveTo>
                  <a:lnTo>
                    <a:pt x="27317" y="2091855"/>
                  </a:lnTo>
                  <a:lnTo>
                    <a:pt x="31813" y="2104555"/>
                  </a:lnTo>
                  <a:lnTo>
                    <a:pt x="33540" y="2104555"/>
                  </a:lnTo>
                  <a:lnTo>
                    <a:pt x="29044" y="2091855"/>
                  </a:lnTo>
                  <a:close/>
                </a:path>
                <a:path w="1061720" h="2333625">
                  <a:moveTo>
                    <a:pt x="25666" y="2079155"/>
                  </a:moveTo>
                  <a:lnTo>
                    <a:pt x="23863" y="2079155"/>
                  </a:lnTo>
                  <a:lnTo>
                    <a:pt x="24790" y="2091855"/>
                  </a:lnTo>
                  <a:lnTo>
                    <a:pt x="28765" y="2091855"/>
                  </a:lnTo>
                  <a:lnTo>
                    <a:pt x="27715" y="2086577"/>
                  </a:lnTo>
                  <a:lnTo>
                    <a:pt x="25666" y="2079155"/>
                  </a:lnTo>
                  <a:close/>
                </a:path>
                <a:path w="1061720" h="2333625">
                  <a:moveTo>
                    <a:pt x="30225" y="2079155"/>
                  </a:moveTo>
                  <a:lnTo>
                    <a:pt x="26238" y="2079155"/>
                  </a:lnTo>
                  <a:lnTo>
                    <a:pt x="27715" y="2086577"/>
                  </a:lnTo>
                  <a:lnTo>
                    <a:pt x="29171" y="2091855"/>
                  </a:lnTo>
                  <a:lnTo>
                    <a:pt x="32613" y="2091855"/>
                  </a:lnTo>
                  <a:lnTo>
                    <a:pt x="30225" y="2079155"/>
                  </a:lnTo>
                  <a:close/>
                </a:path>
                <a:path w="1061720" h="2333625">
                  <a:moveTo>
                    <a:pt x="36588" y="2079155"/>
                  </a:moveTo>
                  <a:lnTo>
                    <a:pt x="34734" y="2079155"/>
                  </a:lnTo>
                  <a:lnTo>
                    <a:pt x="32613" y="2091855"/>
                  </a:lnTo>
                  <a:lnTo>
                    <a:pt x="35255" y="2091855"/>
                  </a:lnTo>
                  <a:lnTo>
                    <a:pt x="36588" y="2079155"/>
                  </a:lnTo>
                  <a:close/>
                </a:path>
                <a:path w="1061720" h="2333625">
                  <a:moveTo>
                    <a:pt x="26238" y="2079155"/>
                  </a:moveTo>
                  <a:lnTo>
                    <a:pt x="25666" y="2079155"/>
                  </a:lnTo>
                  <a:lnTo>
                    <a:pt x="27715" y="2086577"/>
                  </a:lnTo>
                  <a:lnTo>
                    <a:pt x="26238" y="2079155"/>
                  </a:lnTo>
                  <a:close/>
                </a:path>
                <a:path w="1061720" h="2333625">
                  <a:moveTo>
                    <a:pt x="42151" y="2066455"/>
                  </a:moveTo>
                  <a:lnTo>
                    <a:pt x="39242" y="2066455"/>
                  </a:lnTo>
                  <a:lnTo>
                    <a:pt x="40297" y="2079155"/>
                  </a:lnTo>
                  <a:lnTo>
                    <a:pt x="41884" y="2079155"/>
                  </a:lnTo>
                  <a:lnTo>
                    <a:pt x="42151" y="2066455"/>
                  </a:lnTo>
                  <a:close/>
                </a:path>
                <a:path w="1061720" h="2333625">
                  <a:moveTo>
                    <a:pt x="41211" y="2053755"/>
                  </a:moveTo>
                  <a:lnTo>
                    <a:pt x="39636" y="2053755"/>
                  </a:lnTo>
                  <a:lnTo>
                    <a:pt x="38176" y="2066455"/>
                  </a:lnTo>
                  <a:lnTo>
                    <a:pt x="40474" y="2066455"/>
                  </a:lnTo>
                  <a:lnTo>
                    <a:pt x="41211" y="2053755"/>
                  </a:lnTo>
                  <a:close/>
                </a:path>
                <a:path w="1061720" h="2333625">
                  <a:moveTo>
                    <a:pt x="50228" y="2041055"/>
                  </a:moveTo>
                  <a:lnTo>
                    <a:pt x="48513" y="2041055"/>
                  </a:lnTo>
                  <a:lnTo>
                    <a:pt x="49987" y="2053755"/>
                  </a:lnTo>
                  <a:lnTo>
                    <a:pt x="51701" y="2053755"/>
                  </a:lnTo>
                  <a:lnTo>
                    <a:pt x="50228" y="2041055"/>
                  </a:lnTo>
                  <a:close/>
                </a:path>
                <a:path w="1061720" h="2333625">
                  <a:moveTo>
                    <a:pt x="50495" y="2028355"/>
                  </a:moveTo>
                  <a:lnTo>
                    <a:pt x="48653" y="2028355"/>
                  </a:lnTo>
                  <a:lnTo>
                    <a:pt x="48653" y="2041055"/>
                  </a:lnTo>
                  <a:lnTo>
                    <a:pt x="50495" y="2041055"/>
                  </a:lnTo>
                  <a:lnTo>
                    <a:pt x="50495" y="2028355"/>
                  </a:lnTo>
                  <a:close/>
                </a:path>
                <a:path w="1061720" h="2333625">
                  <a:moveTo>
                    <a:pt x="52374" y="2002955"/>
                  </a:moveTo>
                  <a:lnTo>
                    <a:pt x="43738" y="2002955"/>
                  </a:lnTo>
                  <a:lnTo>
                    <a:pt x="43764" y="2004129"/>
                  </a:lnTo>
                  <a:lnTo>
                    <a:pt x="48132" y="2015655"/>
                  </a:lnTo>
                  <a:lnTo>
                    <a:pt x="47320" y="2015655"/>
                  </a:lnTo>
                  <a:lnTo>
                    <a:pt x="47193" y="2028355"/>
                  </a:lnTo>
                  <a:lnTo>
                    <a:pt x="48920" y="2028355"/>
                  </a:lnTo>
                  <a:lnTo>
                    <a:pt x="49174" y="2015655"/>
                  </a:lnTo>
                  <a:lnTo>
                    <a:pt x="52374" y="2002955"/>
                  </a:lnTo>
                  <a:close/>
                </a:path>
                <a:path w="1061720" h="2333625">
                  <a:moveTo>
                    <a:pt x="43319" y="2002955"/>
                  </a:moveTo>
                  <a:lnTo>
                    <a:pt x="38849" y="2002955"/>
                  </a:lnTo>
                  <a:lnTo>
                    <a:pt x="40170" y="2015655"/>
                  </a:lnTo>
                  <a:lnTo>
                    <a:pt x="44018" y="2015655"/>
                  </a:lnTo>
                  <a:lnTo>
                    <a:pt x="43764" y="2004129"/>
                  </a:lnTo>
                  <a:lnTo>
                    <a:pt x="43319" y="2002955"/>
                  </a:lnTo>
                  <a:close/>
                </a:path>
                <a:path w="1061720" h="2333625">
                  <a:moveTo>
                    <a:pt x="43738" y="2002955"/>
                  </a:moveTo>
                  <a:lnTo>
                    <a:pt x="43319" y="2002955"/>
                  </a:lnTo>
                  <a:lnTo>
                    <a:pt x="43764" y="2004129"/>
                  </a:lnTo>
                  <a:lnTo>
                    <a:pt x="43738" y="2002955"/>
                  </a:lnTo>
                  <a:close/>
                </a:path>
                <a:path w="1061720" h="2333625">
                  <a:moveTo>
                    <a:pt x="45999" y="1990255"/>
                  </a:moveTo>
                  <a:lnTo>
                    <a:pt x="38176" y="1990255"/>
                  </a:lnTo>
                  <a:lnTo>
                    <a:pt x="45084" y="2002955"/>
                  </a:lnTo>
                  <a:lnTo>
                    <a:pt x="49707" y="2002955"/>
                  </a:lnTo>
                  <a:lnTo>
                    <a:pt x="45999" y="1990255"/>
                  </a:lnTo>
                  <a:close/>
                </a:path>
                <a:path w="1061720" h="2333625">
                  <a:moveTo>
                    <a:pt x="49314" y="1977555"/>
                  </a:moveTo>
                  <a:lnTo>
                    <a:pt x="40970" y="1977555"/>
                  </a:lnTo>
                  <a:lnTo>
                    <a:pt x="45084" y="1990255"/>
                  </a:lnTo>
                  <a:lnTo>
                    <a:pt x="46532" y="1990255"/>
                  </a:lnTo>
                  <a:lnTo>
                    <a:pt x="49314" y="1977555"/>
                  </a:lnTo>
                  <a:close/>
                </a:path>
                <a:path w="1061720" h="2333625">
                  <a:moveTo>
                    <a:pt x="52501" y="1977555"/>
                  </a:moveTo>
                  <a:lnTo>
                    <a:pt x="49314" y="1977555"/>
                  </a:lnTo>
                  <a:lnTo>
                    <a:pt x="50774" y="1990255"/>
                  </a:lnTo>
                  <a:lnTo>
                    <a:pt x="53035" y="1990255"/>
                  </a:lnTo>
                  <a:lnTo>
                    <a:pt x="52501" y="1977555"/>
                  </a:lnTo>
                  <a:close/>
                </a:path>
                <a:path w="1061720" h="2333625">
                  <a:moveTo>
                    <a:pt x="63093" y="1977555"/>
                  </a:moveTo>
                  <a:lnTo>
                    <a:pt x="55803" y="1977555"/>
                  </a:lnTo>
                  <a:lnTo>
                    <a:pt x="62026" y="1990255"/>
                  </a:lnTo>
                  <a:lnTo>
                    <a:pt x="66141" y="1990255"/>
                  </a:lnTo>
                  <a:lnTo>
                    <a:pt x="63093" y="1977555"/>
                  </a:lnTo>
                  <a:close/>
                </a:path>
                <a:path w="1061720" h="2333625">
                  <a:moveTo>
                    <a:pt x="68008" y="1977555"/>
                  </a:moveTo>
                  <a:lnTo>
                    <a:pt x="66141" y="1977555"/>
                  </a:lnTo>
                  <a:lnTo>
                    <a:pt x="66141" y="1990255"/>
                  </a:lnTo>
                  <a:lnTo>
                    <a:pt x="68008" y="1990255"/>
                  </a:lnTo>
                  <a:lnTo>
                    <a:pt x="68008" y="1977555"/>
                  </a:lnTo>
                  <a:close/>
                </a:path>
                <a:path w="1061720" h="2333625">
                  <a:moveTo>
                    <a:pt x="57403" y="1964855"/>
                  </a:moveTo>
                  <a:lnTo>
                    <a:pt x="55676" y="1964855"/>
                  </a:lnTo>
                  <a:lnTo>
                    <a:pt x="59131" y="1977555"/>
                  </a:lnTo>
                  <a:lnTo>
                    <a:pt x="60578" y="1977555"/>
                  </a:lnTo>
                  <a:lnTo>
                    <a:pt x="57403" y="1964855"/>
                  </a:lnTo>
                  <a:close/>
                </a:path>
                <a:path w="1061720" h="2333625">
                  <a:moveTo>
                    <a:pt x="52755" y="1952155"/>
                  </a:moveTo>
                  <a:lnTo>
                    <a:pt x="49441" y="1952155"/>
                  </a:lnTo>
                  <a:lnTo>
                    <a:pt x="51561" y="1964855"/>
                  </a:lnTo>
                  <a:lnTo>
                    <a:pt x="54609" y="1964855"/>
                  </a:lnTo>
                  <a:lnTo>
                    <a:pt x="52755" y="1952155"/>
                  </a:lnTo>
                  <a:close/>
                </a:path>
                <a:path w="1061720" h="2333625">
                  <a:moveTo>
                    <a:pt x="47713" y="1939455"/>
                  </a:moveTo>
                  <a:lnTo>
                    <a:pt x="45872" y="1939455"/>
                  </a:lnTo>
                  <a:lnTo>
                    <a:pt x="48259" y="1952155"/>
                  </a:lnTo>
                  <a:lnTo>
                    <a:pt x="51168" y="1952155"/>
                  </a:lnTo>
                  <a:lnTo>
                    <a:pt x="47713" y="1939455"/>
                  </a:lnTo>
                  <a:close/>
                </a:path>
                <a:path w="1061720" h="2333625">
                  <a:moveTo>
                    <a:pt x="54228" y="1939455"/>
                  </a:moveTo>
                  <a:lnTo>
                    <a:pt x="50114" y="1939455"/>
                  </a:lnTo>
                  <a:lnTo>
                    <a:pt x="52882" y="1952155"/>
                  </a:lnTo>
                  <a:lnTo>
                    <a:pt x="54609" y="1952155"/>
                  </a:lnTo>
                  <a:lnTo>
                    <a:pt x="54228" y="1939455"/>
                  </a:lnTo>
                  <a:close/>
                </a:path>
                <a:path w="1061720" h="2333625">
                  <a:moveTo>
                    <a:pt x="42811" y="1926755"/>
                  </a:moveTo>
                  <a:lnTo>
                    <a:pt x="40970" y="1926755"/>
                  </a:lnTo>
                  <a:lnTo>
                    <a:pt x="42938" y="1939455"/>
                  </a:lnTo>
                  <a:lnTo>
                    <a:pt x="44538" y="1939455"/>
                  </a:lnTo>
                  <a:lnTo>
                    <a:pt x="42811" y="1926755"/>
                  </a:lnTo>
                  <a:close/>
                </a:path>
                <a:path w="1061720" h="2333625">
                  <a:moveTo>
                    <a:pt x="43878" y="1914055"/>
                  </a:moveTo>
                  <a:lnTo>
                    <a:pt x="41211" y="1914055"/>
                  </a:lnTo>
                  <a:lnTo>
                    <a:pt x="42684" y="1926755"/>
                  </a:lnTo>
                  <a:lnTo>
                    <a:pt x="44411" y="1926755"/>
                  </a:lnTo>
                  <a:lnTo>
                    <a:pt x="43878" y="1914055"/>
                  </a:lnTo>
                  <a:close/>
                </a:path>
                <a:path w="1061720" h="2333625">
                  <a:moveTo>
                    <a:pt x="35928" y="1901355"/>
                  </a:moveTo>
                  <a:lnTo>
                    <a:pt x="34201" y="1901355"/>
                  </a:lnTo>
                  <a:lnTo>
                    <a:pt x="35801" y="1914055"/>
                  </a:lnTo>
                  <a:lnTo>
                    <a:pt x="37376" y="1914055"/>
                  </a:lnTo>
                  <a:lnTo>
                    <a:pt x="35928" y="1901355"/>
                  </a:lnTo>
                  <a:close/>
                </a:path>
                <a:path w="1061720" h="2333625">
                  <a:moveTo>
                    <a:pt x="33540" y="1888655"/>
                  </a:moveTo>
                  <a:lnTo>
                    <a:pt x="31813" y="1888655"/>
                  </a:lnTo>
                  <a:lnTo>
                    <a:pt x="32613" y="1901355"/>
                  </a:lnTo>
                  <a:lnTo>
                    <a:pt x="34201" y="1901355"/>
                  </a:lnTo>
                  <a:lnTo>
                    <a:pt x="33540" y="1888655"/>
                  </a:lnTo>
                  <a:close/>
                </a:path>
                <a:path w="1061720" h="2333625">
                  <a:moveTo>
                    <a:pt x="28359" y="1850555"/>
                  </a:moveTo>
                  <a:lnTo>
                    <a:pt x="22542" y="1850555"/>
                  </a:lnTo>
                  <a:lnTo>
                    <a:pt x="21996" y="1863255"/>
                  </a:lnTo>
                  <a:lnTo>
                    <a:pt x="21208" y="1875955"/>
                  </a:lnTo>
                  <a:lnTo>
                    <a:pt x="17221" y="1888655"/>
                  </a:lnTo>
                  <a:lnTo>
                    <a:pt x="19481" y="1888655"/>
                  </a:lnTo>
                  <a:lnTo>
                    <a:pt x="22936" y="1875955"/>
                  </a:lnTo>
                  <a:lnTo>
                    <a:pt x="23063" y="1875955"/>
                  </a:lnTo>
                  <a:lnTo>
                    <a:pt x="23863" y="1863255"/>
                  </a:lnTo>
                  <a:lnTo>
                    <a:pt x="26657" y="1863255"/>
                  </a:lnTo>
                  <a:lnTo>
                    <a:pt x="28359" y="1850555"/>
                  </a:lnTo>
                  <a:close/>
                </a:path>
                <a:path w="1061720" h="2333625">
                  <a:moveTo>
                    <a:pt x="29171" y="1837855"/>
                  </a:moveTo>
                  <a:lnTo>
                    <a:pt x="27838" y="1837855"/>
                  </a:lnTo>
                  <a:lnTo>
                    <a:pt x="26238" y="1850555"/>
                  </a:lnTo>
                  <a:lnTo>
                    <a:pt x="28232" y="1850555"/>
                  </a:lnTo>
                  <a:lnTo>
                    <a:pt x="29171" y="1837855"/>
                  </a:lnTo>
                  <a:close/>
                </a:path>
                <a:path w="1061720" h="2333625">
                  <a:moveTo>
                    <a:pt x="31153" y="1825155"/>
                  </a:moveTo>
                  <a:lnTo>
                    <a:pt x="29044" y="1825155"/>
                  </a:lnTo>
                  <a:lnTo>
                    <a:pt x="31940" y="1837855"/>
                  </a:lnTo>
                  <a:lnTo>
                    <a:pt x="33273" y="1837855"/>
                  </a:lnTo>
                  <a:lnTo>
                    <a:pt x="31153" y="1825155"/>
                  </a:lnTo>
                  <a:close/>
                </a:path>
                <a:path w="1061720" h="2333625">
                  <a:moveTo>
                    <a:pt x="29425" y="1799755"/>
                  </a:moveTo>
                  <a:lnTo>
                    <a:pt x="27711" y="1799755"/>
                  </a:lnTo>
                  <a:lnTo>
                    <a:pt x="27038" y="1812455"/>
                  </a:lnTo>
                  <a:lnTo>
                    <a:pt x="26504" y="1825155"/>
                  </a:lnTo>
                  <a:lnTo>
                    <a:pt x="28359" y="1825155"/>
                  </a:lnTo>
                  <a:lnTo>
                    <a:pt x="28765" y="1812455"/>
                  </a:lnTo>
                  <a:lnTo>
                    <a:pt x="29425" y="1799755"/>
                  </a:lnTo>
                  <a:close/>
                </a:path>
                <a:path w="1061720" h="2333625">
                  <a:moveTo>
                    <a:pt x="13652" y="1799755"/>
                  </a:moveTo>
                  <a:lnTo>
                    <a:pt x="12471" y="1799755"/>
                  </a:lnTo>
                  <a:lnTo>
                    <a:pt x="12852" y="1812455"/>
                  </a:lnTo>
                  <a:lnTo>
                    <a:pt x="15112" y="1812455"/>
                  </a:lnTo>
                  <a:lnTo>
                    <a:pt x="13652" y="1799755"/>
                  </a:lnTo>
                  <a:close/>
                </a:path>
                <a:path w="1061720" h="2333625">
                  <a:moveTo>
                    <a:pt x="13690" y="1787055"/>
                  </a:moveTo>
                  <a:lnTo>
                    <a:pt x="12318" y="1787055"/>
                  </a:lnTo>
                  <a:lnTo>
                    <a:pt x="11531" y="1799755"/>
                  </a:lnTo>
                  <a:lnTo>
                    <a:pt x="13919" y="1799755"/>
                  </a:lnTo>
                  <a:lnTo>
                    <a:pt x="14039" y="1799528"/>
                  </a:lnTo>
                  <a:lnTo>
                    <a:pt x="13690" y="1787055"/>
                  </a:lnTo>
                  <a:close/>
                </a:path>
                <a:path w="1061720" h="2333625">
                  <a:moveTo>
                    <a:pt x="17256" y="1793482"/>
                  </a:moveTo>
                  <a:lnTo>
                    <a:pt x="14039" y="1799528"/>
                  </a:lnTo>
                  <a:lnTo>
                    <a:pt x="14046" y="1799755"/>
                  </a:lnTo>
                  <a:lnTo>
                    <a:pt x="15468" y="1799755"/>
                  </a:lnTo>
                  <a:lnTo>
                    <a:pt x="17256" y="1793482"/>
                  </a:lnTo>
                  <a:close/>
                </a:path>
                <a:path w="1061720" h="2333625">
                  <a:moveTo>
                    <a:pt x="22402" y="1787055"/>
                  </a:moveTo>
                  <a:lnTo>
                    <a:pt x="20675" y="1787055"/>
                  </a:lnTo>
                  <a:lnTo>
                    <a:pt x="21335" y="1799755"/>
                  </a:lnTo>
                  <a:lnTo>
                    <a:pt x="23202" y="1799755"/>
                  </a:lnTo>
                  <a:lnTo>
                    <a:pt x="22402" y="1787055"/>
                  </a:lnTo>
                  <a:close/>
                </a:path>
                <a:path w="1061720" h="2333625">
                  <a:moveTo>
                    <a:pt x="20675" y="1787055"/>
                  </a:moveTo>
                  <a:lnTo>
                    <a:pt x="19088" y="1787055"/>
                  </a:lnTo>
                  <a:lnTo>
                    <a:pt x="17256" y="1793482"/>
                  </a:lnTo>
                  <a:lnTo>
                    <a:pt x="20675" y="1787055"/>
                  </a:lnTo>
                  <a:close/>
                </a:path>
                <a:path w="1061720" h="2333625">
                  <a:moveTo>
                    <a:pt x="7023" y="1774355"/>
                  </a:moveTo>
                  <a:lnTo>
                    <a:pt x="4902" y="1774355"/>
                  </a:lnTo>
                  <a:lnTo>
                    <a:pt x="5702" y="1787055"/>
                  </a:lnTo>
                  <a:lnTo>
                    <a:pt x="7023" y="1774355"/>
                  </a:lnTo>
                  <a:close/>
                </a:path>
                <a:path w="1061720" h="2333625">
                  <a:moveTo>
                    <a:pt x="10591" y="1774355"/>
                  </a:moveTo>
                  <a:lnTo>
                    <a:pt x="8737" y="1774355"/>
                  </a:lnTo>
                  <a:lnTo>
                    <a:pt x="8229" y="1787055"/>
                  </a:lnTo>
                  <a:lnTo>
                    <a:pt x="10083" y="1787055"/>
                  </a:lnTo>
                  <a:lnTo>
                    <a:pt x="10591" y="1774355"/>
                  </a:lnTo>
                  <a:close/>
                </a:path>
                <a:path w="1061720" h="2333625">
                  <a:moveTo>
                    <a:pt x="8483" y="1761655"/>
                  </a:moveTo>
                  <a:lnTo>
                    <a:pt x="7162" y="1761655"/>
                  </a:lnTo>
                  <a:lnTo>
                    <a:pt x="5702" y="1774355"/>
                  </a:lnTo>
                  <a:lnTo>
                    <a:pt x="7416" y="1774355"/>
                  </a:lnTo>
                  <a:lnTo>
                    <a:pt x="8483" y="1761655"/>
                  </a:lnTo>
                  <a:close/>
                </a:path>
                <a:path w="1061720" h="2333625">
                  <a:moveTo>
                    <a:pt x="12738" y="1748955"/>
                  </a:moveTo>
                  <a:lnTo>
                    <a:pt x="10083" y="1748955"/>
                  </a:lnTo>
                  <a:lnTo>
                    <a:pt x="8077" y="1761655"/>
                  </a:lnTo>
                  <a:lnTo>
                    <a:pt x="11531" y="1761655"/>
                  </a:lnTo>
                  <a:lnTo>
                    <a:pt x="12738" y="1748955"/>
                  </a:lnTo>
                  <a:close/>
                </a:path>
                <a:path w="1061720" h="2333625">
                  <a:moveTo>
                    <a:pt x="2908" y="1736255"/>
                  </a:moveTo>
                  <a:lnTo>
                    <a:pt x="1460" y="1736255"/>
                  </a:lnTo>
                  <a:lnTo>
                    <a:pt x="0" y="1748955"/>
                  </a:lnTo>
                  <a:lnTo>
                    <a:pt x="2184" y="1748955"/>
                  </a:lnTo>
                  <a:lnTo>
                    <a:pt x="2908" y="1736255"/>
                  </a:lnTo>
                  <a:close/>
                </a:path>
                <a:path w="1061720" h="2333625">
                  <a:moveTo>
                    <a:pt x="3327" y="1736255"/>
                  </a:moveTo>
                  <a:lnTo>
                    <a:pt x="2908" y="1736255"/>
                  </a:lnTo>
                  <a:lnTo>
                    <a:pt x="2184" y="1748955"/>
                  </a:lnTo>
                  <a:lnTo>
                    <a:pt x="3327" y="1736255"/>
                  </a:lnTo>
                  <a:close/>
                </a:path>
                <a:path w="1061720" h="2333625">
                  <a:moveTo>
                    <a:pt x="4368" y="1736255"/>
                  </a:moveTo>
                  <a:lnTo>
                    <a:pt x="3327" y="1736255"/>
                  </a:lnTo>
                  <a:lnTo>
                    <a:pt x="2184" y="1748955"/>
                  </a:lnTo>
                  <a:lnTo>
                    <a:pt x="5435" y="1748955"/>
                  </a:lnTo>
                  <a:lnTo>
                    <a:pt x="4368" y="1736255"/>
                  </a:lnTo>
                  <a:close/>
                </a:path>
                <a:path w="1061720" h="2333625">
                  <a:moveTo>
                    <a:pt x="10083" y="1723555"/>
                  </a:moveTo>
                  <a:lnTo>
                    <a:pt x="5841" y="1723555"/>
                  </a:lnTo>
                  <a:lnTo>
                    <a:pt x="3174" y="1736255"/>
                  </a:lnTo>
                  <a:lnTo>
                    <a:pt x="7289" y="1736255"/>
                  </a:lnTo>
                  <a:lnTo>
                    <a:pt x="10083" y="1723555"/>
                  </a:lnTo>
                  <a:close/>
                </a:path>
                <a:path w="1061720" h="2333625">
                  <a:moveTo>
                    <a:pt x="7162" y="1710855"/>
                  </a:moveTo>
                  <a:lnTo>
                    <a:pt x="5562" y="1710855"/>
                  </a:lnTo>
                  <a:lnTo>
                    <a:pt x="7416" y="1723555"/>
                  </a:lnTo>
                  <a:lnTo>
                    <a:pt x="8661" y="1723555"/>
                  </a:lnTo>
                  <a:lnTo>
                    <a:pt x="7162" y="1710855"/>
                  </a:lnTo>
                  <a:close/>
                </a:path>
                <a:path w="1061720" h="2333625">
                  <a:moveTo>
                    <a:pt x="16179" y="1698155"/>
                  </a:moveTo>
                  <a:lnTo>
                    <a:pt x="14452" y="1698155"/>
                  </a:lnTo>
                  <a:lnTo>
                    <a:pt x="12598" y="1710855"/>
                  </a:lnTo>
                  <a:lnTo>
                    <a:pt x="14325" y="1710855"/>
                  </a:lnTo>
                  <a:lnTo>
                    <a:pt x="16179" y="1698155"/>
                  </a:lnTo>
                  <a:close/>
                </a:path>
                <a:path w="1061720" h="2333625">
                  <a:moveTo>
                    <a:pt x="18821" y="1685455"/>
                  </a:moveTo>
                  <a:lnTo>
                    <a:pt x="16179" y="1685455"/>
                  </a:lnTo>
                  <a:lnTo>
                    <a:pt x="15773" y="1698155"/>
                  </a:lnTo>
                  <a:lnTo>
                    <a:pt x="17881" y="1698155"/>
                  </a:lnTo>
                  <a:lnTo>
                    <a:pt x="18821" y="1685455"/>
                  </a:lnTo>
                  <a:close/>
                </a:path>
                <a:path w="1061720" h="2333625">
                  <a:moveTo>
                    <a:pt x="20281" y="1685455"/>
                  </a:moveTo>
                  <a:lnTo>
                    <a:pt x="19888" y="1685455"/>
                  </a:lnTo>
                  <a:lnTo>
                    <a:pt x="26504" y="1698155"/>
                  </a:lnTo>
                  <a:lnTo>
                    <a:pt x="27317" y="1698155"/>
                  </a:lnTo>
                  <a:lnTo>
                    <a:pt x="20281" y="1685455"/>
                  </a:lnTo>
                  <a:close/>
                </a:path>
                <a:path w="1061720" h="2333625">
                  <a:moveTo>
                    <a:pt x="31686" y="1685455"/>
                  </a:moveTo>
                  <a:lnTo>
                    <a:pt x="29425" y="1685455"/>
                  </a:lnTo>
                  <a:lnTo>
                    <a:pt x="27317" y="1698155"/>
                  </a:lnTo>
                  <a:lnTo>
                    <a:pt x="31026" y="1698155"/>
                  </a:lnTo>
                  <a:lnTo>
                    <a:pt x="31686" y="1685455"/>
                  </a:lnTo>
                  <a:close/>
                </a:path>
                <a:path w="1061720" h="2333625">
                  <a:moveTo>
                    <a:pt x="37655" y="1672755"/>
                  </a:moveTo>
                  <a:lnTo>
                    <a:pt x="35928" y="1672755"/>
                  </a:lnTo>
                  <a:lnTo>
                    <a:pt x="34861" y="1685455"/>
                  </a:lnTo>
                  <a:lnTo>
                    <a:pt x="36588" y="1685455"/>
                  </a:lnTo>
                  <a:lnTo>
                    <a:pt x="37655" y="1672755"/>
                  </a:lnTo>
                  <a:close/>
                </a:path>
                <a:path w="1061720" h="2333625">
                  <a:moveTo>
                    <a:pt x="40424" y="1660055"/>
                  </a:moveTo>
                  <a:lnTo>
                    <a:pt x="38569" y="1660055"/>
                  </a:lnTo>
                  <a:lnTo>
                    <a:pt x="40297" y="1672755"/>
                  </a:lnTo>
                  <a:lnTo>
                    <a:pt x="42151" y="1672755"/>
                  </a:lnTo>
                  <a:lnTo>
                    <a:pt x="40424" y="1660055"/>
                  </a:lnTo>
                  <a:close/>
                </a:path>
                <a:path w="1061720" h="2333625">
                  <a:moveTo>
                    <a:pt x="39903" y="1647355"/>
                  </a:moveTo>
                  <a:lnTo>
                    <a:pt x="38176" y="1647355"/>
                  </a:lnTo>
                  <a:lnTo>
                    <a:pt x="38176" y="1660055"/>
                  </a:lnTo>
                  <a:lnTo>
                    <a:pt x="40030" y="1660055"/>
                  </a:lnTo>
                  <a:lnTo>
                    <a:pt x="39903" y="1647355"/>
                  </a:lnTo>
                  <a:close/>
                </a:path>
                <a:path w="1061720" h="2333625">
                  <a:moveTo>
                    <a:pt x="53822" y="1647355"/>
                  </a:moveTo>
                  <a:lnTo>
                    <a:pt x="52882" y="1647355"/>
                  </a:lnTo>
                  <a:lnTo>
                    <a:pt x="55803" y="1660055"/>
                  </a:lnTo>
                  <a:lnTo>
                    <a:pt x="56870" y="1660055"/>
                  </a:lnTo>
                  <a:lnTo>
                    <a:pt x="53822" y="1647355"/>
                  </a:lnTo>
                  <a:close/>
                </a:path>
                <a:path w="1061720" h="2333625">
                  <a:moveTo>
                    <a:pt x="64820" y="1647355"/>
                  </a:moveTo>
                  <a:lnTo>
                    <a:pt x="58991" y="1647355"/>
                  </a:lnTo>
                  <a:lnTo>
                    <a:pt x="63360" y="1660055"/>
                  </a:lnTo>
                  <a:lnTo>
                    <a:pt x="65087" y="1660055"/>
                  </a:lnTo>
                  <a:lnTo>
                    <a:pt x="64820" y="1647355"/>
                  </a:lnTo>
                  <a:close/>
                </a:path>
                <a:path w="1061720" h="2333625">
                  <a:moveTo>
                    <a:pt x="53543" y="1634655"/>
                  </a:moveTo>
                  <a:lnTo>
                    <a:pt x="50114" y="1634655"/>
                  </a:lnTo>
                  <a:lnTo>
                    <a:pt x="52095" y="1647355"/>
                  </a:lnTo>
                  <a:lnTo>
                    <a:pt x="60172" y="1647355"/>
                  </a:lnTo>
                  <a:lnTo>
                    <a:pt x="53543" y="1634655"/>
                  </a:lnTo>
                  <a:close/>
                </a:path>
                <a:path w="1061720" h="2333625">
                  <a:moveTo>
                    <a:pt x="47713" y="1621955"/>
                  </a:moveTo>
                  <a:lnTo>
                    <a:pt x="45872" y="1621955"/>
                  </a:lnTo>
                  <a:lnTo>
                    <a:pt x="45745" y="1634655"/>
                  </a:lnTo>
                  <a:lnTo>
                    <a:pt x="47599" y="1634655"/>
                  </a:lnTo>
                  <a:lnTo>
                    <a:pt x="47713" y="1621955"/>
                  </a:lnTo>
                  <a:close/>
                </a:path>
                <a:path w="1061720" h="2333625">
                  <a:moveTo>
                    <a:pt x="95173" y="1621955"/>
                  </a:moveTo>
                  <a:lnTo>
                    <a:pt x="84569" y="1621955"/>
                  </a:lnTo>
                  <a:lnTo>
                    <a:pt x="92265" y="1634655"/>
                  </a:lnTo>
                  <a:lnTo>
                    <a:pt x="94373" y="1634655"/>
                  </a:lnTo>
                  <a:lnTo>
                    <a:pt x="95173" y="1621955"/>
                  </a:lnTo>
                  <a:close/>
                </a:path>
                <a:path w="1061720" h="2333625">
                  <a:moveTo>
                    <a:pt x="45605" y="1609255"/>
                  </a:moveTo>
                  <a:lnTo>
                    <a:pt x="43738" y="1609255"/>
                  </a:lnTo>
                  <a:lnTo>
                    <a:pt x="44145" y="1621955"/>
                  </a:lnTo>
                  <a:lnTo>
                    <a:pt x="45999" y="1621955"/>
                  </a:lnTo>
                  <a:lnTo>
                    <a:pt x="45605" y="1609255"/>
                  </a:lnTo>
                  <a:close/>
                </a:path>
                <a:path w="1061720" h="2333625">
                  <a:moveTo>
                    <a:pt x="61772" y="1609255"/>
                  </a:moveTo>
                  <a:lnTo>
                    <a:pt x="54482" y="1609255"/>
                  </a:lnTo>
                  <a:lnTo>
                    <a:pt x="55143" y="1621955"/>
                  </a:lnTo>
                  <a:lnTo>
                    <a:pt x="60705" y="1621955"/>
                  </a:lnTo>
                  <a:lnTo>
                    <a:pt x="61772" y="1609255"/>
                  </a:lnTo>
                  <a:close/>
                </a:path>
                <a:path w="1061720" h="2333625">
                  <a:moveTo>
                    <a:pt x="71983" y="1609255"/>
                  </a:moveTo>
                  <a:lnTo>
                    <a:pt x="61899" y="1609255"/>
                  </a:lnTo>
                  <a:lnTo>
                    <a:pt x="64960" y="1621955"/>
                  </a:lnTo>
                  <a:lnTo>
                    <a:pt x="69722" y="1621955"/>
                  </a:lnTo>
                  <a:lnTo>
                    <a:pt x="71983" y="1609255"/>
                  </a:lnTo>
                  <a:close/>
                </a:path>
                <a:path w="1061720" h="2333625">
                  <a:moveTo>
                    <a:pt x="83121" y="1609255"/>
                  </a:moveTo>
                  <a:lnTo>
                    <a:pt x="81267" y="1609255"/>
                  </a:lnTo>
                  <a:lnTo>
                    <a:pt x="82181" y="1621955"/>
                  </a:lnTo>
                  <a:lnTo>
                    <a:pt x="84048" y="1621955"/>
                  </a:lnTo>
                  <a:lnTo>
                    <a:pt x="83121" y="1609255"/>
                  </a:lnTo>
                  <a:close/>
                </a:path>
                <a:path w="1061720" h="2333625">
                  <a:moveTo>
                    <a:pt x="97167" y="1609255"/>
                  </a:moveTo>
                  <a:lnTo>
                    <a:pt x="95580" y="1609255"/>
                  </a:lnTo>
                  <a:lnTo>
                    <a:pt x="94513" y="1621955"/>
                  </a:lnTo>
                  <a:lnTo>
                    <a:pt x="96240" y="1621955"/>
                  </a:lnTo>
                  <a:lnTo>
                    <a:pt x="97167" y="1609255"/>
                  </a:lnTo>
                  <a:close/>
                </a:path>
                <a:path w="1061720" h="2333625">
                  <a:moveTo>
                    <a:pt x="84315" y="1596555"/>
                  </a:moveTo>
                  <a:lnTo>
                    <a:pt x="81787" y="1596555"/>
                  </a:lnTo>
                  <a:lnTo>
                    <a:pt x="76873" y="1609255"/>
                  </a:lnTo>
                  <a:lnTo>
                    <a:pt x="83248" y="1609255"/>
                  </a:lnTo>
                  <a:lnTo>
                    <a:pt x="84315" y="1596555"/>
                  </a:lnTo>
                  <a:close/>
                </a:path>
                <a:path w="1061720" h="2333625">
                  <a:moveTo>
                    <a:pt x="121551" y="1596555"/>
                  </a:moveTo>
                  <a:lnTo>
                    <a:pt x="120091" y="1596555"/>
                  </a:lnTo>
                  <a:lnTo>
                    <a:pt x="115849" y="1609255"/>
                  </a:lnTo>
                  <a:lnTo>
                    <a:pt x="117309" y="1609255"/>
                  </a:lnTo>
                  <a:lnTo>
                    <a:pt x="121551" y="1596555"/>
                  </a:lnTo>
                  <a:close/>
                </a:path>
                <a:path w="1061720" h="2333625">
                  <a:moveTo>
                    <a:pt x="134810" y="1583855"/>
                  </a:moveTo>
                  <a:lnTo>
                    <a:pt x="133210" y="1583855"/>
                  </a:lnTo>
                  <a:lnTo>
                    <a:pt x="131102" y="1596555"/>
                  </a:lnTo>
                  <a:lnTo>
                    <a:pt x="132676" y="1596555"/>
                  </a:lnTo>
                  <a:lnTo>
                    <a:pt x="134810" y="1583855"/>
                  </a:lnTo>
                  <a:close/>
                </a:path>
                <a:path w="1061720" h="2333625">
                  <a:moveTo>
                    <a:pt x="130441" y="1571155"/>
                  </a:moveTo>
                  <a:lnTo>
                    <a:pt x="126326" y="1571155"/>
                  </a:lnTo>
                  <a:lnTo>
                    <a:pt x="129108" y="1583855"/>
                  </a:lnTo>
                  <a:lnTo>
                    <a:pt x="132168" y="1583855"/>
                  </a:lnTo>
                  <a:lnTo>
                    <a:pt x="130441" y="1571155"/>
                  </a:lnTo>
                  <a:close/>
                </a:path>
                <a:path w="1061720" h="2333625">
                  <a:moveTo>
                    <a:pt x="118363" y="1558455"/>
                  </a:moveTo>
                  <a:lnTo>
                    <a:pt x="115061" y="1558455"/>
                  </a:lnTo>
                  <a:lnTo>
                    <a:pt x="116116" y="1571155"/>
                  </a:lnTo>
                  <a:lnTo>
                    <a:pt x="119303" y="1571155"/>
                  </a:lnTo>
                  <a:lnTo>
                    <a:pt x="118363" y="1558455"/>
                  </a:lnTo>
                  <a:close/>
                </a:path>
                <a:path w="1061720" h="2333625">
                  <a:moveTo>
                    <a:pt x="129726" y="1561707"/>
                  </a:moveTo>
                  <a:lnTo>
                    <a:pt x="131889" y="1571155"/>
                  </a:lnTo>
                  <a:lnTo>
                    <a:pt x="136131" y="1571155"/>
                  </a:lnTo>
                  <a:lnTo>
                    <a:pt x="129726" y="1561707"/>
                  </a:lnTo>
                  <a:close/>
                </a:path>
                <a:path w="1061720" h="2333625">
                  <a:moveTo>
                    <a:pt x="132549" y="1558455"/>
                  </a:moveTo>
                  <a:lnTo>
                    <a:pt x="128981" y="1558455"/>
                  </a:lnTo>
                  <a:lnTo>
                    <a:pt x="129726" y="1561707"/>
                  </a:lnTo>
                  <a:lnTo>
                    <a:pt x="136131" y="1571155"/>
                  </a:lnTo>
                  <a:lnTo>
                    <a:pt x="132549" y="1558455"/>
                  </a:lnTo>
                  <a:close/>
                </a:path>
                <a:path w="1061720" h="2333625">
                  <a:moveTo>
                    <a:pt x="137452" y="1558455"/>
                  </a:moveTo>
                  <a:lnTo>
                    <a:pt x="132549" y="1558455"/>
                  </a:lnTo>
                  <a:lnTo>
                    <a:pt x="136131" y="1571155"/>
                  </a:lnTo>
                  <a:lnTo>
                    <a:pt x="137452" y="1571155"/>
                  </a:lnTo>
                  <a:lnTo>
                    <a:pt x="137452" y="1558455"/>
                  </a:lnTo>
                  <a:close/>
                </a:path>
                <a:path w="1061720" h="2333625">
                  <a:moveTo>
                    <a:pt x="125412" y="1545755"/>
                  </a:moveTo>
                  <a:lnTo>
                    <a:pt x="123685" y="1545755"/>
                  </a:lnTo>
                  <a:lnTo>
                    <a:pt x="127520" y="1558455"/>
                  </a:lnTo>
                  <a:lnTo>
                    <a:pt x="129726" y="1561707"/>
                  </a:lnTo>
                  <a:lnTo>
                    <a:pt x="128981" y="1558455"/>
                  </a:lnTo>
                  <a:lnTo>
                    <a:pt x="125412" y="1545755"/>
                  </a:lnTo>
                  <a:close/>
                </a:path>
                <a:path w="1061720" h="2333625">
                  <a:moveTo>
                    <a:pt x="135610" y="1545755"/>
                  </a:moveTo>
                  <a:lnTo>
                    <a:pt x="132956" y="1545755"/>
                  </a:lnTo>
                  <a:lnTo>
                    <a:pt x="133756" y="1558455"/>
                  </a:lnTo>
                  <a:lnTo>
                    <a:pt x="135343" y="1558455"/>
                  </a:lnTo>
                  <a:lnTo>
                    <a:pt x="135610" y="1545755"/>
                  </a:lnTo>
                  <a:close/>
                </a:path>
                <a:path w="1061720" h="2333625">
                  <a:moveTo>
                    <a:pt x="141439" y="1545755"/>
                  </a:moveTo>
                  <a:lnTo>
                    <a:pt x="139585" y="1545755"/>
                  </a:lnTo>
                  <a:lnTo>
                    <a:pt x="139585" y="1558455"/>
                  </a:lnTo>
                  <a:lnTo>
                    <a:pt x="141439" y="1558455"/>
                  </a:lnTo>
                  <a:lnTo>
                    <a:pt x="141439" y="1545755"/>
                  </a:lnTo>
                  <a:close/>
                </a:path>
                <a:path w="1061720" h="2333625">
                  <a:moveTo>
                    <a:pt x="144081" y="1533055"/>
                  </a:moveTo>
                  <a:lnTo>
                    <a:pt x="142354" y="1533055"/>
                  </a:lnTo>
                  <a:lnTo>
                    <a:pt x="140512" y="1545755"/>
                  </a:lnTo>
                  <a:lnTo>
                    <a:pt x="142354" y="1545755"/>
                  </a:lnTo>
                  <a:lnTo>
                    <a:pt x="144081" y="1533055"/>
                  </a:lnTo>
                  <a:close/>
                </a:path>
                <a:path w="1061720" h="2333625">
                  <a:moveTo>
                    <a:pt x="151777" y="1520355"/>
                  </a:moveTo>
                  <a:lnTo>
                    <a:pt x="149910" y="1520355"/>
                  </a:lnTo>
                  <a:lnTo>
                    <a:pt x="150850" y="1533055"/>
                  </a:lnTo>
                  <a:lnTo>
                    <a:pt x="152577" y="1533055"/>
                  </a:lnTo>
                  <a:lnTo>
                    <a:pt x="151777" y="1520355"/>
                  </a:lnTo>
                  <a:close/>
                </a:path>
                <a:path w="1061720" h="2333625">
                  <a:moveTo>
                    <a:pt x="151256" y="1507655"/>
                  </a:moveTo>
                  <a:lnTo>
                    <a:pt x="149402" y="1507655"/>
                  </a:lnTo>
                  <a:lnTo>
                    <a:pt x="148462" y="1520355"/>
                  </a:lnTo>
                  <a:lnTo>
                    <a:pt x="150583" y="1520355"/>
                  </a:lnTo>
                  <a:lnTo>
                    <a:pt x="151256" y="1507655"/>
                  </a:lnTo>
                  <a:close/>
                </a:path>
                <a:path w="1061720" h="2333625">
                  <a:moveTo>
                    <a:pt x="167830" y="1507655"/>
                  </a:moveTo>
                  <a:lnTo>
                    <a:pt x="166230" y="1507655"/>
                  </a:lnTo>
                  <a:lnTo>
                    <a:pt x="168351" y="1520355"/>
                  </a:lnTo>
                  <a:lnTo>
                    <a:pt x="170065" y="1520355"/>
                  </a:lnTo>
                  <a:lnTo>
                    <a:pt x="167830" y="1507655"/>
                  </a:lnTo>
                  <a:close/>
                </a:path>
                <a:path w="1061720" h="2333625">
                  <a:moveTo>
                    <a:pt x="181470" y="1507655"/>
                  </a:moveTo>
                  <a:lnTo>
                    <a:pt x="177761" y="1507655"/>
                  </a:lnTo>
                  <a:lnTo>
                    <a:pt x="176974" y="1520355"/>
                  </a:lnTo>
                  <a:lnTo>
                    <a:pt x="180530" y="1520355"/>
                  </a:lnTo>
                  <a:lnTo>
                    <a:pt x="181470" y="1507655"/>
                  </a:lnTo>
                  <a:close/>
                </a:path>
                <a:path w="1061720" h="2333625">
                  <a:moveTo>
                    <a:pt x="157733" y="1494955"/>
                  </a:moveTo>
                  <a:lnTo>
                    <a:pt x="155219" y="1494955"/>
                  </a:lnTo>
                  <a:lnTo>
                    <a:pt x="155498" y="1507655"/>
                  </a:lnTo>
                  <a:lnTo>
                    <a:pt x="159207" y="1507655"/>
                  </a:lnTo>
                  <a:lnTo>
                    <a:pt x="157733" y="1494955"/>
                  </a:lnTo>
                  <a:close/>
                </a:path>
                <a:path w="1061720" h="2333625">
                  <a:moveTo>
                    <a:pt x="163956" y="1494955"/>
                  </a:moveTo>
                  <a:lnTo>
                    <a:pt x="160921" y="1494955"/>
                  </a:lnTo>
                  <a:lnTo>
                    <a:pt x="160527" y="1507655"/>
                  </a:lnTo>
                  <a:lnTo>
                    <a:pt x="165557" y="1507655"/>
                  </a:lnTo>
                  <a:lnTo>
                    <a:pt x="163956" y="1494955"/>
                  </a:lnTo>
                  <a:close/>
                </a:path>
                <a:path w="1061720" h="2333625">
                  <a:moveTo>
                    <a:pt x="188645" y="1494955"/>
                  </a:moveTo>
                  <a:lnTo>
                    <a:pt x="187159" y="1494955"/>
                  </a:lnTo>
                  <a:lnTo>
                    <a:pt x="185585" y="1507655"/>
                  </a:lnTo>
                  <a:lnTo>
                    <a:pt x="187159" y="1507655"/>
                  </a:lnTo>
                  <a:lnTo>
                    <a:pt x="188645" y="1494955"/>
                  </a:lnTo>
                  <a:close/>
                </a:path>
                <a:path w="1061720" h="2333625">
                  <a:moveTo>
                    <a:pt x="191820" y="1482255"/>
                  </a:moveTo>
                  <a:lnTo>
                    <a:pt x="189953" y="1482255"/>
                  </a:lnTo>
                  <a:lnTo>
                    <a:pt x="189826" y="1494955"/>
                  </a:lnTo>
                  <a:lnTo>
                    <a:pt x="191681" y="1494955"/>
                  </a:lnTo>
                  <a:lnTo>
                    <a:pt x="191820" y="1482255"/>
                  </a:lnTo>
                  <a:close/>
                </a:path>
                <a:path w="1061720" h="2333625">
                  <a:moveTo>
                    <a:pt x="198170" y="1469555"/>
                  </a:moveTo>
                  <a:lnTo>
                    <a:pt x="196189" y="1469555"/>
                  </a:lnTo>
                  <a:lnTo>
                    <a:pt x="196583" y="1482255"/>
                  </a:lnTo>
                  <a:lnTo>
                    <a:pt x="198450" y="1482255"/>
                  </a:lnTo>
                  <a:lnTo>
                    <a:pt x="198170" y="1469555"/>
                  </a:lnTo>
                  <a:close/>
                </a:path>
                <a:path w="1061720" h="2333625">
                  <a:moveTo>
                    <a:pt x="214363" y="1456855"/>
                  </a:moveTo>
                  <a:lnTo>
                    <a:pt x="212877" y="1456855"/>
                  </a:lnTo>
                  <a:lnTo>
                    <a:pt x="211696" y="1469555"/>
                  </a:lnTo>
                  <a:lnTo>
                    <a:pt x="214071" y="1469555"/>
                  </a:lnTo>
                  <a:lnTo>
                    <a:pt x="214363" y="1456855"/>
                  </a:lnTo>
                  <a:close/>
                </a:path>
                <a:path w="1061720" h="2333625">
                  <a:moveTo>
                    <a:pt x="241109" y="1444155"/>
                  </a:moveTo>
                  <a:lnTo>
                    <a:pt x="239534" y="1444155"/>
                  </a:lnTo>
                  <a:lnTo>
                    <a:pt x="237413" y="1456855"/>
                  </a:lnTo>
                  <a:lnTo>
                    <a:pt x="238861" y="1456855"/>
                  </a:lnTo>
                  <a:lnTo>
                    <a:pt x="241109" y="1444155"/>
                  </a:lnTo>
                  <a:close/>
                </a:path>
                <a:path w="1061720" h="2333625">
                  <a:moveTo>
                    <a:pt x="237413" y="1431455"/>
                  </a:moveTo>
                  <a:lnTo>
                    <a:pt x="235546" y="1431455"/>
                  </a:lnTo>
                  <a:lnTo>
                    <a:pt x="235813" y="1444155"/>
                  </a:lnTo>
                  <a:lnTo>
                    <a:pt x="237680" y="1444155"/>
                  </a:lnTo>
                  <a:lnTo>
                    <a:pt x="237413" y="1431455"/>
                  </a:lnTo>
                  <a:close/>
                </a:path>
                <a:path w="1061720" h="2333625">
                  <a:moveTo>
                    <a:pt x="237934" y="1418755"/>
                  </a:moveTo>
                  <a:lnTo>
                    <a:pt x="236080" y="1418755"/>
                  </a:lnTo>
                  <a:lnTo>
                    <a:pt x="234886" y="1431455"/>
                  </a:lnTo>
                  <a:lnTo>
                    <a:pt x="236753" y="1431455"/>
                  </a:lnTo>
                  <a:lnTo>
                    <a:pt x="237934" y="1418755"/>
                  </a:lnTo>
                  <a:close/>
                </a:path>
                <a:path w="1061720" h="2333625">
                  <a:moveTo>
                    <a:pt x="247218" y="1418755"/>
                  </a:moveTo>
                  <a:lnTo>
                    <a:pt x="244830" y="1418755"/>
                  </a:lnTo>
                  <a:lnTo>
                    <a:pt x="246291" y="1431455"/>
                  </a:lnTo>
                  <a:lnTo>
                    <a:pt x="247218" y="1418755"/>
                  </a:lnTo>
                  <a:close/>
                </a:path>
                <a:path w="1061720" h="2333625">
                  <a:moveTo>
                    <a:pt x="261924" y="1418755"/>
                  </a:moveTo>
                  <a:lnTo>
                    <a:pt x="248754" y="1418755"/>
                  </a:lnTo>
                  <a:lnTo>
                    <a:pt x="251053" y="1431455"/>
                  </a:lnTo>
                  <a:lnTo>
                    <a:pt x="260476" y="1431455"/>
                  </a:lnTo>
                  <a:lnTo>
                    <a:pt x="261924" y="1418755"/>
                  </a:lnTo>
                  <a:close/>
                </a:path>
                <a:path w="1061720" h="2333625">
                  <a:moveTo>
                    <a:pt x="258216" y="1406055"/>
                  </a:moveTo>
                  <a:lnTo>
                    <a:pt x="256489" y="1406055"/>
                  </a:lnTo>
                  <a:lnTo>
                    <a:pt x="259016" y="1418755"/>
                  </a:lnTo>
                  <a:lnTo>
                    <a:pt x="260743" y="1418755"/>
                  </a:lnTo>
                  <a:lnTo>
                    <a:pt x="258216" y="1406055"/>
                  </a:lnTo>
                  <a:close/>
                </a:path>
                <a:path w="1061720" h="2333625">
                  <a:moveTo>
                    <a:pt x="266306" y="1393355"/>
                  </a:moveTo>
                  <a:lnTo>
                    <a:pt x="264579" y="1393355"/>
                  </a:lnTo>
                  <a:lnTo>
                    <a:pt x="264058" y="1406055"/>
                  </a:lnTo>
                  <a:lnTo>
                    <a:pt x="265899" y="1406055"/>
                  </a:lnTo>
                  <a:lnTo>
                    <a:pt x="266306" y="1393355"/>
                  </a:lnTo>
                  <a:close/>
                </a:path>
                <a:path w="1061720" h="2333625">
                  <a:moveTo>
                    <a:pt x="272402" y="1380655"/>
                  </a:moveTo>
                  <a:lnTo>
                    <a:pt x="270548" y="1380655"/>
                  </a:lnTo>
                  <a:lnTo>
                    <a:pt x="270281" y="1393355"/>
                  </a:lnTo>
                  <a:lnTo>
                    <a:pt x="272224" y="1393355"/>
                  </a:lnTo>
                  <a:lnTo>
                    <a:pt x="272402" y="1380655"/>
                  </a:lnTo>
                  <a:close/>
                </a:path>
                <a:path w="1061720" h="2333625">
                  <a:moveTo>
                    <a:pt x="286321" y="1367955"/>
                  </a:moveTo>
                  <a:lnTo>
                    <a:pt x="285000" y="1367955"/>
                  </a:lnTo>
                  <a:lnTo>
                    <a:pt x="283006" y="1380655"/>
                  </a:lnTo>
                  <a:lnTo>
                    <a:pt x="284860" y="1380655"/>
                  </a:lnTo>
                  <a:lnTo>
                    <a:pt x="286321" y="1367955"/>
                  </a:lnTo>
                  <a:close/>
                </a:path>
                <a:path w="1061720" h="2333625">
                  <a:moveTo>
                    <a:pt x="295198" y="1367955"/>
                  </a:moveTo>
                  <a:lnTo>
                    <a:pt x="290423" y="1367955"/>
                  </a:lnTo>
                  <a:lnTo>
                    <a:pt x="292150" y="1380655"/>
                  </a:lnTo>
                  <a:lnTo>
                    <a:pt x="294411" y="1380655"/>
                  </a:lnTo>
                  <a:lnTo>
                    <a:pt x="295198" y="1367955"/>
                  </a:lnTo>
                  <a:close/>
                </a:path>
                <a:path w="1061720" h="2333625">
                  <a:moveTo>
                    <a:pt x="293750" y="1355255"/>
                  </a:moveTo>
                  <a:lnTo>
                    <a:pt x="292023" y="1355255"/>
                  </a:lnTo>
                  <a:lnTo>
                    <a:pt x="291617" y="1367955"/>
                  </a:lnTo>
                  <a:lnTo>
                    <a:pt x="293471" y="1367955"/>
                  </a:lnTo>
                  <a:lnTo>
                    <a:pt x="293750" y="1355255"/>
                  </a:lnTo>
                  <a:close/>
                </a:path>
                <a:path w="1061720" h="2333625">
                  <a:moveTo>
                    <a:pt x="300634" y="1342555"/>
                  </a:moveTo>
                  <a:lnTo>
                    <a:pt x="298780" y="1342555"/>
                  </a:lnTo>
                  <a:lnTo>
                    <a:pt x="297586" y="1355255"/>
                  </a:lnTo>
                  <a:lnTo>
                    <a:pt x="299440" y="1355255"/>
                  </a:lnTo>
                  <a:lnTo>
                    <a:pt x="300634" y="1342555"/>
                  </a:lnTo>
                  <a:close/>
                </a:path>
                <a:path w="1061720" h="2333625">
                  <a:moveTo>
                    <a:pt x="309371" y="1329855"/>
                  </a:moveTo>
                  <a:lnTo>
                    <a:pt x="307924" y="1329855"/>
                  </a:lnTo>
                  <a:lnTo>
                    <a:pt x="306196" y="1342555"/>
                  </a:lnTo>
                  <a:lnTo>
                    <a:pt x="307670" y="1342555"/>
                  </a:lnTo>
                  <a:lnTo>
                    <a:pt x="309371" y="1329855"/>
                  </a:lnTo>
                  <a:close/>
                </a:path>
                <a:path w="1061720" h="2333625">
                  <a:moveTo>
                    <a:pt x="322503" y="1317155"/>
                  </a:moveTo>
                  <a:lnTo>
                    <a:pt x="320662" y="1317155"/>
                  </a:lnTo>
                  <a:lnTo>
                    <a:pt x="320776" y="1329855"/>
                  </a:lnTo>
                  <a:lnTo>
                    <a:pt x="322503" y="1329855"/>
                  </a:lnTo>
                  <a:lnTo>
                    <a:pt x="322503" y="1317155"/>
                  </a:lnTo>
                  <a:close/>
                </a:path>
                <a:path w="1061720" h="2333625">
                  <a:moveTo>
                    <a:pt x="331393" y="1304455"/>
                  </a:moveTo>
                  <a:lnTo>
                    <a:pt x="328460" y="1304455"/>
                  </a:lnTo>
                  <a:lnTo>
                    <a:pt x="327952" y="1317155"/>
                  </a:lnTo>
                  <a:lnTo>
                    <a:pt x="329933" y="1317155"/>
                  </a:lnTo>
                  <a:lnTo>
                    <a:pt x="331393" y="1304455"/>
                  </a:lnTo>
                  <a:close/>
                </a:path>
                <a:path w="1061720" h="2333625">
                  <a:moveTo>
                    <a:pt x="337350" y="1291755"/>
                  </a:moveTo>
                  <a:lnTo>
                    <a:pt x="335508" y="1291755"/>
                  </a:lnTo>
                  <a:lnTo>
                    <a:pt x="335508" y="1304455"/>
                  </a:lnTo>
                  <a:lnTo>
                    <a:pt x="337350" y="1304455"/>
                  </a:lnTo>
                  <a:lnTo>
                    <a:pt x="337350" y="1291755"/>
                  </a:lnTo>
                  <a:close/>
                </a:path>
                <a:path w="1061720" h="2333625">
                  <a:moveTo>
                    <a:pt x="340004" y="1279055"/>
                  </a:moveTo>
                  <a:lnTo>
                    <a:pt x="338277" y="1279055"/>
                  </a:lnTo>
                  <a:lnTo>
                    <a:pt x="337477" y="1291755"/>
                  </a:lnTo>
                  <a:lnTo>
                    <a:pt x="339343" y="1291755"/>
                  </a:lnTo>
                  <a:lnTo>
                    <a:pt x="340004" y="1279055"/>
                  </a:lnTo>
                  <a:close/>
                </a:path>
                <a:path w="1061720" h="2333625">
                  <a:moveTo>
                    <a:pt x="345706" y="1266355"/>
                  </a:moveTo>
                  <a:lnTo>
                    <a:pt x="342379" y="1266355"/>
                  </a:lnTo>
                  <a:lnTo>
                    <a:pt x="341858" y="1279055"/>
                  </a:lnTo>
                  <a:lnTo>
                    <a:pt x="345033" y="1279055"/>
                  </a:lnTo>
                  <a:lnTo>
                    <a:pt x="345706" y="1266355"/>
                  </a:lnTo>
                  <a:close/>
                </a:path>
                <a:path w="1061720" h="2333625">
                  <a:moveTo>
                    <a:pt x="356565" y="1253655"/>
                  </a:moveTo>
                  <a:lnTo>
                    <a:pt x="354990" y="1253655"/>
                  </a:lnTo>
                  <a:lnTo>
                    <a:pt x="353390" y="1266355"/>
                  </a:lnTo>
                  <a:lnTo>
                    <a:pt x="354990" y="1266355"/>
                  </a:lnTo>
                  <a:lnTo>
                    <a:pt x="356565" y="1253655"/>
                  </a:lnTo>
                  <a:close/>
                </a:path>
                <a:path w="1061720" h="2333625">
                  <a:moveTo>
                    <a:pt x="361086" y="1240955"/>
                  </a:moveTo>
                  <a:lnTo>
                    <a:pt x="359232" y="1240955"/>
                  </a:lnTo>
                  <a:lnTo>
                    <a:pt x="356044" y="1253655"/>
                  </a:lnTo>
                  <a:lnTo>
                    <a:pt x="360286" y="1253655"/>
                  </a:lnTo>
                  <a:lnTo>
                    <a:pt x="361086" y="1240955"/>
                  </a:lnTo>
                  <a:close/>
                </a:path>
                <a:path w="1061720" h="2333625">
                  <a:moveTo>
                    <a:pt x="375805" y="1228255"/>
                  </a:moveTo>
                  <a:lnTo>
                    <a:pt x="369569" y="1228255"/>
                  </a:lnTo>
                  <a:lnTo>
                    <a:pt x="367703" y="1240955"/>
                  </a:lnTo>
                  <a:lnTo>
                    <a:pt x="374078" y="1240955"/>
                  </a:lnTo>
                  <a:lnTo>
                    <a:pt x="375805" y="1228255"/>
                  </a:lnTo>
                  <a:close/>
                </a:path>
                <a:path w="1061720" h="2333625">
                  <a:moveTo>
                    <a:pt x="427761" y="1228255"/>
                  </a:moveTo>
                  <a:lnTo>
                    <a:pt x="422592" y="1228255"/>
                  </a:lnTo>
                  <a:lnTo>
                    <a:pt x="423989" y="1240955"/>
                  </a:lnTo>
                  <a:lnTo>
                    <a:pt x="427761" y="1240955"/>
                  </a:lnTo>
                  <a:lnTo>
                    <a:pt x="427761" y="1228255"/>
                  </a:lnTo>
                  <a:close/>
                </a:path>
                <a:path w="1061720" h="2333625">
                  <a:moveTo>
                    <a:pt x="439953" y="1228255"/>
                  </a:moveTo>
                  <a:lnTo>
                    <a:pt x="437032" y="1228255"/>
                  </a:lnTo>
                  <a:lnTo>
                    <a:pt x="438226" y="1240955"/>
                  </a:lnTo>
                  <a:lnTo>
                    <a:pt x="439686" y="1240955"/>
                  </a:lnTo>
                  <a:lnTo>
                    <a:pt x="439953" y="1228255"/>
                  </a:lnTo>
                  <a:close/>
                </a:path>
                <a:path w="1061720" h="2333625">
                  <a:moveTo>
                    <a:pt x="409460" y="1215555"/>
                  </a:moveTo>
                  <a:lnTo>
                    <a:pt x="408787" y="1215555"/>
                  </a:lnTo>
                  <a:lnTo>
                    <a:pt x="390778" y="1228255"/>
                  </a:lnTo>
                  <a:lnTo>
                    <a:pt x="391693" y="1228255"/>
                  </a:lnTo>
                  <a:lnTo>
                    <a:pt x="409460" y="1215555"/>
                  </a:lnTo>
                  <a:close/>
                </a:path>
                <a:path w="1061720" h="2333625">
                  <a:moveTo>
                    <a:pt x="414502" y="1215555"/>
                  </a:moveTo>
                  <a:lnTo>
                    <a:pt x="412902" y="1215555"/>
                  </a:lnTo>
                  <a:lnTo>
                    <a:pt x="414362" y="1228255"/>
                  </a:lnTo>
                  <a:lnTo>
                    <a:pt x="415963" y="1228255"/>
                  </a:lnTo>
                  <a:lnTo>
                    <a:pt x="414502" y="1215555"/>
                  </a:lnTo>
                  <a:close/>
                </a:path>
                <a:path w="1061720" h="2333625">
                  <a:moveTo>
                    <a:pt x="418350" y="1215555"/>
                  </a:moveTo>
                  <a:lnTo>
                    <a:pt x="417410" y="1228255"/>
                  </a:lnTo>
                  <a:lnTo>
                    <a:pt x="419417" y="1228255"/>
                  </a:lnTo>
                  <a:lnTo>
                    <a:pt x="418350" y="1215555"/>
                  </a:lnTo>
                  <a:close/>
                </a:path>
                <a:path w="1061720" h="2333625">
                  <a:moveTo>
                    <a:pt x="440486" y="1215555"/>
                  </a:moveTo>
                  <a:lnTo>
                    <a:pt x="438759" y="1215555"/>
                  </a:lnTo>
                  <a:lnTo>
                    <a:pt x="437172" y="1228255"/>
                  </a:lnTo>
                  <a:lnTo>
                    <a:pt x="439038" y="1228255"/>
                  </a:lnTo>
                  <a:lnTo>
                    <a:pt x="440486" y="1215555"/>
                  </a:lnTo>
                  <a:close/>
                </a:path>
                <a:path w="1061720" h="2333625">
                  <a:moveTo>
                    <a:pt x="425640" y="1202855"/>
                  </a:moveTo>
                  <a:lnTo>
                    <a:pt x="420738" y="1202855"/>
                  </a:lnTo>
                  <a:lnTo>
                    <a:pt x="424040" y="1215555"/>
                  </a:lnTo>
                  <a:lnTo>
                    <a:pt x="427088" y="1215555"/>
                  </a:lnTo>
                  <a:lnTo>
                    <a:pt x="425640" y="1202855"/>
                  </a:lnTo>
                  <a:close/>
                </a:path>
                <a:path w="1061720" h="2333625">
                  <a:moveTo>
                    <a:pt x="442861" y="1177455"/>
                  </a:moveTo>
                  <a:lnTo>
                    <a:pt x="441401" y="1177455"/>
                  </a:lnTo>
                  <a:lnTo>
                    <a:pt x="443788" y="1190155"/>
                  </a:lnTo>
                  <a:lnTo>
                    <a:pt x="444601" y="1202855"/>
                  </a:lnTo>
                  <a:lnTo>
                    <a:pt x="447649" y="1202855"/>
                  </a:lnTo>
                  <a:lnTo>
                    <a:pt x="446328" y="1190155"/>
                  </a:lnTo>
                  <a:lnTo>
                    <a:pt x="445249" y="1190155"/>
                  </a:lnTo>
                  <a:lnTo>
                    <a:pt x="442861" y="1177455"/>
                  </a:lnTo>
                  <a:close/>
                </a:path>
                <a:path w="1061720" h="2333625">
                  <a:moveTo>
                    <a:pt x="439165" y="1164755"/>
                  </a:moveTo>
                  <a:lnTo>
                    <a:pt x="434390" y="1164755"/>
                  </a:lnTo>
                  <a:lnTo>
                    <a:pt x="437565" y="1177455"/>
                  </a:lnTo>
                  <a:lnTo>
                    <a:pt x="439953" y="1177455"/>
                  </a:lnTo>
                  <a:lnTo>
                    <a:pt x="439165" y="1164755"/>
                  </a:lnTo>
                  <a:close/>
                </a:path>
                <a:path w="1061720" h="2333625">
                  <a:moveTo>
                    <a:pt x="426034" y="1152055"/>
                  </a:moveTo>
                  <a:lnTo>
                    <a:pt x="424319" y="1152055"/>
                  </a:lnTo>
                  <a:lnTo>
                    <a:pt x="423519" y="1164755"/>
                  </a:lnTo>
                  <a:lnTo>
                    <a:pt x="425361" y="1164755"/>
                  </a:lnTo>
                  <a:lnTo>
                    <a:pt x="426034" y="1152055"/>
                  </a:lnTo>
                  <a:close/>
                </a:path>
                <a:path w="1061720" h="2333625">
                  <a:moveTo>
                    <a:pt x="432269" y="1139355"/>
                  </a:moveTo>
                  <a:lnTo>
                    <a:pt x="430415" y="1139355"/>
                  </a:lnTo>
                  <a:lnTo>
                    <a:pt x="430148" y="1152055"/>
                  </a:lnTo>
                  <a:lnTo>
                    <a:pt x="431990" y="1152055"/>
                  </a:lnTo>
                  <a:lnTo>
                    <a:pt x="432269" y="1139355"/>
                  </a:lnTo>
                  <a:close/>
                </a:path>
                <a:path w="1061720" h="2333625">
                  <a:moveTo>
                    <a:pt x="434390" y="1126655"/>
                  </a:moveTo>
                  <a:lnTo>
                    <a:pt x="433323" y="1126655"/>
                  </a:lnTo>
                  <a:lnTo>
                    <a:pt x="432790" y="1139355"/>
                  </a:lnTo>
                  <a:lnTo>
                    <a:pt x="435051" y="1139355"/>
                  </a:lnTo>
                  <a:lnTo>
                    <a:pt x="434390" y="1126655"/>
                  </a:lnTo>
                  <a:close/>
                </a:path>
                <a:path w="1061720" h="2333625">
                  <a:moveTo>
                    <a:pt x="435838" y="1113955"/>
                  </a:moveTo>
                  <a:lnTo>
                    <a:pt x="434124" y="1113955"/>
                  </a:lnTo>
                  <a:lnTo>
                    <a:pt x="432663" y="1126655"/>
                  </a:lnTo>
                  <a:lnTo>
                    <a:pt x="434505" y="1126655"/>
                  </a:lnTo>
                  <a:lnTo>
                    <a:pt x="435838" y="1113955"/>
                  </a:lnTo>
                  <a:close/>
                </a:path>
                <a:path w="1061720" h="2333625">
                  <a:moveTo>
                    <a:pt x="431660" y="1101255"/>
                  </a:moveTo>
                  <a:lnTo>
                    <a:pt x="428421" y="1101255"/>
                  </a:lnTo>
                  <a:lnTo>
                    <a:pt x="435444" y="1113955"/>
                  </a:lnTo>
                  <a:lnTo>
                    <a:pt x="436905" y="1113955"/>
                  </a:lnTo>
                  <a:lnTo>
                    <a:pt x="431660" y="1101255"/>
                  </a:lnTo>
                  <a:close/>
                </a:path>
                <a:path w="1061720" h="2333625">
                  <a:moveTo>
                    <a:pt x="439292" y="1088555"/>
                  </a:moveTo>
                  <a:lnTo>
                    <a:pt x="437565" y="1088555"/>
                  </a:lnTo>
                  <a:lnTo>
                    <a:pt x="436651" y="1101255"/>
                  </a:lnTo>
                  <a:lnTo>
                    <a:pt x="439165" y="1101255"/>
                  </a:lnTo>
                  <a:lnTo>
                    <a:pt x="439292" y="1088555"/>
                  </a:lnTo>
                  <a:close/>
                </a:path>
                <a:path w="1061720" h="2333625">
                  <a:moveTo>
                    <a:pt x="439686" y="1075855"/>
                  </a:moveTo>
                  <a:lnTo>
                    <a:pt x="437832" y="1075855"/>
                  </a:lnTo>
                  <a:lnTo>
                    <a:pt x="436511" y="1088555"/>
                  </a:lnTo>
                  <a:lnTo>
                    <a:pt x="438378" y="1088555"/>
                  </a:lnTo>
                  <a:lnTo>
                    <a:pt x="439686" y="1075855"/>
                  </a:lnTo>
                  <a:close/>
                </a:path>
                <a:path w="1061720" h="2333625">
                  <a:moveTo>
                    <a:pt x="432790" y="1063155"/>
                  </a:moveTo>
                  <a:lnTo>
                    <a:pt x="431203" y="1063155"/>
                  </a:lnTo>
                  <a:lnTo>
                    <a:pt x="434263" y="1075855"/>
                  </a:lnTo>
                  <a:lnTo>
                    <a:pt x="435838" y="1075855"/>
                  </a:lnTo>
                  <a:lnTo>
                    <a:pt x="432790" y="1063155"/>
                  </a:lnTo>
                  <a:close/>
                </a:path>
                <a:path w="1061720" h="2333625">
                  <a:moveTo>
                    <a:pt x="422313" y="1050455"/>
                  </a:moveTo>
                  <a:lnTo>
                    <a:pt x="411721" y="1050455"/>
                  </a:lnTo>
                  <a:lnTo>
                    <a:pt x="413969" y="1063155"/>
                  </a:lnTo>
                  <a:lnTo>
                    <a:pt x="424573" y="1063155"/>
                  </a:lnTo>
                  <a:lnTo>
                    <a:pt x="422313" y="1050455"/>
                  </a:lnTo>
                  <a:close/>
                </a:path>
                <a:path w="1061720" h="2333625">
                  <a:moveTo>
                    <a:pt x="407479" y="1037755"/>
                  </a:moveTo>
                  <a:lnTo>
                    <a:pt x="403644" y="1037755"/>
                  </a:lnTo>
                  <a:lnTo>
                    <a:pt x="404952" y="1050455"/>
                  </a:lnTo>
                  <a:lnTo>
                    <a:pt x="407479" y="1037755"/>
                  </a:lnTo>
                  <a:close/>
                </a:path>
                <a:path w="1061720" h="2333625">
                  <a:moveTo>
                    <a:pt x="410514" y="1037755"/>
                  </a:moveTo>
                  <a:lnTo>
                    <a:pt x="407479" y="1037755"/>
                  </a:lnTo>
                  <a:lnTo>
                    <a:pt x="408787" y="1050455"/>
                  </a:lnTo>
                  <a:lnTo>
                    <a:pt x="411594" y="1050455"/>
                  </a:lnTo>
                  <a:lnTo>
                    <a:pt x="410514" y="1037755"/>
                  </a:lnTo>
                  <a:close/>
                </a:path>
                <a:path w="1061720" h="2333625">
                  <a:moveTo>
                    <a:pt x="369430" y="1025055"/>
                  </a:moveTo>
                  <a:lnTo>
                    <a:pt x="367576" y="1025055"/>
                  </a:lnTo>
                  <a:lnTo>
                    <a:pt x="367703" y="1037755"/>
                  </a:lnTo>
                  <a:lnTo>
                    <a:pt x="369569" y="1037755"/>
                  </a:lnTo>
                  <a:lnTo>
                    <a:pt x="369430" y="1025055"/>
                  </a:lnTo>
                  <a:close/>
                </a:path>
                <a:path w="1061720" h="2333625">
                  <a:moveTo>
                    <a:pt x="383222" y="1025055"/>
                  </a:moveTo>
                  <a:lnTo>
                    <a:pt x="382562" y="1025055"/>
                  </a:lnTo>
                  <a:lnTo>
                    <a:pt x="378586" y="1037755"/>
                  </a:lnTo>
                  <a:lnTo>
                    <a:pt x="387184" y="1037755"/>
                  </a:lnTo>
                  <a:lnTo>
                    <a:pt x="383222" y="1025055"/>
                  </a:lnTo>
                  <a:close/>
                </a:path>
                <a:path w="1061720" h="2333625">
                  <a:moveTo>
                    <a:pt x="360438" y="1012355"/>
                  </a:moveTo>
                  <a:lnTo>
                    <a:pt x="357111" y="1012355"/>
                  </a:lnTo>
                  <a:lnTo>
                    <a:pt x="358838" y="1025055"/>
                  </a:lnTo>
                  <a:lnTo>
                    <a:pt x="361353" y="1025055"/>
                  </a:lnTo>
                  <a:lnTo>
                    <a:pt x="360438" y="1012355"/>
                  </a:lnTo>
                  <a:close/>
                </a:path>
                <a:path w="1061720" h="2333625">
                  <a:moveTo>
                    <a:pt x="341591" y="999655"/>
                  </a:moveTo>
                  <a:lnTo>
                    <a:pt x="335635" y="999655"/>
                  </a:lnTo>
                  <a:lnTo>
                    <a:pt x="340537" y="1012355"/>
                  </a:lnTo>
                  <a:lnTo>
                    <a:pt x="341591" y="999655"/>
                  </a:lnTo>
                  <a:close/>
                </a:path>
                <a:path w="1061720" h="2333625">
                  <a:moveTo>
                    <a:pt x="358165" y="999655"/>
                  </a:moveTo>
                  <a:lnTo>
                    <a:pt x="356438" y="999655"/>
                  </a:lnTo>
                  <a:lnTo>
                    <a:pt x="355384" y="1012355"/>
                  </a:lnTo>
                  <a:lnTo>
                    <a:pt x="357238" y="1012355"/>
                  </a:lnTo>
                  <a:lnTo>
                    <a:pt x="358165" y="999655"/>
                  </a:lnTo>
                  <a:close/>
                </a:path>
                <a:path w="1061720" h="2333625">
                  <a:moveTo>
                    <a:pt x="317741" y="986955"/>
                  </a:moveTo>
                  <a:lnTo>
                    <a:pt x="317474" y="999655"/>
                  </a:lnTo>
                  <a:lnTo>
                    <a:pt x="317741" y="999655"/>
                  </a:lnTo>
                  <a:lnTo>
                    <a:pt x="317741" y="986955"/>
                  </a:lnTo>
                  <a:close/>
                </a:path>
                <a:path w="1061720" h="2333625">
                  <a:moveTo>
                    <a:pt x="323557" y="986955"/>
                  </a:moveTo>
                  <a:lnTo>
                    <a:pt x="322503" y="986955"/>
                  </a:lnTo>
                  <a:lnTo>
                    <a:pt x="321703" y="999655"/>
                  </a:lnTo>
                  <a:lnTo>
                    <a:pt x="324624" y="999655"/>
                  </a:lnTo>
                  <a:lnTo>
                    <a:pt x="323557" y="986955"/>
                  </a:lnTo>
                  <a:close/>
                </a:path>
                <a:path w="1061720" h="2333625">
                  <a:moveTo>
                    <a:pt x="324764" y="986955"/>
                  </a:moveTo>
                  <a:lnTo>
                    <a:pt x="323557" y="986955"/>
                  </a:lnTo>
                  <a:lnTo>
                    <a:pt x="327545" y="999655"/>
                  </a:lnTo>
                  <a:lnTo>
                    <a:pt x="328612" y="999655"/>
                  </a:lnTo>
                  <a:lnTo>
                    <a:pt x="324764" y="986955"/>
                  </a:lnTo>
                  <a:close/>
                </a:path>
                <a:path w="1061720" h="2333625">
                  <a:moveTo>
                    <a:pt x="359079" y="986955"/>
                  </a:moveTo>
                  <a:lnTo>
                    <a:pt x="357377" y="986955"/>
                  </a:lnTo>
                  <a:lnTo>
                    <a:pt x="353123" y="999655"/>
                  </a:lnTo>
                  <a:lnTo>
                    <a:pt x="354723" y="999655"/>
                  </a:lnTo>
                  <a:lnTo>
                    <a:pt x="359079" y="986955"/>
                  </a:lnTo>
                  <a:close/>
                </a:path>
                <a:path w="1061720" h="2333625">
                  <a:moveTo>
                    <a:pt x="366788" y="974255"/>
                  </a:moveTo>
                  <a:lnTo>
                    <a:pt x="365188" y="974255"/>
                  </a:lnTo>
                  <a:lnTo>
                    <a:pt x="363740" y="986955"/>
                  </a:lnTo>
                  <a:lnTo>
                    <a:pt x="357898" y="999655"/>
                  </a:lnTo>
                  <a:lnTo>
                    <a:pt x="359625" y="999655"/>
                  </a:lnTo>
                  <a:lnTo>
                    <a:pt x="365467" y="986955"/>
                  </a:lnTo>
                  <a:lnTo>
                    <a:pt x="366788" y="974255"/>
                  </a:lnTo>
                  <a:close/>
                </a:path>
                <a:path w="1061720" h="2333625">
                  <a:moveTo>
                    <a:pt x="362013" y="974255"/>
                  </a:moveTo>
                  <a:lnTo>
                    <a:pt x="360159" y="974255"/>
                  </a:lnTo>
                  <a:lnTo>
                    <a:pt x="360159" y="986955"/>
                  </a:lnTo>
                  <a:lnTo>
                    <a:pt x="362013" y="986955"/>
                  </a:lnTo>
                  <a:lnTo>
                    <a:pt x="362013" y="974255"/>
                  </a:lnTo>
                  <a:close/>
                </a:path>
                <a:path w="1061720" h="2333625">
                  <a:moveTo>
                    <a:pt x="910793" y="963980"/>
                  </a:moveTo>
                  <a:lnTo>
                    <a:pt x="913841" y="976566"/>
                  </a:lnTo>
                  <a:lnTo>
                    <a:pt x="910793" y="963980"/>
                  </a:lnTo>
                  <a:close/>
                </a:path>
                <a:path w="1061720" h="2333625">
                  <a:moveTo>
                    <a:pt x="890244" y="1153134"/>
                  </a:moveTo>
                  <a:lnTo>
                    <a:pt x="890117" y="1155522"/>
                  </a:lnTo>
                  <a:lnTo>
                    <a:pt x="890371" y="1156449"/>
                  </a:lnTo>
                  <a:lnTo>
                    <a:pt x="890244" y="1155522"/>
                  </a:lnTo>
                  <a:lnTo>
                    <a:pt x="890244" y="1153134"/>
                  </a:lnTo>
                  <a:close/>
                </a:path>
                <a:path w="1061720" h="2333625">
                  <a:moveTo>
                    <a:pt x="906678" y="1287945"/>
                  </a:moveTo>
                  <a:lnTo>
                    <a:pt x="905878" y="1288872"/>
                  </a:lnTo>
                  <a:lnTo>
                    <a:pt x="905624" y="1289532"/>
                  </a:lnTo>
                  <a:lnTo>
                    <a:pt x="906017" y="1288872"/>
                  </a:lnTo>
                  <a:lnTo>
                    <a:pt x="906678" y="1287945"/>
                  </a:lnTo>
                  <a:close/>
                </a:path>
                <a:path w="1061720" h="2333625">
                  <a:moveTo>
                    <a:pt x="905344" y="1292326"/>
                  </a:moveTo>
                  <a:lnTo>
                    <a:pt x="905751" y="1292987"/>
                  </a:lnTo>
                  <a:lnTo>
                    <a:pt x="905878" y="1293126"/>
                  </a:lnTo>
                  <a:lnTo>
                    <a:pt x="905344" y="1292326"/>
                  </a:lnTo>
                  <a:close/>
                </a:path>
                <a:path w="1061720" h="2333625">
                  <a:moveTo>
                    <a:pt x="908824" y="1306410"/>
                  </a:moveTo>
                  <a:lnTo>
                    <a:pt x="909586" y="1308354"/>
                  </a:lnTo>
                  <a:lnTo>
                    <a:pt x="908824" y="1306410"/>
                  </a:lnTo>
                  <a:close/>
                </a:path>
                <a:path w="1061720" h="2333625">
                  <a:moveTo>
                    <a:pt x="965009" y="1371587"/>
                  </a:moveTo>
                  <a:lnTo>
                    <a:pt x="966584" y="1374241"/>
                  </a:lnTo>
                  <a:lnTo>
                    <a:pt x="965936" y="1378216"/>
                  </a:lnTo>
                  <a:lnTo>
                    <a:pt x="966736" y="1374241"/>
                  </a:lnTo>
                  <a:lnTo>
                    <a:pt x="965009" y="1371587"/>
                  </a:lnTo>
                  <a:close/>
                </a:path>
                <a:path w="1061720" h="2333625">
                  <a:moveTo>
                    <a:pt x="964196" y="1387767"/>
                  </a:moveTo>
                  <a:lnTo>
                    <a:pt x="965403" y="1391602"/>
                  </a:lnTo>
                  <a:lnTo>
                    <a:pt x="965542" y="1391602"/>
                  </a:lnTo>
                  <a:lnTo>
                    <a:pt x="965403" y="1391462"/>
                  </a:lnTo>
                  <a:lnTo>
                    <a:pt x="964196" y="1387767"/>
                  </a:lnTo>
                  <a:close/>
                </a:path>
                <a:path w="1061720" h="2333625">
                  <a:moveTo>
                    <a:pt x="930935" y="1471676"/>
                  </a:moveTo>
                  <a:lnTo>
                    <a:pt x="916089" y="1478026"/>
                  </a:lnTo>
                  <a:lnTo>
                    <a:pt x="915695" y="1478292"/>
                  </a:lnTo>
                  <a:lnTo>
                    <a:pt x="916089" y="1478165"/>
                  </a:lnTo>
                  <a:lnTo>
                    <a:pt x="930935" y="1471676"/>
                  </a:lnTo>
                  <a:close/>
                </a:path>
                <a:path w="1061720" h="2333625">
                  <a:moveTo>
                    <a:pt x="935177" y="1523098"/>
                  </a:moveTo>
                  <a:lnTo>
                    <a:pt x="949096" y="1534223"/>
                  </a:lnTo>
                  <a:lnTo>
                    <a:pt x="955052" y="1543113"/>
                  </a:lnTo>
                  <a:lnTo>
                    <a:pt x="949096" y="1534096"/>
                  </a:lnTo>
                  <a:lnTo>
                    <a:pt x="935177" y="1523098"/>
                  </a:lnTo>
                  <a:close/>
                </a:path>
                <a:path w="1061720" h="2333625">
                  <a:moveTo>
                    <a:pt x="910272" y="1492084"/>
                  </a:moveTo>
                  <a:lnTo>
                    <a:pt x="934910" y="1522831"/>
                  </a:lnTo>
                  <a:lnTo>
                    <a:pt x="935177" y="1523098"/>
                  </a:lnTo>
                  <a:lnTo>
                    <a:pt x="934910" y="1522704"/>
                  </a:lnTo>
                  <a:lnTo>
                    <a:pt x="910272" y="1492084"/>
                  </a:lnTo>
                  <a:close/>
                </a:path>
                <a:path w="1061720" h="2333625">
                  <a:moveTo>
                    <a:pt x="1060183" y="1656727"/>
                  </a:moveTo>
                  <a:lnTo>
                    <a:pt x="1061224" y="1657769"/>
                  </a:lnTo>
                  <a:lnTo>
                    <a:pt x="1060183" y="1656727"/>
                  </a:lnTo>
                  <a:close/>
                </a:path>
                <a:path w="1061720" h="2333625">
                  <a:moveTo>
                    <a:pt x="1038440" y="1758911"/>
                  </a:moveTo>
                  <a:lnTo>
                    <a:pt x="1036866" y="1763153"/>
                  </a:lnTo>
                  <a:lnTo>
                    <a:pt x="1035862" y="1764423"/>
                  </a:lnTo>
                  <a:lnTo>
                    <a:pt x="1036980" y="1763153"/>
                  </a:lnTo>
                  <a:lnTo>
                    <a:pt x="1038440" y="1758911"/>
                  </a:lnTo>
                  <a:close/>
                </a:path>
                <a:path w="1061720" h="2333625">
                  <a:moveTo>
                    <a:pt x="1004633" y="1807298"/>
                  </a:moveTo>
                  <a:lnTo>
                    <a:pt x="1002918" y="1809026"/>
                  </a:lnTo>
                  <a:lnTo>
                    <a:pt x="991514" y="1817636"/>
                  </a:lnTo>
                  <a:lnTo>
                    <a:pt x="1003045" y="1809026"/>
                  </a:lnTo>
                  <a:lnTo>
                    <a:pt x="1004633" y="1807298"/>
                  </a:lnTo>
                  <a:close/>
                </a:path>
                <a:path w="1061720" h="2333625">
                  <a:moveTo>
                    <a:pt x="894219" y="1946351"/>
                  </a:moveTo>
                  <a:lnTo>
                    <a:pt x="893965" y="1946605"/>
                  </a:lnTo>
                  <a:lnTo>
                    <a:pt x="891819" y="1950059"/>
                  </a:lnTo>
                  <a:lnTo>
                    <a:pt x="894219" y="1946351"/>
                  </a:lnTo>
                  <a:close/>
                </a:path>
                <a:path w="1061720" h="2333625">
                  <a:moveTo>
                    <a:pt x="793610" y="2062733"/>
                  </a:moveTo>
                  <a:lnTo>
                    <a:pt x="787920" y="2065921"/>
                  </a:lnTo>
                  <a:lnTo>
                    <a:pt x="787374" y="2066315"/>
                  </a:lnTo>
                  <a:lnTo>
                    <a:pt x="785799" y="2068436"/>
                  </a:lnTo>
                  <a:lnTo>
                    <a:pt x="787501" y="2066315"/>
                  </a:lnTo>
                  <a:lnTo>
                    <a:pt x="788034" y="2065921"/>
                  </a:lnTo>
                  <a:lnTo>
                    <a:pt x="793610" y="2062733"/>
                  </a:lnTo>
                  <a:close/>
                </a:path>
                <a:path w="1061720" h="2333625">
                  <a:moveTo>
                    <a:pt x="837488" y="2020062"/>
                  </a:moveTo>
                  <a:lnTo>
                    <a:pt x="837361" y="2020189"/>
                  </a:lnTo>
                  <a:lnTo>
                    <a:pt x="836155" y="2022703"/>
                  </a:lnTo>
                  <a:lnTo>
                    <a:pt x="837488" y="2020189"/>
                  </a:lnTo>
                  <a:close/>
                </a:path>
                <a:path w="1061720" h="2333625">
                  <a:moveTo>
                    <a:pt x="858837" y="1989823"/>
                  </a:moveTo>
                  <a:lnTo>
                    <a:pt x="858685" y="1989963"/>
                  </a:lnTo>
                  <a:lnTo>
                    <a:pt x="856843" y="1995258"/>
                  </a:lnTo>
                  <a:lnTo>
                    <a:pt x="858685" y="1990089"/>
                  </a:lnTo>
                  <a:lnTo>
                    <a:pt x="858837" y="1989823"/>
                  </a:lnTo>
                  <a:close/>
                </a:path>
                <a:path w="1061720" h="2333625">
                  <a:moveTo>
                    <a:pt x="863866" y="1983473"/>
                  </a:moveTo>
                  <a:lnTo>
                    <a:pt x="863333" y="1983727"/>
                  </a:lnTo>
                  <a:lnTo>
                    <a:pt x="861072" y="1985848"/>
                  </a:lnTo>
                  <a:lnTo>
                    <a:pt x="860691" y="1986381"/>
                  </a:lnTo>
                  <a:lnTo>
                    <a:pt x="861072" y="1985987"/>
                  </a:lnTo>
                  <a:lnTo>
                    <a:pt x="863333" y="1983854"/>
                  </a:lnTo>
                  <a:lnTo>
                    <a:pt x="863866" y="1983473"/>
                  </a:lnTo>
                  <a:close/>
                </a:path>
                <a:path w="1061720" h="2333625">
                  <a:moveTo>
                    <a:pt x="706386" y="2156980"/>
                  </a:moveTo>
                  <a:lnTo>
                    <a:pt x="704138" y="2159889"/>
                  </a:lnTo>
                  <a:lnTo>
                    <a:pt x="695248" y="2169299"/>
                  </a:lnTo>
                  <a:lnTo>
                    <a:pt x="704138" y="2160028"/>
                  </a:lnTo>
                  <a:lnTo>
                    <a:pt x="706386" y="2156980"/>
                  </a:lnTo>
                  <a:close/>
                </a:path>
              </a:pathLst>
            </a:custGeom>
            <a:solidFill>
              <a:srgbClr val="FFD4C3"/>
            </a:solidFill>
          </p:spPr>
          <p:txBody>
            <a:bodyPr wrap="square" lIns="0" tIns="0" rIns="0" bIns="0" rtlCol="0"/>
            <a:lstStyle/>
            <a:p>
              <a:endParaRPr/>
            </a:p>
          </p:txBody>
        </p:sp>
        <p:sp>
          <p:nvSpPr>
            <p:cNvPr id="30" name="object 30"/>
            <p:cNvSpPr/>
            <p:nvPr/>
          </p:nvSpPr>
          <p:spPr>
            <a:xfrm>
              <a:off x="8485318" y="1899573"/>
              <a:ext cx="1736993" cy="2948631"/>
            </a:xfrm>
            <a:prstGeom prst="rect">
              <a:avLst/>
            </a:prstGeom>
            <a:blipFill>
              <a:blip r:embed="rId13" cstate="print"/>
              <a:stretch>
                <a:fillRect/>
              </a:stretch>
            </a:blipFill>
          </p:spPr>
          <p:txBody>
            <a:bodyPr wrap="square" lIns="0" tIns="0" rIns="0" bIns="0" rtlCol="0"/>
            <a:lstStyle/>
            <a:p>
              <a:endParaRPr/>
            </a:p>
          </p:txBody>
        </p:sp>
        <p:sp>
          <p:nvSpPr>
            <p:cNvPr id="31" name="object 31"/>
            <p:cNvSpPr/>
            <p:nvPr/>
          </p:nvSpPr>
          <p:spPr>
            <a:xfrm>
              <a:off x="4569635" y="3788230"/>
              <a:ext cx="202228" cy="233682"/>
            </a:xfrm>
            <a:prstGeom prst="rect">
              <a:avLst/>
            </a:prstGeom>
            <a:blipFill>
              <a:blip r:embed="rId14" cstate="print"/>
              <a:stretch>
                <a:fillRect/>
              </a:stretch>
            </a:blipFill>
          </p:spPr>
          <p:txBody>
            <a:bodyPr wrap="square" lIns="0" tIns="0" rIns="0" bIns="0" rtlCol="0"/>
            <a:lstStyle/>
            <a:p>
              <a:endParaRPr/>
            </a:p>
          </p:txBody>
        </p:sp>
        <p:sp>
          <p:nvSpPr>
            <p:cNvPr id="32" name="object 32"/>
            <p:cNvSpPr/>
            <p:nvPr/>
          </p:nvSpPr>
          <p:spPr>
            <a:xfrm>
              <a:off x="6837365" y="4794240"/>
              <a:ext cx="1021600" cy="619866"/>
            </a:xfrm>
            <a:prstGeom prst="rect">
              <a:avLst/>
            </a:prstGeom>
            <a:blipFill>
              <a:blip r:embed="rId15" cstate="print"/>
              <a:stretch>
                <a:fillRect/>
              </a:stretch>
            </a:blipFill>
          </p:spPr>
          <p:txBody>
            <a:bodyPr wrap="square" lIns="0" tIns="0" rIns="0" bIns="0" rtlCol="0"/>
            <a:lstStyle/>
            <a:p>
              <a:endParaRPr/>
            </a:p>
          </p:txBody>
        </p:sp>
        <p:sp>
          <p:nvSpPr>
            <p:cNvPr id="33" name="object 33"/>
            <p:cNvSpPr/>
            <p:nvPr/>
          </p:nvSpPr>
          <p:spPr>
            <a:xfrm>
              <a:off x="7043212" y="6040188"/>
              <a:ext cx="1347215" cy="817812"/>
            </a:xfrm>
            <a:prstGeom prst="rect">
              <a:avLst/>
            </a:prstGeom>
            <a:blipFill>
              <a:blip r:embed="rId16" cstate="print"/>
              <a:stretch>
                <a:fillRect/>
              </a:stretch>
            </a:blipFill>
          </p:spPr>
          <p:txBody>
            <a:bodyPr wrap="square" lIns="0" tIns="0" rIns="0" bIns="0" rtlCol="0"/>
            <a:lstStyle/>
            <a:p>
              <a:endParaRPr/>
            </a:p>
          </p:txBody>
        </p:sp>
        <p:sp>
          <p:nvSpPr>
            <p:cNvPr id="34" name="object 34"/>
            <p:cNvSpPr/>
            <p:nvPr/>
          </p:nvSpPr>
          <p:spPr>
            <a:xfrm>
              <a:off x="6034359" y="5960906"/>
              <a:ext cx="560188" cy="342456"/>
            </a:xfrm>
            <a:prstGeom prst="rect">
              <a:avLst/>
            </a:prstGeom>
            <a:blipFill>
              <a:blip r:embed="rId17" cstate="print"/>
              <a:stretch>
                <a:fillRect/>
              </a:stretch>
            </a:blipFill>
          </p:spPr>
          <p:txBody>
            <a:bodyPr wrap="square" lIns="0" tIns="0" rIns="0" bIns="0" rtlCol="0"/>
            <a:lstStyle/>
            <a:p>
              <a:endParaRPr/>
            </a:p>
          </p:txBody>
        </p:sp>
        <p:sp>
          <p:nvSpPr>
            <p:cNvPr id="35" name="object 35"/>
            <p:cNvSpPr/>
            <p:nvPr/>
          </p:nvSpPr>
          <p:spPr>
            <a:xfrm>
              <a:off x="9009083" y="5109279"/>
              <a:ext cx="1381657" cy="900325"/>
            </a:xfrm>
            <a:prstGeom prst="rect">
              <a:avLst/>
            </a:prstGeom>
            <a:blipFill>
              <a:blip r:embed="rId18" cstate="print"/>
              <a:stretch>
                <a:fillRect/>
              </a:stretch>
            </a:blipFill>
          </p:spPr>
          <p:txBody>
            <a:bodyPr wrap="square" lIns="0" tIns="0" rIns="0" bIns="0" rtlCol="0"/>
            <a:lstStyle/>
            <a:p>
              <a:endParaRPr/>
            </a:p>
          </p:txBody>
        </p:sp>
      </p:grpSp>
      <p:sp>
        <p:nvSpPr>
          <p:cNvPr id="132" name="Rechteck 131">
            <a:extLst>
              <a:ext uri="{FF2B5EF4-FFF2-40B4-BE49-F238E27FC236}">
                <a16:creationId xmlns:a16="http://schemas.microsoft.com/office/drawing/2014/main" id="{B3969938-6162-FDA3-37F0-22E0349445AD}"/>
              </a:ext>
            </a:extLst>
          </p:cNvPr>
          <p:cNvSpPr/>
          <p:nvPr/>
        </p:nvSpPr>
        <p:spPr>
          <a:xfrm>
            <a:off x="54142" y="764005"/>
            <a:ext cx="12137858" cy="6093987"/>
          </a:xfrm>
          <a:prstGeom prst="rect">
            <a:avLst/>
          </a:prstGeom>
          <a:solidFill>
            <a:srgbClr val="FFFFFF">
              <a:alpha val="60000"/>
            </a:srgbClr>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ctr"/>
            <a:endParaRPr lang="de-DE"/>
          </a:p>
        </p:txBody>
      </p:sp>
      <p:sp>
        <p:nvSpPr>
          <p:cNvPr id="82" name="Textfeld 81">
            <a:extLst>
              <a:ext uri="{FF2B5EF4-FFF2-40B4-BE49-F238E27FC236}">
                <a16:creationId xmlns:a16="http://schemas.microsoft.com/office/drawing/2014/main" id="{3457DEE6-3C5A-5C8B-AAB5-43E2FCDD9854}"/>
              </a:ext>
            </a:extLst>
          </p:cNvPr>
          <p:cNvSpPr txBox="1"/>
          <p:nvPr/>
        </p:nvSpPr>
        <p:spPr>
          <a:xfrm>
            <a:off x="2559006" y="1037996"/>
            <a:ext cx="7073988" cy="461665"/>
          </a:xfrm>
          <a:prstGeom prst="rect">
            <a:avLst/>
          </a:prstGeom>
          <a:solidFill>
            <a:schemeClr val="tx1">
              <a:lumMod val="50000"/>
              <a:lumOff val="50000"/>
            </a:schemeClr>
          </a:solidFill>
        </p:spPr>
        <p:txBody>
          <a:bodyPr wrap="none" rtlCol="0">
            <a:spAutoFit/>
          </a:bodyPr>
          <a:lstStyle/>
          <a:p>
            <a:r>
              <a:rPr lang="de-DE" sz="2400" b="1" dirty="0">
                <a:solidFill>
                  <a:schemeClr val="bg1"/>
                </a:solidFill>
                <a:latin typeface="Arial" panose="020B0604020202020204" pitchFamily="34" charset="0"/>
                <a:cs typeface="Arial" panose="020B0604020202020204" pitchFamily="34" charset="0"/>
              </a:rPr>
              <a:t>JEDERZEIT ERREICHBAR, AUCH IM AUSLAND</a:t>
            </a:r>
          </a:p>
        </p:txBody>
      </p:sp>
      <p:sp>
        <p:nvSpPr>
          <p:cNvPr id="125" name="object 76">
            <a:extLst>
              <a:ext uri="{FF2B5EF4-FFF2-40B4-BE49-F238E27FC236}">
                <a16:creationId xmlns:a16="http://schemas.microsoft.com/office/drawing/2014/main" id="{F6A57B6B-C1F7-322F-218C-B319D05FF82A}"/>
              </a:ext>
            </a:extLst>
          </p:cNvPr>
          <p:cNvSpPr txBox="1"/>
          <p:nvPr/>
        </p:nvSpPr>
        <p:spPr>
          <a:xfrm>
            <a:off x="358699" y="4348862"/>
            <a:ext cx="6252419" cy="1093375"/>
          </a:xfrm>
          <a:prstGeom prst="rect">
            <a:avLst/>
          </a:prstGeom>
        </p:spPr>
        <p:txBody>
          <a:bodyPr vert="horz" wrap="square" lIns="0" tIns="16001" rIns="0" bIns="0" rtlCol="0">
            <a:spAutoFit/>
          </a:bodyPr>
          <a:lstStyle/>
          <a:p>
            <a:pPr marL="16001">
              <a:lnSpc>
                <a:spcPts val="2104"/>
              </a:lnSpc>
              <a:spcBef>
                <a:spcPts val="126"/>
              </a:spcBef>
            </a:pPr>
            <a:r>
              <a:rPr lang="en-US" sz="1600" b="1" spc="-19" dirty="0" err="1">
                <a:solidFill>
                  <a:srgbClr val="ED7D31"/>
                </a:solidFill>
                <a:latin typeface="Arial"/>
                <a:cs typeface="Arial"/>
              </a:rPr>
              <a:t>Wünschen</a:t>
            </a:r>
            <a:r>
              <a:rPr lang="en-US" sz="1600" b="1" spc="-19" dirty="0">
                <a:solidFill>
                  <a:srgbClr val="ED7D31"/>
                </a:solidFill>
                <a:latin typeface="Arial"/>
                <a:cs typeface="Arial"/>
              </a:rPr>
              <a:t> Sie </a:t>
            </a:r>
            <a:r>
              <a:rPr lang="en-US" sz="1600" b="1" spc="-19" dirty="0" err="1">
                <a:solidFill>
                  <a:srgbClr val="ED7D31"/>
                </a:solidFill>
                <a:latin typeface="Arial"/>
                <a:cs typeface="Arial"/>
              </a:rPr>
              <a:t>weitere</a:t>
            </a:r>
            <a:r>
              <a:rPr lang="en-US" sz="1600" b="1" spc="-19" dirty="0">
                <a:solidFill>
                  <a:srgbClr val="ED7D31"/>
                </a:solidFill>
                <a:latin typeface="Arial"/>
                <a:cs typeface="Arial"/>
              </a:rPr>
              <a:t> </a:t>
            </a:r>
            <a:r>
              <a:rPr lang="en-US" sz="1600" b="1" spc="-19" dirty="0" err="1">
                <a:solidFill>
                  <a:srgbClr val="ED7D31"/>
                </a:solidFill>
                <a:latin typeface="Arial"/>
                <a:cs typeface="Arial"/>
              </a:rPr>
              <a:t>Informationen</a:t>
            </a:r>
            <a:r>
              <a:rPr lang="en-US" sz="1600" b="1" spc="-19" dirty="0">
                <a:solidFill>
                  <a:srgbClr val="ED7D31"/>
                </a:solidFill>
                <a:latin typeface="Arial"/>
                <a:cs typeface="Arial"/>
              </a:rPr>
              <a:t>?</a:t>
            </a:r>
            <a:br>
              <a:rPr lang="en-US" sz="1600" b="1" spc="-19" dirty="0">
                <a:solidFill>
                  <a:schemeClr val="accent6"/>
                </a:solidFill>
                <a:latin typeface="Arial"/>
                <a:cs typeface="Arial"/>
              </a:rPr>
            </a:br>
            <a:r>
              <a:rPr lang="de-DE" sz="1600" spc="-19" dirty="0">
                <a:solidFill>
                  <a:srgbClr val="494948"/>
                </a:solidFill>
                <a:latin typeface="Arial"/>
                <a:cs typeface="Arial"/>
              </a:rPr>
              <a:t>Dann kontaktieren Sie uns telefonisch oder schriftlich. Wir senden Ihnen gerne kostenloses Material zu, wie z.B. Materialmuster, verschiedene Berichte und Kataloge und vieles mehr.</a:t>
            </a:r>
            <a:endParaRPr lang="en-US" sz="1600" spc="-19" dirty="0">
              <a:solidFill>
                <a:srgbClr val="494948"/>
              </a:solidFill>
              <a:latin typeface="Arial"/>
              <a:cs typeface="Arial"/>
            </a:endParaRPr>
          </a:p>
        </p:txBody>
      </p:sp>
      <p:grpSp>
        <p:nvGrpSpPr>
          <p:cNvPr id="140" name="Gruppieren 139">
            <a:extLst>
              <a:ext uri="{FF2B5EF4-FFF2-40B4-BE49-F238E27FC236}">
                <a16:creationId xmlns:a16="http://schemas.microsoft.com/office/drawing/2014/main" id="{2F065549-B84A-63CD-9E74-AD1EF7D1C2E4}"/>
              </a:ext>
            </a:extLst>
          </p:cNvPr>
          <p:cNvGrpSpPr/>
          <p:nvPr/>
        </p:nvGrpSpPr>
        <p:grpSpPr>
          <a:xfrm>
            <a:off x="1247880" y="1562297"/>
            <a:ext cx="8821328" cy="1026350"/>
            <a:chOff x="961436" y="1562297"/>
            <a:chExt cx="8821328" cy="1026350"/>
          </a:xfrm>
        </p:grpSpPr>
        <p:grpSp>
          <p:nvGrpSpPr>
            <p:cNvPr id="137" name="Gruppieren 136">
              <a:extLst>
                <a:ext uri="{FF2B5EF4-FFF2-40B4-BE49-F238E27FC236}">
                  <a16:creationId xmlns:a16="http://schemas.microsoft.com/office/drawing/2014/main" id="{B17A4DD2-D9DB-3836-8853-6826AA35EFE2}"/>
                </a:ext>
              </a:extLst>
            </p:cNvPr>
            <p:cNvGrpSpPr/>
            <p:nvPr/>
          </p:nvGrpSpPr>
          <p:grpSpPr>
            <a:xfrm>
              <a:off x="961436" y="1562297"/>
              <a:ext cx="2212489" cy="1026350"/>
              <a:chOff x="961436" y="1339387"/>
              <a:chExt cx="2212489" cy="1026350"/>
            </a:xfrm>
          </p:grpSpPr>
          <p:sp>
            <p:nvSpPr>
              <p:cNvPr id="104" name="object 55">
                <a:extLst>
                  <a:ext uri="{FF2B5EF4-FFF2-40B4-BE49-F238E27FC236}">
                    <a16:creationId xmlns:a16="http://schemas.microsoft.com/office/drawing/2014/main" id="{D8B2FCB2-9F4E-ED46-3EF5-84FCF3C4C4F2}"/>
                  </a:ext>
                </a:extLst>
              </p:cNvPr>
              <p:cNvSpPr txBox="1"/>
              <p:nvPr/>
            </p:nvSpPr>
            <p:spPr>
              <a:xfrm>
                <a:off x="969813" y="1339387"/>
                <a:ext cx="1342015" cy="218634"/>
              </a:xfrm>
              <a:prstGeom prst="rect">
                <a:avLst/>
              </a:prstGeom>
            </p:spPr>
            <p:txBody>
              <a:bodyPr vert="horz" wrap="square" lIns="0" tIns="18400" rIns="0" bIns="0" rtlCol="0">
                <a:spAutoFit/>
              </a:bodyPr>
              <a:lstStyle/>
              <a:p>
                <a:pPr marL="16001">
                  <a:spcBef>
                    <a:spcPts val="144"/>
                  </a:spcBef>
                </a:pPr>
                <a:r>
                  <a:rPr lang="de-DE" sz="1300" b="1" spc="-6" dirty="0">
                    <a:solidFill>
                      <a:srgbClr val="494948"/>
                    </a:solidFill>
                    <a:latin typeface="Arial"/>
                    <a:cs typeface="Arial"/>
                  </a:rPr>
                  <a:t>Vertrieb, Preise</a:t>
                </a:r>
              </a:p>
            </p:txBody>
          </p:sp>
          <p:sp>
            <p:nvSpPr>
              <p:cNvPr id="105" name="object 56">
                <a:extLst>
                  <a:ext uri="{FF2B5EF4-FFF2-40B4-BE49-F238E27FC236}">
                    <a16:creationId xmlns:a16="http://schemas.microsoft.com/office/drawing/2014/main" id="{D173E8BD-AD0B-FA54-0713-E751F240622C}"/>
                  </a:ext>
                </a:extLst>
              </p:cNvPr>
              <p:cNvSpPr txBox="1"/>
              <p:nvPr/>
            </p:nvSpPr>
            <p:spPr>
              <a:xfrm>
                <a:off x="961436" y="1746993"/>
                <a:ext cx="2212489" cy="618744"/>
              </a:xfrm>
              <a:prstGeom prst="rect">
                <a:avLst/>
              </a:prstGeom>
            </p:spPr>
            <p:txBody>
              <a:bodyPr vert="horz" wrap="square" lIns="0" tIns="18400" rIns="0" bIns="0" rtlCol="0">
                <a:spAutoFit/>
              </a:bodyPr>
              <a:lstStyle/>
              <a:p>
                <a:pPr marL="16001">
                  <a:spcBef>
                    <a:spcPts val="144"/>
                  </a:spcBef>
                </a:pPr>
                <a:r>
                  <a:rPr lang="de-DE" sz="1300" spc="-19" dirty="0">
                    <a:solidFill>
                      <a:srgbClr val="494948"/>
                    </a:solidFill>
                    <a:latin typeface="Arial"/>
                    <a:cs typeface="Arial"/>
                  </a:rPr>
                  <a:t>Tel</a:t>
                </a:r>
                <a:r>
                  <a:rPr sz="1300" spc="-19" dirty="0">
                    <a:solidFill>
                      <a:srgbClr val="494948"/>
                    </a:solidFill>
                    <a:latin typeface="Arial"/>
                    <a:cs typeface="Arial"/>
                  </a:rPr>
                  <a:t>:  </a:t>
                </a:r>
                <a:r>
                  <a:rPr sz="1300" dirty="0">
                    <a:solidFill>
                      <a:srgbClr val="494948"/>
                    </a:solidFill>
                    <a:latin typeface="Arial"/>
                    <a:cs typeface="Arial"/>
                  </a:rPr>
                  <a:t>02273 </a:t>
                </a:r>
                <a:r>
                  <a:rPr sz="1300" spc="6" dirty="0">
                    <a:solidFill>
                      <a:srgbClr val="494948"/>
                    </a:solidFill>
                    <a:latin typeface="Arial"/>
                    <a:cs typeface="Arial"/>
                  </a:rPr>
                  <a:t>- 9749 -</a:t>
                </a:r>
                <a:r>
                  <a:rPr sz="1300" spc="-19" dirty="0">
                    <a:solidFill>
                      <a:srgbClr val="494948"/>
                    </a:solidFill>
                    <a:latin typeface="Arial"/>
                    <a:cs typeface="Arial"/>
                  </a:rPr>
                  <a:t> </a:t>
                </a:r>
                <a:r>
                  <a:rPr sz="1300" dirty="0">
                    <a:solidFill>
                      <a:srgbClr val="494948"/>
                    </a:solidFill>
                    <a:latin typeface="Arial"/>
                    <a:cs typeface="Arial"/>
                  </a:rPr>
                  <a:t>13</a:t>
                </a:r>
                <a:endParaRPr sz="1300" dirty="0">
                  <a:latin typeface="Arial"/>
                  <a:cs typeface="Arial"/>
                </a:endParaRPr>
              </a:p>
              <a:p>
                <a:pPr marL="16001">
                  <a:spcBef>
                    <a:spcPts val="25"/>
                  </a:spcBef>
                </a:pPr>
                <a:r>
                  <a:rPr lang="de-DE" sz="1300" spc="-19" dirty="0">
                    <a:solidFill>
                      <a:srgbClr val="494948"/>
                    </a:solidFill>
                    <a:latin typeface="Arial"/>
                    <a:cs typeface="Arial"/>
                  </a:rPr>
                  <a:t>F</a:t>
                </a:r>
                <a:r>
                  <a:rPr sz="1300" spc="-19" dirty="0">
                    <a:solidFill>
                      <a:srgbClr val="494948"/>
                    </a:solidFill>
                    <a:latin typeface="Arial"/>
                    <a:cs typeface="Arial"/>
                  </a:rPr>
                  <a:t>ax:  </a:t>
                </a:r>
                <a:r>
                  <a:rPr sz="1300" dirty="0">
                    <a:solidFill>
                      <a:srgbClr val="494948"/>
                    </a:solidFill>
                    <a:latin typeface="Arial"/>
                    <a:cs typeface="Arial"/>
                  </a:rPr>
                  <a:t>02237 </a:t>
                </a:r>
                <a:r>
                  <a:rPr sz="1300" spc="6" dirty="0">
                    <a:solidFill>
                      <a:srgbClr val="494948"/>
                    </a:solidFill>
                    <a:latin typeface="Arial"/>
                    <a:cs typeface="Arial"/>
                  </a:rPr>
                  <a:t>- 9749 -</a:t>
                </a:r>
                <a:r>
                  <a:rPr sz="1300" spc="-19" dirty="0">
                    <a:solidFill>
                      <a:srgbClr val="494948"/>
                    </a:solidFill>
                    <a:latin typeface="Arial"/>
                    <a:cs typeface="Arial"/>
                  </a:rPr>
                  <a:t> </a:t>
                </a:r>
                <a:r>
                  <a:rPr sz="1300" dirty="0">
                    <a:solidFill>
                      <a:srgbClr val="494948"/>
                    </a:solidFill>
                    <a:latin typeface="Arial"/>
                    <a:cs typeface="Arial"/>
                  </a:rPr>
                  <a:t>43</a:t>
                </a:r>
                <a:endParaRPr sz="1300" dirty="0">
                  <a:latin typeface="Arial"/>
                  <a:cs typeface="Arial"/>
                </a:endParaRPr>
              </a:p>
              <a:p>
                <a:pPr marL="16001">
                  <a:spcBef>
                    <a:spcPts val="19"/>
                  </a:spcBef>
                </a:pPr>
                <a:r>
                  <a:rPr sz="1300" spc="6" dirty="0">
                    <a:solidFill>
                      <a:srgbClr val="494948"/>
                    </a:solidFill>
                    <a:latin typeface="Arial"/>
                    <a:cs typeface="Arial"/>
                  </a:rPr>
                  <a:t>E-Mail: </a:t>
                </a:r>
                <a:r>
                  <a:rPr sz="1300" spc="309" dirty="0">
                    <a:solidFill>
                      <a:srgbClr val="494948"/>
                    </a:solidFill>
                    <a:latin typeface="Arial"/>
                    <a:cs typeface="Arial"/>
                  </a:rPr>
                  <a:t> </a:t>
                </a:r>
                <a:r>
                  <a:rPr sz="1300" spc="6" dirty="0">
                    <a:solidFill>
                      <a:srgbClr val="494948"/>
                    </a:solidFill>
                    <a:latin typeface="Arial"/>
                    <a:cs typeface="Arial"/>
                  </a:rPr>
                  <a:t>sales1@zedex.de</a:t>
                </a:r>
                <a:endParaRPr sz="1300" dirty="0">
                  <a:latin typeface="Arial"/>
                  <a:cs typeface="Arial"/>
                </a:endParaRPr>
              </a:p>
            </p:txBody>
          </p:sp>
          <p:sp>
            <p:nvSpPr>
              <p:cNvPr id="115" name="object 66">
                <a:extLst>
                  <a:ext uri="{FF2B5EF4-FFF2-40B4-BE49-F238E27FC236}">
                    <a16:creationId xmlns:a16="http://schemas.microsoft.com/office/drawing/2014/main" id="{8934E0C1-77B0-0386-12E9-4D3C57E86C5A}"/>
                  </a:ext>
                </a:extLst>
              </p:cNvPr>
              <p:cNvSpPr/>
              <p:nvPr/>
            </p:nvSpPr>
            <p:spPr>
              <a:xfrm>
                <a:off x="978352" y="1570323"/>
                <a:ext cx="254925" cy="191007"/>
              </a:xfrm>
              <a:prstGeom prst="rect">
                <a:avLst/>
              </a:prstGeom>
              <a:blipFill>
                <a:blip r:embed="rId19" cstate="print"/>
                <a:stretch>
                  <a:fillRect/>
                </a:stretch>
              </a:blipFill>
            </p:spPr>
            <p:txBody>
              <a:bodyPr wrap="square" lIns="0" tIns="0" rIns="0" bIns="0" rtlCol="0"/>
              <a:lstStyle/>
              <a:p>
                <a:endParaRPr/>
              </a:p>
            </p:txBody>
          </p:sp>
          <p:sp>
            <p:nvSpPr>
              <p:cNvPr id="116" name="object 67">
                <a:extLst>
                  <a:ext uri="{FF2B5EF4-FFF2-40B4-BE49-F238E27FC236}">
                    <a16:creationId xmlns:a16="http://schemas.microsoft.com/office/drawing/2014/main" id="{EC9846A7-ED35-EEC0-085A-4C5C044131BE}"/>
                  </a:ext>
                </a:extLst>
              </p:cNvPr>
              <p:cNvSpPr/>
              <p:nvPr/>
            </p:nvSpPr>
            <p:spPr>
              <a:xfrm>
                <a:off x="1520469" y="1570323"/>
                <a:ext cx="254925" cy="191007"/>
              </a:xfrm>
              <a:prstGeom prst="rect">
                <a:avLst/>
              </a:prstGeom>
              <a:blipFill>
                <a:blip r:embed="rId20" cstate="print"/>
                <a:stretch>
                  <a:fillRect/>
                </a:stretch>
              </a:blipFill>
            </p:spPr>
            <p:txBody>
              <a:bodyPr wrap="square" lIns="0" tIns="0" rIns="0" bIns="0" rtlCol="0"/>
              <a:lstStyle/>
              <a:p>
                <a:endParaRPr/>
              </a:p>
            </p:txBody>
          </p:sp>
          <p:sp>
            <p:nvSpPr>
              <p:cNvPr id="119" name="object 70">
                <a:extLst>
                  <a:ext uri="{FF2B5EF4-FFF2-40B4-BE49-F238E27FC236}">
                    <a16:creationId xmlns:a16="http://schemas.microsoft.com/office/drawing/2014/main" id="{1970A1B2-0E12-C2C3-B012-D1426215B8D5}"/>
                  </a:ext>
                </a:extLst>
              </p:cNvPr>
              <p:cNvSpPr/>
              <p:nvPr/>
            </p:nvSpPr>
            <p:spPr>
              <a:xfrm>
                <a:off x="1249410" y="1570323"/>
                <a:ext cx="254925" cy="191007"/>
              </a:xfrm>
              <a:prstGeom prst="rect">
                <a:avLst/>
              </a:prstGeom>
              <a:blipFill>
                <a:blip r:embed="rId21" cstate="print"/>
                <a:stretch>
                  <a:fillRect/>
                </a:stretch>
              </a:blipFill>
            </p:spPr>
            <p:txBody>
              <a:bodyPr wrap="square" lIns="0" tIns="0" rIns="0" bIns="0" rtlCol="0"/>
              <a:lstStyle/>
              <a:p>
                <a:endParaRPr/>
              </a:p>
            </p:txBody>
          </p:sp>
        </p:grpSp>
        <p:grpSp>
          <p:nvGrpSpPr>
            <p:cNvPr id="138" name="Gruppieren 137">
              <a:extLst>
                <a:ext uri="{FF2B5EF4-FFF2-40B4-BE49-F238E27FC236}">
                  <a16:creationId xmlns:a16="http://schemas.microsoft.com/office/drawing/2014/main" id="{8591614D-1EB9-B4D7-6837-47A248DA8B1D}"/>
                </a:ext>
              </a:extLst>
            </p:cNvPr>
            <p:cNvGrpSpPr/>
            <p:nvPr/>
          </p:nvGrpSpPr>
          <p:grpSpPr>
            <a:xfrm>
              <a:off x="4313980" y="1562297"/>
              <a:ext cx="2212489" cy="1026350"/>
              <a:chOff x="3832275" y="1339387"/>
              <a:chExt cx="2212489" cy="1026350"/>
            </a:xfrm>
          </p:grpSpPr>
          <p:sp>
            <p:nvSpPr>
              <p:cNvPr id="106" name="object 57">
                <a:extLst>
                  <a:ext uri="{FF2B5EF4-FFF2-40B4-BE49-F238E27FC236}">
                    <a16:creationId xmlns:a16="http://schemas.microsoft.com/office/drawing/2014/main" id="{0B14B48D-EBB7-5C30-3AB7-40606D78A88F}"/>
                  </a:ext>
                </a:extLst>
              </p:cNvPr>
              <p:cNvSpPr txBox="1"/>
              <p:nvPr/>
            </p:nvSpPr>
            <p:spPr>
              <a:xfrm>
                <a:off x="3840653" y="1339387"/>
                <a:ext cx="1031767" cy="218634"/>
              </a:xfrm>
              <a:prstGeom prst="rect">
                <a:avLst/>
              </a:prstGeom>
            </p:spPr>
            <p:txBody>
              <a:bodyPr vert="horz" wrap="square" lIns="0" tIns="18400" rIns="0" bIns="0" rtlCol="0">
                <a:spAutoFit/>
              </a:bodyPr>
              <a:lstStyle/>
              <a:p>
                <a:pPr marL="16001">
                  <a:spcBef>
                    <a:spcPts val="144"/>
                  </a:spcBef>
                </a:pPr>
                <a:r>
                  <a:rPr lang="de-DE" sz="1300" b="1" spc="6" dirty="0">
                    <a:solidFill>
                      <a:srgbClr val="494948"/>
                    </a:solidFill>
                    <a:latin typeface="Arial"/>
                    <a:cs typeface="Arial"/>
                  </a:rPr>
                  <a:t>Labor</a:t>
                </a:r>
                <a:endParaRPr sz="1300" dirty="0">
                  <a:latin typeface="Arial"/>
                  <a:cs typeface="Arial"/>
                </a:endParaRPr>
              </a:p>
            </p:txBody>
          </p:sp>
          <p:sp>
            <p:nvSpPr>
              <p:cNvPr id="107" name="object 58">
                <a:extLst>
                  <a:ext uri="{FF2B5EF4-FFF2-40B4-BE49-F238E27FC236}">
                    <a16:creationId xmlns:a16="http://schemas.microsoft.com/office/drawing/2014/main" id="{3A2C6154-8A87-1F59-B54A-1E5BE3C4C583}"/>
                  </a:ext>
                </a:extLst>
              </p:cNvPr>
              <p:cNvSpPr txBox="1"/>
              <p:nvPr/>
            </p:nvSpPr>
            <p:spPr>
              <a:xfrm>
                <a:off x="3832275" y="1746993"/>
                <a:ext cx="2212489" cy="618744"/>
              </a:xfrm>
              <a:prstGeom prst="rect">
                <a:avLst/>
              </a:prstGeom>
            </p:spPr>
            <p:txBody>
              <a:bodyPr vert="horz" wrap="square" lIns="0" tIns="18400" rIns="0" bIns="0" rtlCol="0">
                <a:spAutoFit/>
              </a:bodyPr>
              <a:lstStyle/>
              <a:p>
                <a:pPr marL="16001">
                  <a:spcBef>
                    <a:spcPts val="144"/>
                  </a:spcBef>
                </a:pPr>
                <a:r>
                  <a:rPr lang="de-DE" sz="1300" spc="-19" dirty="0">
                    <a:solidFill>
                      <a:srgbClr val="494948"/>
                    </a:solidFill>
                    <a:latin typeface="Arial"/>
                    <a:cs typeface="Arial"/>
                  </a:rPr>
                  <a:t>Tel</a:t>
                </a:r>
                <a:r>
                  <a:rPr sz="1300" spc="-19" dirty="0">
                    <a:solidFill>
                      <a:srgbClr val="494948"/>
                    </a:solidFill>
                    <a:latin typeface="Arial"/>
                    <a:cs typeface="Arial"/>
                  </a:rPr>
                  <a:t>:  </a:t>
                </a:r>
                <a:r>
                  <a:rPr sz="1300" dirty="0">
                    <a:solidFill>
                      <a:srgbClr val="494948"/>
                    </a:solidFill>
                    <a:latin typeface="Arial"/>
                    <a:cs typeface="Arial"/>
                  </a:rPr>
                  <a:t>02237 </a:t>
                </a:r>
                <a:r>
                  <a:rPr sz="1300" spc="6" dirty="0">
                    <a:solidFill>
                      <a:srgbClr val="494948"/>
                    </a:solidFill>
                    <a:latin typeface="Arial"/>
                    <a:cs typeface="Arial"/>
                  </a:rPr>
                  <a:t>- 9749 -</a:t>
                </a:r>
                <a:r>
                  <a:rPr sz="1300" spc="-19" dirty="0">
                    <a:solidFill>
                      <a:srgbClr val="494948"/>
                    </a:solidFill>
                    <a:latin typeface="Arial"/>
                    <a:cs typeface="Arial"/>
                  </a:rPr>
                  <a:t> </a:t>
                </a:r>
                <a:r>
                  <a:rPr sz="1300" dirty="0">
                    <a:solidFill>
                      <a:srgbClr val="494948"/>
                    </a:solidFill>
                    <a:latin typeface="Arial"/>
                    <a:cs typeface="Arial"/>
                  </a:rPr>
                  <a:t>17</a:t>
                </a:r>
                <a:endParaRPr sz="1300" dirty="0">
                  <a:latin typeface="Arial"/>
                  <a:cs typeface="Arial"/>
                </a:endParaRPr>
              </a:p>
              <a:p>
                <a:pPr marL="16001">
                  <a:spcBef>
                    <a:spcPts val="25"/>
                  </a:spcBef>
                </a:pPr>
                <a:r>
                  <a:rPr lang="de-DE" sz="1300" spc="-19" dirty="0">
                    <a:solidFill>
                      <a:srgbClr val="494948"/>
                    </a:solidFill>
                    <a:latin typeface="Arial"/>
                    <a:cs typeface="Arial"/>
                  </a:rPr>
                  <a:t>F</a:t>
                </a:r>
                <a:r>
                  <a:rPr sz="1300" spc="-19" dirty="0">
                    <a:solidFill>
                      <a:srgbClr val="494948"/>
                    </a:solidFill>
                    <a:latin typeface="Arial"/>
                    <a:cs typeface="Arial"/>
                  </a:rPr>
                  <a:t>ax:  </a:t>
                </a:r>
                <a:r>
                  <a:rPr sz="1300" dirty="0">
                    <a:solidFill>
                      <a:srgbClr val="494948"/>
                    </a:solidFill>
                    <a:latin typeface="Arial"/>
                    <a:cs typeface="Arial"/>
                  </a:rPr>
                  <a:t>02237 </a:t>
                </a:r>
                <a:r>
                  <a:rPr sz="1300" spc="6" dirty="0">
                    <a:solidFill>
                      <a:srgbClr val="494948"/>
                    </a:solidFill>
                    <a:latin typeface="Arial"/>
                    <a:cs typeface="Arial"/>
                  </a:rPr>
                  <a:t>- 9749 -</a:t>
                </a:r>
                <a:r>
                  <a:rPr sz="1300" spc="-19" dirty="0">
                    <a:solidFill>
                      <a:srgbClr val="494948"/>
                    </a:solidFill>
                    <a:latin typeface="Arial"/>
                    <a:cs typeface="Arial"/>
                  </a:rPr>
                  <a:t> </a:t>
                </a:r>
                <a:r>
                  <a:rPr sz="1300" dirty="0">
                    <a:solidFill>
                      <a:srgbClr val="494948"/>
                    </a:solidFill>
                    <a:latin typeface="Arial"/>
                    <a:cs typeface="Arial"/>
                  </a:rPr>
                  <a:t>20</a:t>
                </a:r>
                <a:endParaRPr sz="1300" dirty="0">
                  <a:latin typeface="Arial"/>
                  <a:cs typeface="Arial"/>
                </a:endParaRPr>
              </a:p>
              <a:p>
                <a:pPr marL="16001">
                  <a:spcBef>
                    <a:spcPts val="19"/>
                  </a:spcBef>
                </a:pPr>
                <a:r>
                  <a:rPr sz="1300" spc="6" dirty="0">
                    <a:solidFill>
                      <a:srgbClr val="494948"/>
                    </a:solidFill>
                    <a:latin typeface="Arial"/>
                    <a:cs typeface="Arial"/>
                  </a:rPr>
                  <a:t>E-Mail:</a:t>
                </a:r>
                <a:r>
                  <a:rPr sz="1300" spc="328" dirty="0">
                    <a:solidFill>
                      <a:srgbClr val="494948"/>
                    </a:solidFill>
                    <a:latin typeface="Arial"/>
                    <a:cs typeface="Arial"/>
                  </a:rPr>
                  <a:t> </a:t>
                </a:r>
                <a:r>
                  <a:rPr sz="1300" dirty="0">
                    <a:solidFill>
                      <a:srgbClr val="494948"/>
                    </a:solidFill>
                    <a:latin typeface="Arial"/>
                    <a:cs typeface="Arial"/>
                  </a:rPr>
                  <a:t>labor@zedex.de</a:t>
                </a:r>
                <a:endParaRPr sz="1300" dirty="0">
                  <a:latin typeface="Arial"/>
                  <a:cs typeface="Arial"/>
                </a:endParaRPr>
              </a:p>
            </p:txBody>
          </p:sp>
          <p:sp>
            <p:nvSpPr>
              <p:cNvPr id="118" name="object 69">
                <a:extLst>
                  <a:ext uri="{FF2B5EF4-FFF2-40B4-BE49-F238E27FC236}">
                    <a16:creationId xmlns:a16="http://schemas.microsoft.com/office/drawing/2014/main" id="{B7A814B4-4A98-5581-C7CC-560631A97964}"/>
                  </a:ext>
                </a:extLst>
              </p:cNvPr>
              <p:cNvSpPr/>
              <p:nvPr/>
            </p:nvSpPr>
            <p:spPr>
              <a:xfrm>
                <a:off x="3866956" y="1606581"/>
                <a:ext cx="254925" cy="191007"/>
              </a:xfrm>
              <a:prstGeom prst="rect">
                <a:avLst/>
              </a:prstGeom>
              <a:blipFill>
                <a:blip r:embed="rId22" cstate="print"/>
                <a:stretch>
                  <a:fillRect/>
                </a:stretch>
              </a:blipFill>
            </p:spPr>
            <p:txBody>
              <a:bodyPr wrap="square" lIns="0" tIns="0" rIns="0" bIns="0" rtlCol="0"/>
              <a:lstStyle/>
              <a:p>
                <a:endParaRPr/>
              </a:p>
            </p:txBody>
          </p:sp>
          <p:sp>
            <p:nvSpPr>
              <p:cNvPr id="122" name="object 73">
                <a:extLst>
                  <a:ext uri="{FF2B5EF4-FFF2-40B4-BE49-F238E27FC236}">
                    <a16:creationId xmlns:a16="http://schemas.microsoft.com/office/drawing/2014/main" id="{AC1AE2FB-18BD-5D16-9A7C-DB6605951276}"/>
                  </a:ext>
                </a:extLst>
              </p:cNvPr>
              <p:cNvSpPr/>
              <p:nvPr/>
            </p:nvSpPr>
            <p:spPr>
              <a:xfrm>
                <a:off x="4433615" y="1606581"/>
                <a:ext cx="254925" cy="191007"/>
              </a:xfrm>
              <a:prstGeom prst="rect">
                <a:avLst/>
              </a:prstGeom>
              <a:blipFill>
                <a:blip r:embed="rId20" cstate="print"/>
                <a:stretch>
                  <a:fillRect/>
                </a:stretch>
              </a:blipFill>
            </p:spPr>
            <p:txBody>
              <a:bodyPr wrap="square" lIns="0" tIns="0" rIns="0" bIns="0" rtlCol="0"/>
              <a:lstStyle/>
              <a:p>
                <a:endParaRPr/>
              </a:p>
            </p:txBody>
          </p:sp>
          <p:sp>
            <p:nvSpPr>
              <p:cNvPr id="123" name="object 74">
                <a:extLst>
                  <a:ext uri="{FF2B5EF4-FFF2-40B4-BE49-F238E27FC236}">
                    <a16:creationId xmlns:a16="http://schemas.microsoft.com/office/drawing/2014/main" id="{68DA2ACB-6012-482B-83F9-DEA25792B80C}"/>
                  </a:ext>
                </a:extLst>
              </p:cNvPr>
              <p:cNvSpPr/>
              <p:nvPr/>
            </p:nvSpPr>
            <p:spPr>
              <a:xfrm>
                <a:off x="4154149" y="1606581"/>
                <a:ext cx="254925" cy="191007"/>
              </a:xfrm>
              <a:prstGeom prst="rect">
                <a:avLst/>
              </a:prstGeom>
              <a:blipFill>
                <a:blip r:embed="rId21" cstate="print"/>
                <a:stretch>
                  <a:fillRect/>
                </a:stretch>
              </a:blipFill>
            </p:spPr>
            <p:txBody>
              <a:bodyPr wrap="square" lIns="0" tIns="0" rIns="0" bIns="0" rtlCol="0"/>
              <a:lstStyle/>
              <a:p>
                <a:endParaRPr/>
              </a:p>
            </p:txBody>
          </p:sp>
        </p:grpSp>
        <p:grpSp>
          <p:nvGrpSpPr>
            <p:cNvPr id="139" name="Gruppieren 138">
              <a:extLst>
                <a:ext uri="{FF2B5EF4-FFF2-40B4-BE49-F238E27FC236}">
                  <a16:creationId xmlns:a16="http://schemas.microsoft.com/office/drawing/2014/main" id="{7163AB87-7597-C9C5-5877-46E20C656EE2}"/>
                </a:ext>
              </a:extLst>
            </p:cNvPr>
            <p:cNvGrpSpPr/>
            <p:nvPr/>
          </p:nvGrpSpPr>
          <p:grpSpPr>
            <a:xfrm>
              <a:off x="7570275" y="1562297"/>
              <a:ext cx="2212489" cy="1026350"/>
              <a:chOff x="6429428" y="1334953"/>
              <a:chExt cx="2212489" cy="1026350"/>
            </a:xfrm>
          </p:grpSpPr>
          <p:sp>
            <p:nvSpPr>
              <p:cNvPr id="126" name="object 77">
                <a:extLst>
                  <a:ext uri="{FF2B5EF4-FFF2-40B4-BE49-F238E27FC236}">
                    <a16:creationId xmlns:a16="http://schemas.microsoft.com/office/drawing/2014/main" id="{A6478D3D-80EA-0A8F-5788-5866CCD90885}"/>
                  </a:ext>
                </a:extLst>
              </p:cNvPr>
              <p:cNvSpPr txBox="1"/>
              <p:nvPr/>
            </p:nvSpPr>
            <p:spPr>
              <a:xfrm>
                <a:off x="6437806" y="1334953"/>
                <a:ext cx="1675504" cy="218634"/>
              </a:xfrm>
              <a:prstGeom prst="rect">
                <a:avLst/>
              </a:prstGeom>
            </p:spPr>
            <p:txBody>
              <a:bodyPr vert="horz" wrap="square" lIns="0" tIns="18400" rIns="0" bIns="0" rtlCol="0">
                <a:spAutoFit/>
              </a:bodyPr>
              <a:lstStyle/>
              <a:p>
                <a:pPr marL="16001">
                  <a:spcBef>
                    <a:spcPts val="144"/>
                  </a:spcBef>
                </a:pPr>
                <a:r>
                  <a:rPr lang="de-DE" sz="1300" b="1" spc="-6" dirty="0">
                    <a:solidFill>
                      <a:srgbClr val="494948"/>
                    </a:solidFill>
                    <a:latin typeface="Arial"/>
                    <a:cs typeface="Arial"/>
                  </a:rPr>
                  <a:t>Versand, Lieferung</a:t>
                </a:r>
                <a:endParaRPr sz="1300" dirty="0">
                  <a:latin typeface="Arial"/>
                  <a:cs typeface="Arial"/>
                </a:endParaRPr>
              </a:p>
            </p:txBody>
          </p:sp>
          <p:sp>
            <p:nvSpPr>
              <p:cNvPr id="127" name="object 78">
                <a:extLst>
                  <a:ext uri="{FF2B5EF4-FFF2-40B4-BE49-F238E27FC236}">
                    <a16:creationId xmlns:a16="http://schemas.microsoft.com/office/drawing/2014/main" id="{3F34F72E-9B8C-E720-6584-01ECF55C2FE1}"/>
                  </a:ext>
                </a:extLst>
              </p:cNvPr>
              <p:cNvSpPr txBox="1"/>
              <p:nvPr/>
            </p:nvSpPr>
            <p:spPr>
              <a:xfrm>
                <a:off x="6429428" y="1742559"/>
                <a:ext cx="2212489" cy="618744"/>
              </a:xfrm>
              <a:prstGeom prst="rect">
                <a:avLst/>
              </a:prstGeom>
            </p:spPr>
            <p:txBody>
              <a:bodyPr vert="horz" wrap="square" lIns="0" tIns="18400" rIns="0" bIns="0" rtlCol="0">
                <a:spAutoFit/>
              </a:bodyPr>
              <a:lstStyle/>
              <a:p>
                <a:pPr marL="16001">
                  <a:spcBef>
                    <a:spcPts val="144"/>
                  </a:spcBef>
                </a:pPr>
                <a:r>
                  <a:rPr lang="de-DE" sz="1300" spc="-19" dirty="0">
                    <a:solidFill>
                      <a:srgbClr val="494948"/>
                    </a:solidFill>
                    <a:latin typeface="Arial"/>
                    <a:cs typeface="Arial"/>
                  </a:rPr>
                  <a:t>Tel</a:t>
                </a:r>
                <a:r>
                  <a:rPr sz="1300" spc="-19" dirty="0">
                    <a:solidFill>
                      <a:srgbClr val="494948"/>
                    </a:solidFill>
                    <a:latin typeface="Arial"/>
                    <a:cs typeface="Arial"/>
                  </a:rPr>
                  <a:t>:  </a:t>
                </a:r>
                <a:r>
                  <a:rPr sz="1300" dirty="0">
                    <a:solidFill>
                      <a:srgbClr val="494948"/>
                    </a:solidFill>
                    <a:latin typeface="Arial"/>
                    <a:cs typeface="Arial"/>
                  </a:rPr>
                  <a:t>02273 </a:t>
                </a:r>
                <a:r>
                  <a:rPr sz="1300" spc="6" dirty="0">
                    <a:solidFill>
                      <a:srgbClr val="494948"/>
                    </a:solidFill>
                    <a:latin typeface="Arial"/>
                    <a:cs typeface="Arial"/>
                  </a:rPr>
                  <a:t>- 9749 -</a:t>
                </a:r>
                <a:r>
                  <a:rPr sz="1300" spc="-19" dirty="0">
                    <a:solidFill>
                      <a:srgbClr val="494948"/>
                    </a:solidFill>
                    <a:latin typeface="Arial"/>
                    <a:cs typeface="Arial"/>
                  </a:rPr>
                  <a:t> </a:t>
                </a:r>
                <a:r>
                  <a:rPr sz="1300" dirty="0">
                    <a:solidFill>
                      <a:srgbClr val="494948"/>
                    </a:solidFill>
                    <a:latin typeface="Arial"/>
                    <a:cs typeface="Arial"/>
                  </a:rPr>
                  <a:t>16</a:t>
                </a:r>
                <a:endParaRPr sz="1300" dirty="0">
                  <a:latin typeface="Arial"/>
                  <a:cs typeface="Arial"/>
                </a:endParaRPr>
              </a:p>
              <a:p>
                <a:pPr marL="16001">
                  <a:spcBef>
                    <a:spcPts val="25"/>
                  </a:spcBef>
                </a:pPr>
                <a:r>
                  <a:rPr lang="de-DE" sz="1300" spc="-19" dirty="0">
                    <a:solidFill>
                      <a:srgbClr val="494948"/>
                    </a:solidFill>
                    <a:latin typeface="Arial"/>
                    <a:cs typeface="Arial"/>
                  </a:rPr>
                  <a:t>Fax</a:t>
                </a:r>
                <a:r>
                  <a:rPr sz="1300" spc="-19" dirty="0">
                    <a:solidFill>
                      <a:srgbClr val="494948"/>
                    </a:solidFill>
                    <a:latin typeface="Arial"/>
                    <a:cs typeface="Arial"/>
                  </a:rPr>
                  <a:t>:  </a:t>
                </a:r>
                <a:r>
                  <a:rPr sz="1300" dirty="0">
                    <a:solidFill>
                      <a:srgbClr val="494948"/>
                    </a:solidFill>
                    <a:latin typeface="Arial"/>
                    <a:cs typeface="Arial"/>
                  </a:rPr>
                  <a:t>02237 </a:t>
                </a:r>
                <a:r>
                  <a:rPr sz="1300" spc="6" dirty="0">
                    <a:solidFill>
                      <a:srgbClr val="494948"/>
                    </a:solidFill>
                    <a:latin typeface="Arial"/>
                    <a:cs typeface="Arial"/>
                  </a:rPr>
                  <a:t>- 9749 -</a:t>
                </a:r>
                <a:r>
                  <a:rPr sz="1300" spc="-19" dirty="0">
                    <a:solidFill>
                      <a:srgbClr val="494948"/>
                    </a:solidFill>
                    <a:latin typeface="Arial"/>
                    <a:cs typeface="Arial"/>
                  </a:rPr>
                  <a:t> </a:t>
                </a:r>
                <a:r>
                  <a:rPr sz="1300" dirty="0">
                    <a:solidFill>
                      <a:srgbClr val="494948"/>
                    </a:solidFill>
                    <a:latin typeface="Arial"/>
                    <a:cs typeface="Arial"/>
                  </a:rPr>
                  <a:t>46</a:t>
                </a:r>
                <a:endParaRPr sz="1300" dirty="0">
                  <a:latin typeface="Arial"/>
                  <a:cs typeface="Arial"/>
                </a:endParaRPr>
              </a:p>
              <a:p>
                <a:pPr marL="16001">
                  <a:spcBef>
                    <a:spcPts val="19"/>
                  </a:spcBef>
                </a:pPr>
                <a:r>
                  <a:rPr sz="1300" spc="6" dirty="0">
                    <a:solidFill>
                      <a:srgbClr val="494948"/>
                    </a:solidFill>
                    <a:latin typeface="Arial"/>
                    <a:cs typeface="Arial"/>
                  </a:rPr>
                  <a:t>E-Mail:</a:t>
                </a:r>
                <a:r>
                  <a:rPr sz="1300" spc="334" dirty="0">
                    <a:solidFill>
                      <a:srgbClr val="494948"/>
                    </a:solidFill>
                    <a:latin typeface="Arial"/>
                    <a:cs typeface="Arial"/>
                  </a:rPr>
                  <a:t> </a:t>
                </a:r>
                <a:r>
                  <a:rPr sz="1300" dirty="0">
                    <a:solidFill>
                      <a:srgbClr val="494948"/>
                    </a:solidFill>
                    <a:latin typeface="Arial"/>
                    <a:cs typeface="Arial"/>
                  </a:rPr>
                  <a:t>export@zedex.de</a:t>
                </a:r>
                <a:endParaRPr sz="1300" dirty="0">
                  <a:latin typeface="Arial"/>
                  <a:cs typeface="Arial"/>
                </a:endParaRPr>
              </a:p>
            </p:txBody>
          </p:sp>
          <p:sp>
            <p:nvSpPr>
              <p:cNvPr id="128" name="object 79">
                <a:extLst>
                  <a:ext uri="{FF2B5EF4-FFF2-40B4-BE49-F238E27FC236}">
                    <a16:creationId xmlns:a16="http://schemas.microsoft.com/office/drawing/2014/main" id="{5B11FA29-69C6-7886-A6BF-A961E5F81578}"/>
                  </a:ext>
                </a:extLst>
              </p:cNvPr>
              <p:cNvSpPr/>
              <p:nvPr/>
            </p:nvSpPr>
            <p:spPr>
              <a:xfrm>
                <a:off x="6472207" y="1603236"/>
                <a:ext cx="254925" cy="191007"/>
              </a:xfrm>
              <a:prstGeom prst="rect">
                <a:avLst/>
              </a:prstGeom>
              <a:blipFill>
                <a:blip r:embed="rId20" cstate="print"/>
                <a:stretch>
                  <a:fillRect/>
                </a:stretch>
              </a:blipFill>
            </p:spPr>
            <p:txBody>
              <a:bodyPr wrap="square" lIns="0" tIns="0" rIns="0" bIns="0" rtlCol="0"/>
              <a:lstStyle/>
              <a:p>
                <a:endParaRPr/>
              </a:p>
            </p:txBody>
          </p:sp>
        </p:grpSp>
      </p:grpSp>
      <p:sp>
        <p:nvSpPr>
          <p:cNvPr id="129" name="object 80">
            <a:extLst>
              <a:ext uri="{FF2B5EF4-FFF2-40B4-BE49-F238E27FC236}">
                <a16:creationId xmlns:a16="http://schemas.microsoft.com/office/drawing/2014/main" id="{B54BDA10-A9C6-1575-F0AE-206E07EEFD7B}"/>
              </a:ext>
            </a:extLst>
          </p:cNvPr>
          <p:cNvSpPr txBox="1"/>
          <p:nvPr/>
        </p:nvSpPr>
        <p:spPr>
          <a:xfrm>
            <a:off x="8079621" y="4336732"/>
            <a:ext cx="3776421" cy="982908"/>
          </a:xfrm>
          <a:prstGeom prst="rect">
            <a:avLst/>
          </a:prstGeom>
        </p:spPr>
        <p:txBody>
          <a:bodyPr vert="horz" wrap="square" lIns="0" tIns="33602" rIns="0" bIns="0" rtlCol="0">
            <a:spAutoFit/>
          </a:bodyPr>
          <a:lstStyle/>
          <a:p>
            <a:pPr marL="23201" algn="r">
              <a:spcBef>
                <a:spcPts val="265"/>
              </a:spcBef>
            </a:pPr>
            <a:r>
              <a:rPr b="1" spc="-31" dirty="0">
                <a:solidFill>
                  <a:srgbClr val="EE7234"/>
                </a:solidFill>
                <a:latin typeface="Arial"/>
                <a:cs typeface="Arial"/>
              </a:rPr>
              <a:t>ZEDEX</a:t>
            </a:r>
            <a:r>
              <a:rPr sz="1500" b="1" spc="-47" baseline="31250" dirty="0">
                <a:solidFill>
                  <a:srgbClr val="EE7234"/>
                </a:solidFill>
                <a:latin typeface="Arial"/>
                <a:cs typeface="Arial"/>
              </a:rPr>
              <a:t>®</a:t>
            </a:r>
            <a:r>
              <a:rPr sz="1500" b="1" spc="-55" baseline="31250" dirty="0">
                <a:solidFill>
                  <a:srgbClr val="EE7234"/>
                </a:solidFill>
                <a:latin typeface="Arial"/>
                <a:cs typeface="Arial"/>
              </a:rPr>
              <a:t> </a:t>
            </a:r>
            <a:r>
              <a:rPr lang="de-DE" b="1" spc="-38" dirty="0">
                <a:solidFill>
                  <a:srgbClr val="EE7234"/>
                </a:solidFill>
                <a:latin typeface="Arial"/>
                <a:cs typeface="Arial"/>
              </a:rPr>
              <a:t>Worldwide</a:t>
            </a:r>
            <a:endParaRPr dirty="0">
              <a:latin typeface="Arial"/>
              <a:cs typeface="Arial"/>
            </a:endParaRPr>
          </a:p>
          <a:p>
            <a:pPr marL="16001" marR="6400" algn="r">
              <a:spcBef>
                <a:spcPts val="132"/>
              </a:spcBef>
            </a:pPr>
            <a:r>
              <a:rPr lang="de-DE" sz="1400" dirty="0">
                <a:solidFill>
                  <a:srgbClr val="494948"/>
                </a:solidFill>
                <a:latin typeface="Arial"/>
                <a:cs typeface="Arial"/>
              </a:rPr>
              <a:t>Die Kontaktdaten unserer Vertreter im Ausland sind ebenfalls verfügbar.</a:t>
            </a:r>
          </a:p>
          <a:p>
            <a:pPr marL="16001" marR="6400" algn="r">
              <a:spcBef>
                <a:spcPts val="132"/>
              </a:spcBef>
            </a:pPr>
            <a:r>
              <a:rPr lang="de-DE" sz="1400" b="1" dirty="0">
                <a:solidFill>
                  <a:srgbClr val="494948"/>
                </a:solidFill>
                <a:latin typeface="Arial"/>
                <a:cs typeface="Arial"/>
              </a:rPr>
              <a:t>Bitte kontaktieren Sie uns für eine Liste.</a:t>
            </a:r>
            <a:endParaRPr lang="en-US" sz="1400" b="1" dirty="0">
              <a:solidFill>
                <a:srgbClr val="494948"/>
              </a:solidFill>
              <a:latin typeface="Arial"/>
              <a:cs typeface="Arial"/>
            </a:endParaRPr>
          </a:p>
        </p:txBody>
      </p:sp>
      <p:grpSp>
        <p:nvGrpSpPr>
          <p:cNvPr id="141" name="Gruppieren 140">
            <a:extLst>
              <a:ext uri="{FF2B5EF4-FFF2-40B4-BE49-F238E27FC236}">
                <a16:creationId xmlns:a16="http://schemas.microsoft.com/office/drawing/2014/main" id="{FA359852-5ECF-9F80-687E-DFF2C4B7A6D8}"/>
              </a:ext>
            </a:extLst>
          </p:cNvPr>
          <p:cNvGrpSpPr/>
          <p:nvPr/>
        </p:nvGrpSpPr>
        <p:grpSpPr>
          <a:xfrm>
            <a:off x="1247880" y="2818967"/>
            <a:ext cx="9385840" cy="1246500"/>
            <a:chOff x="969813" y="2818967"/>
            <a:chExt cx="9385840" cy="1246500"/>
          </a:xfrm>
        </p:grpSpPr>
        <p:grpSp>
          <p:nvGrpSpPr>
            <p:cNvPr id="136" name="Gruppieren 135">
              <a:extLst>
                <a:ext uri="{FF2B5EF4-FFF2-40B4-BE49-F238E27FC236}">
                  <a16:creationId xmlns:a16="http://schemas.microsoft.com/office/drawing/2014/main" id="{EB7987AA-17BE-3CAE-9F7B-DAED267534C7}"/>
                </a:ext>
              </a:extLst>
            </p:cNvPr>
            <p:cNvGrpSpPr/>
            <p:nvPr/>
          </p:nvGrpSpPr>
          <p:grpSpPr>
            <a:xfrm>
              <a:off x="969813" y="2818967"/>
              <a:ext cx="2299788" cy="1246500"/>
              <a:chOff x="969813" y="2560477"/>
              <a:chExt cx="2299788" cy="1246500"/>
            </a:xfrm>
          </p:grpSpPr>
          <p:sp>
            <p:nvSpPr>
              <p:cNvPr id="108" name="object 59">
                <a:extLst>
                  <a:ext uri="{FF2B5EF4-FFF2-40B4-BE49-F238E27FC236}">
                    <a16:creationId xmlns:a16="http://schemas.microsoft.com/office/drawing/2014/main" id="{509D8CF8-D6B1-511D-39F9-1D87ED0EA889}"/>
                  </a:ext>
                </a:extLst>
              </p:cNvPr>
              <p:cNvSpPr txBox="1"/>
              <p:nvPr/>
            </p:nvSpPr>
            <p:spPr>
              <a:xfrm>
                <a:off x="978191" y="2560477"/>
                <a:ext cx="2291410" cy="418689"/>
              </a:xfrm>
              <a:prstGeom prst="rect">
                <a:avLst/>
              </a:prstGeom>
            </p:spPr>
            <p:txBody>
              <a:bodyPr vert="horz" wrap="square" lIns="0" tIns="18400" rIns="0" bIns="0" rtlCol="0">
                <a:spAutoFit/>
              </a:bodyPr>
              <a:lstStyle/>
              <a:p>
                <a:pPr marL="16001">
                  <a:spcBef>
                    <a:spcPts val="144"/>
                  </a:spcBef>
                </a:pPr>
                <a:r>
                  <a:rPr lang="de-DE" sz="1300" b="1" spc="-19" dirty="0">
                    <a:solidFill>
                      <a:srgbClr val="494948"/>
                    </a:solidFill>
                    <a:latin typeface="Arial"/>
                    <a:cs typeface="Arial"/>
                  </a:rPr>
                  <a:t>Anwendungstechnik. Beratung</a:t>
                </a:r>
              </a:p>
            </p:txBody>
          </p:sp>
          <p:sp>
            <p:nvSpPr>
              <p:cNvPr id="109" name="object 60">
                <a:extLst>
                  <a:ext uri="{FF2B5EF4-FFF2-40B4-BE49-F238E27FC236}">
                    <a16:creationId xmlns:a16="http://schemas.microsoft.com/office/drawing/2014/main" id="{D7A63CAF-748F-409F-3689-D1D41B44E7CB}"/>
                  </a:ext>
                </a:extLst>
              </p:cNvPr>
              <p:cNvSpPr txBox="1"/>
              <p:nvPr/>
            </p:nvSpPr>
            <p:spPr>
              <a:xfrm>
                <a:off x="969813" y="3188233"/>
                <a:ext cx="2212489" cy="618744"/>
              </a:xfrm>
              <a:prstGeom prst="rect">
                <a:avLst/>
              </a:prstGeom>
            </p:spPr>
            <p:txBody>
              <a:bodyPr vert="horz" wrap="square" lIns="0" tIns="18400" rIns="0" bIns="0" rtlCol="0">
                <a:spAutoFit/>
              </a:bodyPr>
              <a:lstStyle/>
              <a:p>
                <a:pPr marL="16001">
                  <a:spcBef>
                    <a:spcPts val="144"/>
                  </a:spcBef>
                </a:pPr>
                <a:r>
                  <a:rPr lang="de-DE" sz="1300" spc="-19" dirty="0">
                    <a:solidFill>
                      <a:srgbClr val="494948"/>
                    </a:solidFill>
                    <a:latin typeface="Arial"/>
                    <a:cs typeface="Arial"/>
                  </a:rPr>
                  <a:t>Tel</a:t>
                </a:r>
                <a:r>
                  <a:rPr sz="1300" spc="-19" dirty="0">
                    <a:solidFill>
                      <a:srgbClr val="494948"/>
                    </a:solidFill>
                    <a:latin typeface="Arial"/>
                    <a:cs typeface="Arial"/>
                  </a:rPr>
                  <a:t>:  </a:t>
                </a:r>
                <a:r>
                  <a:rPr sz="1300" dirty="0">
                    <a:solidFill>
                      <a:srgbClr val="494948"/>
                    </a:solidFill>
                    <a:latin typeface="Arial"/>
                    <a:cs typeface="Arial"/>
                  </a:rPr>
                  <a:t>02237 </a:t>
                </a:r>
                <a:r>
                  <a:rPr sz="1300" spc="6" dirty="0">
                    <a:solidFill>
                      <a:srgbClr val="494948"/>
                    </a:solidFill>
                    <a:latin typeface="Arial"/>
                    <a:cs typeface="Arial"/>
                  </a:rPr>
                  <a:t>- 9749 -</a:t>
                </a:r>
                <a:r>
                  <a:rPr sz="1300" spc="-19" dirty="0">
                    <a:solidFill>
                      <a:srgbClr val="494948"/>
                    </a:solidFill>
                    <a:latin typeface="Arial"/>
                    <a:cs typeface="Arial"/>
                  </a:rPr>
                  <a:t> </a:t>
                </a:r>
                <a:r>
                  <a:rPr sz="1300" dirty="0">
                    <a:solidFill>
                      <a:srgbClr val="494948"/>
                    </a:solidFill>
                    <a:latin typeface="Arial"/>
                    <a:cs typeface="Arial"/>
                  </a:rPr>
                  <a:t>26</a:t>
                </a:r>
                <a:endParaRPr sz="1300" dirty="0">
                  <a:latin typeface="Arial"/>
                  <a:cs typeface="Arial"/>
                </a:endParaRPr>
              </a:p>
              <a:p>
                <a:pPr marL="16001">
                  <a:spcBef>
                    <a:spcPts val="25"/>
                  </a:spcBef>
                </a:pPr>
                <a:r>
                  <a:rPr lang="de-DE" sz="1300" spc="-19" dirty="0">
                    <a:solidFill>
                      <a:srgbClr val="494948"/>
                    </a:solidFill>
                    <a:latin typeface="Arial"/>
                    <a:cs typeface="Arial"/>
                  </a:rPr>
                  <a:t>F</a:t>
                </a:r>
                <a:r>
                  <a:rPr sz="1300" spc="-19" dirty="0">
                    <a:solidFill>
                      <a:srgbClr val="494948"/>
                    </a:solidFill>
                    <a:latin typeface="Arial"/>
                    <a:cs typeface="Arial"/>
                  </a:rPr>
                  <a:t>ax:  </a:t>
                </a:r>
                <a:r>
                  <a:rPr sz="1300" dirty="0">
                    <a:solidFill>
                      <a:srgbClr val="494948"/>
                    </a:solidFill>
                    <a:latin typeface="Arial"/>
                    <a:cs typeface="Arial"/>
                  </a:rPr>
                  <a:t>02237 </a:t>
                </a:r>
                <a:r>
                  <a:rPr sz="1300" spc="6" dirty="0">
                    <a:solidFill>
                      <a:srgbClr val="494948"/>
                    </a:solidFill>
                    <a:latin typeface="Arial"/>
                    <a:cs typeface="Arial"/>
                  </a:rPr>
                  <a:t>- 9749 -</a:t>
                </a:r>
                <a:r>
                  <a:rPr sz="1300" spc="-19" dirty="0">
                    <a:solidFill>
                      <a:srgbClr val="494948"/>
                    </a:solidFill>
                    <a:latin typeface="Arial"/>
                    <a:cs typeface="Arial"/>
                  </a:rPr>
                  <a:t> </a:t>
                </a:r>
                <a:r>
                  <a:rPr sz="1300" dirty="0">
                    <a:solidFill>
                      <a:srgbClr val="494948"/>
                    </a:solidFill>
                    <a:latin typeface="Arial"/>
                    <a:cs typeface="Arial"/>
                  </a:rPr>
                  <a:t>45</a:t>
                </a:r>
                <a:endParaRPr sz="1300" dirty="0">
                  <a:latin typeface="Arial"/>
                  <a:cs typeface="Arial"/>
                </a:endParaRPr>
              </a:p>
              <a:p>
                <a:pPr marL="16001">
                  <a:spcBef>
                    <a:spcPts val="19"/>
                  </a:spcBef>
                </a:pPr>
                <a:r>
                  <a:rPr sz="1300" spc="6" dirty="0">
                    <a:solidFill>
                      <a:srgbClr val="494948"/>
                    </a:solidFill>
                    <a:latin typeface="Arial"/>
                    <a:cs typeface="Arial"/>
                  </a:rPr>
                  <a:t>E-Mail:</a:t>
                </a:r>
                <a:r>
                  <a:rPr sz="1300" spc="334" dirty="0">
                    <a:solidFill>
                      <a:srgbClr val="494948"/>
                    </a:solidFill>
                    <a:latin typeface="Arial"/>
                    <a:cs typeface="Arial"/>
                  </a:rPr>
                  <a:t> </a:t>
                </a:r>
                <a:r>
                  <a:rPr sz="1300" dirty="0">
                    <a:solidFill>
                      <a:srgbClr val="494948"/>
                    </a:solidFill>
                    <a:latin typeface="Arial"/>
                    <a:cs typeface="Arial"/>
                  </a:rPr>
                  <a:t>app@zedex.de</a:t>
                </a:r>
                <a:endParaRPr sz="1300" dirty="0">
                  <a:latin typeface="Arial"/>
                  <a:cs typeface="Arial"/>
                </a:endParaRPr>
              </a:p>
            </p:txBody>
          </p:sp>
          <p:sp>
            <p:nvSpPr>
              <p:cNvPr id="121" name="object 72">
                <a:extLst>
                  <a:ext uri="{FF2B5EF4-FFF2-40B4-BE49-F238E27FC236}">
                    <a16:creationId xmlns:a16="http://schemas.microsoft.com/office/drawing/2014/main" id="{8B671F41-D40C-6FAC-5E1E-759F54F26BAC}"/>
                  </a:ext>
                </a:extLst>
              </p:cNvPr>
              <p:cNvSpPr/>
              <p:nvPr/>
            </p:nvSpPr>
            <p:spPr>
              <a:xfrm>
                <a:off x="979379" y="3014519"/>
                <a:ext cx="254925" cy="191007"/>
              </a:xfrm>
              <a:prstGeom prst="rect">
                <a:avLst/>
              </a:prstGeom>
              <a:blipFill>
                <a:blip r:embed="rId20" cstate="print"/>
                <a:stretch>
                  <a:fillRect/>
                </a:stretch>
              </a:blipFill>
            </p:spPr>
            <p:txBody>
              <a:bodyPr wrap="square" lIns="0" tIns="0" rIns="0" bIns="0" rtlCol="0"/>
              <a:lstStyle/>
              <a:p>
                <a:endParaRPr/>
              </a:p>
            </p:txBody>
          </p:sp>
        </p:grpSp>
        <p:grpSp>
          <p:nvGrpSpPr>
            <p:cNvPr id="135" name="Gruppieren 134">
              <a:extLst>
                <a:ext uri="{FF2B5EF4-FFF2-40B4-BE49-F238E27FC236}">
                  <a16:creationId xmlns:a16="http://schemas.microsoft.com/office/drawing/2014/main" id="{43262CCE-B1C0-D525-7108-AEB90FFC4355}"/>
                </a:ext>
              </a:extLst>
            </p:cNvPr>
            <p:cNvGrpSpPr/>
            <p:nvPr/>
          </p:nvGrpSpPr>
          <p:grpSpPr>
            <a:xfrm>
              <a:off x="4298351" y="3026973"/>
              <a:ext cx="2212489" cy="1038494"/>
              <a:chOff x="3840652" y="2510351"/>
              <a:chExt cx="2212489" cy="1038494"/>
            </a:xfrm>
          </p:grpSpPr>
          <p:sp>
            <p:nvSpPr>
              <p:cNvPr id="110" name="object 61">
                <a:extLst>
                  <a:ext uri="{FF2B5EF4-FFF2-40B4-BE49-F238E27FC236}">
                    <a16:creationId xmlns:a16="http://schemas.microsoft.com/office/drawing/2014/main" id="{154A1CFD-451C-0FE7-85E9-C9E23B2A1644}"/>
                  </a:ext>
                </a:extLst>
              </p:cNvPr>
              <p:cNvSpPr txBox="1"/>
              <p:nvPr/>
            </p:nvSpPr>
            <p:spPr>
              <a:xfrm>
                <a:off x="3849032" y="2510351"/>
                <a:ext cx="1686261" cy="218634"/>
              </a:xfrm>
              <a:prstGeom prst="rect">
                <a:avLst/>
              </a:prstGeom>
            </p:spPr>
            <p:txBody>
              <a:bodyPr vert="horz" wrap="square" lIns="0" tIns="18400" rIns="0" bIns="0" rtlCol="0">
                <a:spAutoFit/>
              </a:bodyPr>
              <a:lstStyle/>
              <a:p>
                <a:pPr marL="16001">
                  <a:spcBef>
                    <a:spcPts val="144"/>
                  </a:spcBef>
                </a:pPr>
                <a:r>
                  <a:rPr lang="de-DE" sz="1300" b="1" spc="6" dirty="0">
                    <a:solidFill>
                      <a:srgbClr val="494948"/>
                    </a:solidFill>
                    <a:latin typeface="Arial"/>
                    <a:cs typeface="Arial"/>
                  </a:rPr>
                  <a:t>Qualitätssicherung</a:t>
                </a:r>
              </a:p>
            </p:txBody>
          </p:sp>
          <p:sp>
            <p:nvSpPr>
              <p:cNvPr id="111" name="object 62">
                <a:extLst>
                  <a:ext uri="{FF2B5EF4-FFF2-40B4-BE49-F238E27FC236}">
                    <a16:creationId xmlns:a16="http://schemas.microsoft.com/office/drawing/2014/main" id="{5D348278-2916-D39D-7C65-3EFF0C307995}"/>
                  </a:ext>
                </a:extLst>
              </p:cNvPr>
              <p:cNvSpPr txBox="1"/>
              <p:nvPr/>
            </p:nvSpPr>
            <p:spPr>
              <a:xfrm>
                <a:off x="3840652" y="2930101"/>
                <a:ext cx="2212489" cy="618744"/>
              </a:xfrm>
              <a:prstGeom prst="rect">
                <a:avLst/>
              </a:prstGeom>
            </p:spPr>
            <p:txBody>
              <a:bodyPr vert="horz" wrap="square" lIns="0" tIns="18400" rIns="0" bIns="0" rtlCol="0">
                <a:spAutoFit/>
              </a:bodyPr>
              <a:lstStyle/>
              <a:p>
                <a:pPr marL="16001">
                  <a:spcBef>
                    <a:spcPts val="144"/>
                  </a:spcBef>
                </a:pPr>
                <a:r>
                  <a:rPr lang="de-DE" sz="1300" spc="-19" dirty="0">
                    <a:solidFill>
                      <a:srgbClr val="494948"/>
                    </a:solidFill>
                    <a:latin typeface="Arial"/>
                    <a:cs typeface="Arial"/>
                  </a:rPr>
                  <a:t>Tel</a:t>
                </a:r>
                <a:r>
                  <a:rPr sz="1300" spc="-19" dirty="0">
                    <a:solidFill>
                      <a:srgbClr val="494948"/>
                    </a:solidFill>
                    <a:latin typeface="Arial"/>
                    <a:cs typeface="Arial"/>
                  </a:rPr>
                  <a:t>:  </a:t>
                </a:r>
                <a:r>
                  <a:rPr sz="1300" dirty="0">
                    <a:solidFill>
                      <a:srgbClr val="494948"/>
                    </a:solidFill>
                    <a:latin typeface="Arial"/>
                    <a:cs typeface="Arial"/>
                  </a:rPr>
                  <a:t>02237 </a:t>
                </a:r>
                <a:r>
                  <a:rPr sz="1300" spc="6" dirty="0">
                    <a:solidFill>
                      <a:srgbClr val="494948"/>
                    </a:solidFill>
                    <a:latin typeface="Arial"/>
                    <a:cs typeface="Arial"/>
                  </a:rPr>
                  <a:t>- 9749 -</a:t>
                </a:r>
                <a:r>
                  <a:rPr sz="1300" spc="-19" dirty="0">
                    <a:solidFill>
                      <a:srgbClr val="494948"/>
                    </a:solidFill>
                    <a:latin typeface="Arial"/>
                    <a:cs typeface="Arial"/>
                  </a:rPr>
                  <a:t> </a:t>
                </a:r>
                <a:r>
                  <a:rPr lang="de-DE" sz="1300" dirty="0">
                    <a:solidFill>
                      <a:srgbClr val="494948"/>
                    </a:solidFill>
                    <a:latin typeface="Arial"/>
                    <a:cs typeface="Arial"/>
                  </a:rPr>
                  <a:t>63</a:t>
                </a:r>
                <a:endParaRPr sz="1300" dirty="0">
                  <a:latin typeface="Arial"/>
                  <a:cs typeface="Arial"/>
                </a:endParaRPr>
              </a:p>
              <a:p>
                <a:pPr marL="16001">
                  <a:spcBef>
                    <a:spcPts val="25"/>
                  </a:spcBef>
                </a:pPr>
                <a:r>
                  <a:rPr lang="de-DE" sz="1300" spc="-19" dirty="0">
                    <a:solidFill>
                      <a:srgbClr val="494948"/>
                    </a:solidFill>
                    <a:latin typeface="Arial"/>
                    <a:cs typeface="Arial"/>
                  </a:rPr>
                  <a:t>F</a:t>
                </a:r>
                <a:r>
                  <a:rPr sz="1300" spc="-19" dirty="0">
                    <a:solidFill>
                      <a:srgbClr val="494948"/>
                    </a:solidFill>
                    <a:latin typeface="Arial"/>
                    <a:cs typeface="Arial"/>
                  </a:rPr>
                  <a:t>ax:  </a:t>
                </a:r>
                <a:r>
                  <a:rPr sz="1300" dirty="0">
                    <a:solidFill>
                      <a:srgbClr val="494948"/>
                    </a:solidFill>
                    <a:latin typeface="Arial"/>
                    <a:cs typeface="Arial"/>
                  </a:rPr>
                  <a:t>02237 </a:t>
                </a:r>
                <a:r>
                  <a:rPr sz="1300" spc="6" dirty="0">
                    <a:solidFill>
                      <a:srgbClr val="494948"/>
                    </a:solidFill>
                    <a:latin typeface="Arial"/>
                    <a:cs typeface="Arial"/>
                  </a:rPr>
                  <a:t>- 9749 -</a:t>
                </a:r>
                <a:r>
                  <a:rPr sz="1300" spc="-19" dirty="0">
                    <a:solidFill>
                      <a:srgbClr val="494948"/>
                    </a:solidFill>
                    <a:latin typeface="Arial"/>
                    <a:cs typeface="Arial"/>
                  </a:rPr>
                  <a:t> </a:t>
                </a:r>
                <a:r>
                  <a:rPr lang="de-DE" sz="1300" dirty="0">
                    <a:solidFill>
                      <a:srgbClr val="494948"/>
                    </a:solidFill>
                    <a:latin typeface="Arial"/>
                    <a:cs typeface="Arial"/>
                  </a:rPr>
                  <a:t>43</a:t>
                </a:r>
                <a:endParaRPr sz="1300" dirty="0">
                  <a:latin typeface="Arial"/>
                  <a:cs typeface="Arial"/>
                </a:endParaRPr>
              </a:p>
              <a:p>
                <a:pPr marL="16001">
                  <a:spcBef>
                    <a:spcPts val="19"/>
                  </a:spcBef>
                </a:pPr>
                <a:r>
                  <a:rPr sz="1300" spc="6" dirty="0">
                    <a:solidFill>
                      <a:srgbClr val="494948"/>
                    </a:solidFill>
                    <a:latin typeface="Arial"/>
                    <a:cs typeface="Arial"/>
                  </a:rPr>
                  <a:t>E-Mail:</a:t>
                </a:r>
                <a:r>
                  <a:rPr sz="1300" spc="334" dirty="0">
                    <a:solidFill>
                      <a:srgbClr val="494948"/>
                    </a:solidFill>
                    <a:latin typeface="Arial"/>
                    <a:cs typeface="Arial"/>
                  </a:rPr>
                  <a:t> </a:t>
                </a:r>
                <a:r>
                  <a:rPr sz="1300" dirty="0">
                    <a:solidFill>
                      <a:srgbClr val="494948"/>
                    </a:solidFill>
                    <a:latin typeface="Arial"/>
                    <a:cs typeface="Arial"/>
                  </a:rPr>
                  <a:t>qmb@zedex.de</a:t>
                </a:r>
                <a:endParaRPr sz="1300" dirty="0">
                  <a:latin typeface="Arial"/>
                  <a:cs typeface="Arial"/>
                </a:endParaRPr>
              </a:p>
            </p:txBody>
          </p:sp>
          <p:sp>
            <p:nvSpPr>
              <p:cNvPr id="124" name="object 75">
                <a:extLst>
                  <a:ext uri="{FF2B5EF4-FFF2-40B4-BE49-F238E27FC236}">
                    <a16:creationId xmlns:a16="http://schemas.microsoft.com/office/drawing/2014/main" id="{47A0F1E5-173E-2817-6CC6-ECC7007E9DA7}"/>
                  </a:ext>
                </a:extLst>
              </p:cNvPr>
              <p:cNvSpPr/>
              <p:nvPr/>
            </p:nvSpPr>
            <p:spPr>
              <a:xfrm>
                <a:off x="3866956" y="2765912"/>
                <a:ext cx="254925" cy="191007"/>
              </a:xfrm>
              <a:prstGeom prst="rect">
                <a:avLst/>
              </a:prstGeom>
              <a:blipFill>
                <a:blip r:embed="rId20" cstate="print"/>
                <a:stretch>
                  <a:fillRect/>
                </a:stretch>
              </a:blipFill>
            </p:spPr>
            <p:txBody>
              <a:bodyPr wrap="square" lIns="0" tIns="0" rIns="0" bIns="0" rtlCol="0"/>
              <a:lstStyle/>
              <a:p>
                <a:endParaRPr/>
              </a:p>
            </p:txBody>
          </p:sp>
        </p:grpSp>
        <p:grpSp>
          <p:nvGrpSpPr>
            <p:cNvPr id="134" name="Gruppieren 133">
              <a:extLst>
                <a:ext uri="{FF2B5EF4-FFF2-40B4-BE49-F238E27FC236}">
                  <a16:creationId xmlns:a16="http://schemas.microsoft.com/office/drawing/2014/main" id="{5AC10B21-49A8-3C84-A0F7-28153F171F32}"/>
                </a:ext>
              </a:extLst>
            </p:cNvPr>
            <p:cNvGrpSpPr/>
            <p:nvPr/>
          </p:nvGrpSpPr>
          <p:grpSpPr>
            <a:xfrm>
              <a:off x="7572117" y="3022606"/>
              <a:ext cx="2783536" cy="1042861"/>
              <a:chOff x="6445589" y="2508577"/>
              <a:chExt cx="2783536" cy="1042861"/>
            </a:xfrm>
          </p:grpSpPr>
          <p:sp>
            <p:nvSpPr>
              <p:cNvPr id="112" name="object 63">
                <a:extLst>
                  <a:ext uri="{FF2B5EF4-FFF2-40B4-BE49-F238E27FC236}">
                    <a16:creationId xmlns:a16="http://schemas.microsoft.com/office/drawing/2014/main" id="{489CC946-4919-698A-60DA-93057CBF6EB5}"/>
                  </a:ext>
                </a:extLst>
              </p:cNvPr>
              <p:cNvSpPr txBox="1"/>
              <p:nvPr/>
            </p:nvSpPr>
            <p:spPr>
              <a:xfrm>
                <a:off x="6445589" y="2508577"/>
                <a:ext cx="2783536" cy="218634"/>
              </a:xfrm>
              <a:prstGeom prst="rect">
                <a:avLst/>
              </a:prstGeom>
            </p:spPr>
            <p:txBody>
              <a:bodyPr vert="horz" wrap="square" lIns="0" tIns="18400" rIns="0" bIns="0" rtlCol="0">
                <a:spAutoFit/>
              </a:bodyPr>
              <a:lstStyle/>
              <a:p>
                <a:pPr marL="16001">
                  <a:spcBef>
                    <a:spcPts val="144"/>
                  </a:spcBef>
                </a:pPr>
                <a:r>
                  <a:rPr lang="de-DE" sz="1300" b="1" dirty="0">
                    <a:solidFill>
                      <a:srgbClr val="494948"/>
                    </a:solidFill>
                    <a:latin typeface="Arial"/>
                    <a:cs typeface="Arial"/>
                  </a:rPr>
                  <a:t>Konstruktion &amp; Beratung</a:t>
                </a:r>
              </a:p>
            </p:txBody>
          </p:sp>
          <p:sp>
            <p:nvSpPr>
              <p:cNvPr id="113" name="object 64">
                <a:extLst>
                  <a:ext uri="{FF2B5EF4-FFF2-40B4-BE49-F238E27FC236}">
                    <a16:creationId xmlns:a16="http://schemas.microsoft.com/office/drawing/2014/main" id="{1D8401BC-DD5C-EF62-84A7-0305E8690328}"/>
                  </a:ext>
                </a:extLst>
              </p:cNvPr>
              <p:cNvSpPr txBox="1"/>
              <p:nvPr/>
            </p:nvSpPr>
            <p:spPr>
              <a:xfrm>
                <a:off x="6449961" y="2932694"/>
                <a:ext cx="2215179" cy="618744"/>
              </a:xfrm>
              <a:prstGeom prst="rect">
                <a:avLst/>
              </a:prstGeom>
            </p:spPr>
            <p:txBody>
              <a:bodyPr vert="horz" wrap="square" lIns="0" tIns="18400" rIns="0" bIns="0" rtlCol="0">
                <a:spAutoFit/>
              </a:bodyPr>
              <a:lstStyle/>
              <a:p>
                <a:pPr marL="16001">
                  <a:spcBef>
                    <a:spcPts val="144"/>
                  </a:spcBef>
                </a:pPr>
                <a:r>
                  <a:rPr lang="de-DE" sz="1300" spc="-19" dirty="0">
                    <a:solidFill>
                      <a:srgbClr val="494948"/>
                    </a:solidFill>
                    <a:latin typeface="Arial"/>
                    <a:cs typeface="Arial"/>
                  </a:rPr>
                  <a:t>Tel</a:t>
                </a:r>
                <a:r>
                  <a:rPr sz="1300" spc="-19" dirty="0">
                    <a:solidFill>
                      <a:srgbClr val="494948"/>
                    </a:solidFill>
                    <a:latin typeface="Arial"/>
                    <a:cs typeface="Arial"/>
                  </a:rPr>
                  <a:t>:  </a:t>
                </a:r>
                <a:r>
                  <a:rPr sz="1300" dirty="0">
                    <a:solidFill>
                      <a:srgbClr val="494948"/>
                    </a:solidFill>
                    <a:latin typeface="Arial"/>
                    <a:cs typeface="Arial"/>
                  </a:rPr>
                  <a:t>02237 </a:t>
                </a:r>
                <a:r>
                  <a:rPr sz="1300" spc="6" dirty="0">
                    <a:solidFill>
                      <a:srgbClr val="494948"/>
                    </a:solidFill>
                    <a:latin typeface="Arial"/>
                    <a:cs typeface="Arial"/>
                  </a:rPr>
                  <a:t>- 9749 -</a:t>
                </a:r>
                <a:r>
                  <a:rPr sz="1300" spc="-19" dirty="0">
                    <a:solidFill>
                      <a:srgbClr val="494948"/>
                    </a:solidFill>
                    <a:latin typeface="Arial"/>
                    <a:cs typeface="Arial"/>
                  </a:rPr>
                  <a:t> </a:t>
                </a:r>
                <a:r>
                  <a:rPr sz="1300" dirty="0">
                    <a:solidFill>
                      <a:srgbClr val="494948"/>
                    </a:solidFill>
                    <a:latin typeface="Arial"/>
                    <a:cs typeface="Arial"/>
                  </a:rPr>
                  <a:t>39</a:t>
                </a:r>
                <a:endParaRPr sz="1300" dirty="0">
                  <a:latin typeface="Arial"/>
                  <a:cs typeface="Arial"/>
                </a:endParaRPr>
              </a:p>
              <a:p>
                <a:pPr marL="16001">
                  <a:spcBef>
                    <a:spcPts val="25"/>
                  </a:spcBef>
                </a:pPr>
                <a:r>
                  <a:rPr lang="de-DE" sz="1300" spc="-19" dirty="0">
                    <a:solidFill>
                      <a:srgbClr val="494948"/>
                    </a:solidFill>
                    <a:latin typeface="Arial"/>
                    <a:cs typeface="Arial"/>
                  </a:rPr>
                  <a:t>Fax</a:t>
                </a:r>
                <a:r>
                  <a:rPr sz="1300" spc="-19" dirty="0">
                    <a:solidFill>
                      <a:srgbClr val="494948"/>
                    </a:solidFill>
                    <a:latin typeface="Arial"/>
                    <a:cs typeface="Arial"/>
                  </a:rPr>
                  <a:t>:  </a:t>
                </a:r>
                <a:r>
                  <a:rPr sz="1300" dirty="0">
                    <a:solidFill>
                      <a:srgbClr val="494948"/>
                    </a:solidFill>
                    <a:latin typeface="Arial"/>
                    <a:cs typeface="Arial"/>
                  </a:rPr>
                  <a:t>02237 </a:t>
                </a:r>
                <a:r>
                  <a:rPr sz="1300" spc="6" dirty="0">
                    <a:solidFill>
                      <a:srgbClr val="494948"/>
                    </a:solidFill>
                    <a:latin typeface="Arial"/>
                    <a:cs typeface="Arial"/>
                  </a:rPr>
                  <a:t>- 9749 -</a:t>
                </a:r>
                <a:r>
                  <a:rPr sz="1300" spc="-19" dirty="0">
                    <a:solidFill>
                      <a:srgbClr val="494948"/>
                    </a:solidFill>
                    <a:latin typeface="Arial"/>
                    <a:cs typeface="Arial"/>
                  </a:rPr>
                  <a:t> </a:t>
                </a:r>
                <a:r>
                  <a:rPr sz="1300" dirty="0">
                    <a:solidFill>
                      <a:srgbClr val="494948"/>
                    </a:solidFill>
                    <a:latin typeface="Arial"/>
                    <a:cs typeface="Arial"/>
                  </a:rPr>
                  <a:t>45</a:t>
                </a:r>
                <a:endParaRPr sz="1300" dirty="0">
                  <a:latin typeface="Arial"/>
                  <a:cs typeface="Arial"/>
                </a:endParaRPr>
              </a:p>
              <a:p>
                <a:pPr marL="16001">
                  <a:spcBef>
                    <a:spcPts val="19"/>
                  </a:spcBef>
                </a:pPr>
                <a:r>
                  <a:rPr sz="1300" spc="6" dirty="0">
                    <a:solidFill>
                      <a:srgbClr val="494948"/>
                    </a:solidFill>
                    <a:latin typeface="Arial"/>
                    <a:cs typeface="Arial"/>
                  </a:rPr>
                  <a:t>E-Mail: </a:t>
                </a:r>
                <a:r>
                  <a:rPr sz="1300" spc="309" dirty="0">
                    <a:solidFill>
                      <a:srgbClr val="494948"/>
                    </a:solidFill>
                    <a:latin typeface="Arial"/>
                    <a:cs typeface="Arial"/>
                  </a:rPr>
                  <a:t> </a:t>
                </a:r>
                <a:r>
                  <a:rPr sz="1300" dirty="0">
                    <a:solidFill>
                      <a:srgbClr val="494948"/>
                    </a:solidFill>
                    <a:latin typeface="Arial"/>
                    <a:cs typeface="Arial"/>
                  </a:rPr>
                  <a:t>design@zedex.de</a:t>
                </a:r>
                <a:endParaRPr sz="1300" dirty="0">
                  <a:latin typeface="Arial"/>
                  <a:cs typeface="Arial"/>
                </a:endParaRPr>
              </a:p>
            </p:txBody>
          </p:sp>
          <p:sp>
            <p:nvSpPr>
              <p:cNvPr id="114" name="object 65">
                <a:extLst>
                  <a:ext uri="{FF2B5EF4-FFF2-40B4-BE49-F238E27FC236}">
                    <a16:creationId xmlns:a16="http://schemas.microsoft.com/office/drawing/2014/main" id="{92D9EB51-3B43-153F-D4B6-4B8B10CDA2A6}"/>
                  </a:ext>
                </a:extLst>
              </p:cNvPr>
              <p:cNvSpPr/>
              <p:nvPr/>
            </p:nvSpPr>
            <p:spPr>
              <a:xfrm>
                <a:off x="6742977" y="2789730"/>
                <a:ext cx="254925" cy="191007"/>
              </a:xfrm>
              <a:prstGeom prst="rect">
                <a:avLst/>
              </a:prstGeom>
              <a:blipFill>
                <a:blip r:embed="rId23" cstate="print"/>
                <a:stretch>
                  <a:fillRect/>
                </a:stretch>
              </a:blipFill>
            </p:spPr>
            <p:txBody>
              <a:bodyPr wrap="square" lIns="0" tIns="0" rIns="0" bIns="0" rtlCol="0"/>
              <a:lstStyle/>
              <a:p>
                <a:endParaRPr/>
              </a:p>
            </p:txBody>
          </p:sp>
          <p:sp>
            <p:nvSpPr>
              <p:cNvPr id="117" name="object 68">
                <a:extLst>
                  <a:ext uri="{FF2B5EF4-FFF2-40B4-BE49-F238E27FC236}">
                    <a16:creationId xmlns:a16="http://schemas.microsoft.com/office/drawing/2014/main" id="{410CD029-6A64-667E-AA93-247C373CE778}"/>
                  </a:ext>
                </a:extLst>
              </p:cNvPr>
              <p:cNvSpPr/>
              <p:nvPr/>
            </p:nvSpPr>
            <p:spPr>
              <a:xfrm>
                <a:off x="6447374" y="2789730"/>
                <a:ext cx="254925" cy="191007"/>
              </a:xfrm>
              <a:prstGeom prst="rect">
                <a:avLst/>
              </a:prstGeom>
              <a:blipFill>
                <a:blip r:embed="rId24" cstate="print"/>
                <a:stretch>
                  <a:fillRect/>
                </a:stretch>
              </a:blipFill>
            </p:spPr>
            <p:txBody>
              <a:bodyPr wrap="square" lIns="0" tIns="0" rIns="0" bIns="0" rtlCol="0"/>
              <a:lstStyle/>
              <a:p>
                <a:endParaRPr/>
              </a:p>
            </p:txBody>
          </p:sp>
          <p:sp>
            <p:nvSpPr>
              <p:cNvPr id="120" name="object 71">
                <a:extLst>
                  <a:ext uri="{FF2B5EF4-FFF2-40B4-BE49-F238E27FC236}">
                    <a16:creationId xmlns:a16="http://schemas.microsoft.com/office/drawing/2014/main" id="{26136282-D9BD-E600-531A-97AF4BBCC784}"/>
                  </a:ext>
                </a:extLst>
              </p:cNvPr>
              <p:cNvSpPr/>
              <p:nvPr/>
            </p:nvSpPr>
            <p:spPr>
              <a:xfrm>
                <a:off x="7038562" y="2789730"/>
                <a:ext cx="254925" cy="191007"/>
              </a:xfrm>
              <a:prstGeom prst="rect">
                <a:avLst/>
              </a:prstGeom>
              <a:blipFill>
                <a:blip r:embed="rId20" cstate="print"/>
                <a:stretch>
                  <a:fillRect/>
                </a:stretch>
              </a:blipFill>
            </p:spPr>
            <p:txBody>
              <a:bodyPr wrap="square" lIns="0" tIns="0" rIns="0" bIns="0" rtlCol="0"/>
              <a:lstStyle/>
              <a:p>
                <a:endParaRPr/>
              </a:p>
            </p:txBody>
          </p:sp>
          <p:sp>
            <p:nvSpPr>
              <p:cNvPr id="130" name="object 81">
                <a:extLst>
                  <a:ext uri="{FF2B5EF4-FFF2-40B4-BE49-F238E27FC236}">
                    <a16:creationId xmlns:a16="http://schemas.microsoft.com/office/drawing/2014/main" id="{8364C4BE-A7A0-C10D-5830-D7164DAEECDF}"/>
                  </a:ext>
                </a:extLst>
              </p:cNvPr>
              <p:cNvSpPr/>
              <p:nvPr/>
            </p:nvSpPr>
            <p:spPr>
              <a:xfrm>
                <a:off x="7342340" y="2789730"/>
                <a:ext cx="254925" cy="191007"/>
              </a:xfrm>
              <a:prstGeom prst="rect">
                <a:avLst/>
              </a:prstGeom>
              <a:blipFill>
                <a:blip r:embed="rId21" cstate="print"/>
                <a:stretch>
                  <a:fillRect/>
                </a:stretch>
              </a:blipFill>
            </p:spPr>
            <p:txBody>
              <a:bodyPr wrap="square" lIns="0" tIns="0" rIns="0" bIns="0" rtlCol="0"/>
              <a:lstStyle/>
              <a:p>
                <a:endParaRPr/>
              </a:p>
            </p:txBody>
          </p:sp>
        </p:grpSp>
      </p:grpSp>
      <p:grpSp>
        <p:nvGrpSpPr>
          <p:cNvPr id="133" name="Gruppieren 132">
            <a:extLst>
              <a:ext uri="{FF2B5EF4-FFF2-40B4-BE49-F238E27FC236}">
                <a16:creationId xmlns:a16="http://schemas.microsoft.com/office/drawing/2014/main" id="{D5DB25EE-39F4-22E2-AE77-DA0F05C77ED7}"/>
              </a:ext>
            </a:extLst>
          </p:cNvPr>
          <p:cNvGrpSpPr/>
          <p:nvPr/>
        </p:nvGrpSpPr>
        <p:grpSpPr>
          <a:xfrm>
            <a:off x="2814280" y="5750045"/>
            <a:ext cx="6563440" cy="1050826"/>
            <a:chOff x="382701" y="5557880"/>
            <a:chExt cx="6563440" cy="1050826"/>
          </a:xfrm>
        </p:grpSpPr>
        <p:sp>
          <p:nvSpPr>
            <p:cNvPr id="88" name="object 37">
              <a:extLst>
                <a:ext uri="{FF2B5EF4-FFF2-40B4-BE49-F238E27FC236}">
                  <a16:creationId xmlns:a16="http://schemas.microsoft.com/office/drawing/2014/main" id="{83E121CC-7E2C-2F08-3556-AC986BF3BDB3}"/>
                </a:ext>
              </a:extLst>
            </p:cNvPr>
            <p:cNvSpPr txBox="1"/>
            <p:nvPr/>
          </p:nvSpPr>
          <p:spPr>
            <a:xfrm>
              <a:off x="1216491" y="5557880"/>
              <a:ext cx="2919072" cy="606089"/>
            </a:xfrm>
            <a:prstGeom prst="rect">
              <a:avLst/>
            </a:prstGeom>
          </p:spPr>
          <p:txBody>
            <a:bodyPr vert="horz" wrap="square" lIns="0" tIns="15201" rIns="0" bIns="0" rtlCol="0">
              <a:spAutoFit/>
            </a:bodyPr>
            <a:lstStyle/>
            <a:p>
              <a:pPr marL="16001" marR="6400">
                <a:lnSpc>
                  <a:spcPct val="120100"/>
                </a:lnSpc>
                <a:spcBef>
                  <a:spcPts val="120"/>
                </a:spcBef>
              </a:pPr>
              <a:r>
                <a:rPr sz="1100" b="1" dirty="0">
                  <a:solidFill>
                    <a:srgbClr val="494948"/>
                  </a:solidFill>
                  <a:latin typeface="Arial" panose="020B0604020202020204" pitchFamily="34" charset="0"/>
                  <a:cs typeface="Arial" panose="020B0604020202020204" pitchFamily="34" charset="0"/>
                </a:rPr>
                <a:t>Wolf Kunststoff - Gleitlager GmbH  Heisenbergstr. 63 - 65</a:t>
              </a:r>
              <a:endParaRPr sz="1100" dirty="0">
                <a:latin typeface="Arial" panose="020B0604020202020204" pitchFamily="34" charset="0"/>
                <a:cs typeface="Arial" panose="020B0604020202020204" pitchFamily="34" charset="0"/>
              </a:endParaRPr>
            </a:p>
            <a:p>
              <a:pPr marL="16001" marR="491222">
                <a:lnSpc>
                  <a:spcPct val="120100"/>
                </a:lnSpc>
                <a:spcBef>
                  <a:spcPts val="6"/>
                </a:spcBef>
              </a:pPr>
              <a:r>
                <a:rPr sz="1100" b="1" dirty="0">
                  <a:solidFill>
                    <a:srgbClr val="494948"/>
                  </a:solidFill>
                  <a:latin typeface="Arial" panose="020B0604020202020204" pitchFamily="34" charset="0"/>
                  <a:cs typeface="Arial" panose="020B0604020202020204" pitchFamily="34" charset="0"/>
                </a:rPr>
                <a:t>D-50169 Kerpen - </a:t>
              </a:r>
              <a:r>
                <a:rPr sz="1100" b="1" dirty="0" err="1">
                  <a:solidFill>
                    <a:srgbClr val="494948"/>
                  </a:solidFill>
                  <a:latin typeface="Arial" panose="020B0604020202020204" pitchFamily="34" charset="0"/>
                  <a:cs typeface="Arial" panose="020B0604020202020204" pitchFamily="34" charset="0"/>
                </a:rPr>
                <a:t>Türnich</a:t>
              </a:r>
              <a:endParaRPr sz="1100" dirty="0">
                <a:latin typeface="Arial" panose="020B0604020202020204" pitchFamily="34" charset="0"/>
                <a:cs typeface="Arial" panose="020B0604020202020204" pitchFamily="34" charset="0"/>
              </a:endParaRPr>
            </a:p>
          </p:txBody>
        </p:sp>
        <p:grpSp>
          <p:nvGrpSpPr>
            <p:cNvPr id="89" name="Gruppieren 88">
              <a:extLst>
                <a:ext uri="{FF2B5EF4-FFF2-40B4-BE49-F238E27FC236}">
                  <a16:creationId xmlns:a16="http://schemas.microsoft.com/office/drawing/2014/main" id="{D2E70318-C3D4-6C08-D4FE-989391220A46}"/>
                </a:ext>
              </a:extLst>
            </p:cNvPr>
            <p:cNvGrpSpPr/>
            <p:nvPr/>
          </p:nvGrpSpPr>
          <p:grpSpPr>
            <a:xfrm>
              <a:off x="382701" y="5557880"/>
              <a:ext cx="617524" cy="671733"/>
              <a:chOff x="1011351" y="5456691"/>
              <a:chExt cx="786576" cy="671733"/>
            </a:xfrm>
          </p:grpSpPr>
          <p:sp>
            <p:nvSpPr>
              <p:cNvPr id="90" name="object 41">
                <a:extLst>
                  <a:ext uri="{FF2B5EF4-FFF2-40B4-BE49-F238E27FC236}">
                    <a16:creationId xmlns:a16="http://schemas.microsoft.com/office/drawing/2014/main" id="{B803BA2C-4655-01D5-27D0-2ECDB4D869C1}"/>
                  </a:ext>
                </a:extLst>
              </p:cNvPr>
              <p:cNvSpPr/>
              <p:nvPr/>
            </p:nvSpPr>
            <p:spPr>
              <a:xfrm>
                <a:off x="1011351" y="5907693"/>
                <a:ext cx="81579" cy="73215"/>
              </a:xfrm>
              <a:custGeom>
                <a:avLst/>
                <a:gdLst/>
                <a:ahLst/>
                <a:cxnLst/>
                <a:rect l="l" t="t" r="r" b="b"/>
                <a:pathLst>
                  <a:path w="57784" h="69214">
                    <a:moveTo>
                      <a:pt x="29337" y="0"/>
                    </a:moveTo>
                    <a:lnTo>
                      <a:pt x="15430" y="3171"/>
                    </a:lnTo>
                    <a:lnTo>
                      <a:pt x="6381" y="11329"/>
                    </a:lnTo>
                    <a:lnTo>
                      <a:pt x="1476" y="22443"/>
                    </a:lnTo>
                    <a:lnTo>
                      <a:pt x="0" y="34480"/>
                    </a:lnTo>
                    <a:lnTo>
                      <a:pt x="3367" y="52279"/>
                    </a:lnTo>
                    <a:lnTo>
                      <a:pt x="11425" y="62785"/>
                    </a:lnTo>
                    <a:lnTo>
                      <a:pt x="21104" y="67781"/>
                    </a:lnTo>
                    <a:lnTo>
                      <a:pt x="29337" y="69049"/>
                    </a:lnTo>
                    <a:lnTo>
                      <a:pt x="44433" y="65075"/>
                    </a:lnTo>
                    <a:lnTo>
                      <a:pt x="51817" y="57531"/>
                    </a:lnTo>
                    <a:lnTo>
                      <a:pt x="29337" y="57531"/>
                    </a:lnTo>
                    <a:lnTo>
                      <a:pt x="20987" y="55081"/>
                    </a:lnTo>
                    <a:lnTo>
                      <a:pt x="16213" y="49020"/>
                    </a:lnTo>
                    <a:lnTo>
                      <a:pt x="14051" y="41452"/>
                    </a:lnTo>
                    <a:lnTo>
                      <a:pt x="13538" y="34480"/>
                    </a:lnTo>
                    <a:lnTo>
                      <a:pt x="13915" y="27030"/>
                    </a:lnTo>
                    <a:lnTo>
                      <a:pt x="15879" y="19543"/>
                    </a:lnTo>
                    <a:lnTo>
                      <a:pt x="20623" y="13768"/>
                    </a:lnTo>
                    <a:lnTo>
                      <a:pt x="29337" y="11455"/>
                    </a:lnTo>
                    <a:lnTo>
                      <a:pt x="55385" y="11455"/>
                    </a:lnTo>
                    <a:lnTo>
                      <a:pt x="55104" y="9965"/>
                    </a:lnTo>
                    <a:lnTo>
                      <a:pt x="51292" y="2952"/>
                    </a:lnTo>
                    <a:lnTo>
                      <a:pt x="43588" y="369"/>
                    </a:lnTo>
                    <a:lnTo>
                      <a:pt x="29337" y="0"/>
                    </a:lnTo>
                    <a:close/>
                  </a:path>
                  <a:path w="57784" h="69214">
                    <a:moveTo>
                      <a:pt x="57683" y="43611"/>
                    </a:moveTo>
                    <a:lnTo>
                      <a:pt x="44221" y="43611"/>
                    </a:lnTo>
                    <a:lnTo>
                      <a:pt x="41643" y="57467"/>
                    </a:lnTo>
                    <a:lnTo>
                      <a:pt x="29337" y="57531"/>
                    </a:lnTo>
                    <a:lnTo>
                      <a:pt x="51817" y="57531"/>
                    </a:lnTo>
                    <a:lnTo>
                      <a:pt x="52992" y="56330"/>
                    </a:lnTo>
                    <a:lnTo>
                      <a:pt x="56810" y="47586"/>
                    </a:lnTo>
                    <a:lnTo>
                      <a:pt x="57683" y="43611"/>
                    </a:lnTo>
                    <a:close/>
                  </a:path>
                  <a:path w="57784" h="69214">
                    <a:moveTo>
                      <a:pt x="55385" y="11455"/>
                    </a:moveTo>
                    <a:lnTo>
                      <a:pt x="41021" y="11455"/>
                    </a:lnTo>
                    <a:lnTo>
                      <a:pt x="43446" y="20167"/>
                    </a:lnTo>
                    <a:lnTo>
                      <a:pt x="44221" y="23622"/>
                    </a:lnTo>
                    <a:lnTo>
                      <a:pt x="57683" y="23622"/>
                    </a:lnTo>
                    <a:lnTo>
                      <a:pt x="55385" y="11455"/>
                    </a:lnTo>
                    <a:close/>
                  </a:path>
                </a:pathLst>
              </a:custGeom>
              <a:solidFill>
                <a:srgbClr val="494948"/>
              </a:solidFill>
            </p:spPr>
            <p:txBody>
              <a:bodyPr wrap="square" lIns="0" tIns="0" rIns="0" bIns="0" rtlCol="0"/>
              <a:lstStyle/>
              <a:p>
                <a:endParaRPr/>
              </a:p>
            </p:txBody>
          </p:sp>
          <p:sp>
            <p:nvSpPr>
              <p:cNvPr id="91" name="object 42">
                <a:extLst>
                  <a:ext uri="{FF2B5EF4-FFF2-40B4-BE49-F238E27FC236}">
                    <a16:creationId xmlns:a16="http://schemas.microsoft.com/office/drawing/2014/main" id="{30E55AB1-432C-C21F-52EC-E960DD10A956}"/>
                  </a:ext>
                </a:extLst>
              </p:cNvPr>
              <p:cNvSpPr/>
              <p:nvPr/>
            </p:nvSpPr>
            <p:spPr>
              <a:xfrm>
                <a:off x="1011351" y="5604830"/>
                <a:ext cx="81579" cy="73215"/>
              </a:xfrm>
              <a:custGeom>
                <a:avLst/>
                <a:gdLst/>
                <a:ahLst/>
                <a:cxnLst/>
                <a:rect l="l" t="t" r="r" b="b"/>
                <a:pathLst>
                  <a:path w="57784" h="69214">
                    <a:moveTo>
                      <a:pt x="29337" y="0"/>
                    </a:moveTo>
                    <a:lnTo>
                      <a:pt x="15430" y="3171"/>
                    </a:lnTo>
                    <a:lnTo>
                      <a:pt x="6381" y="11329"/>
                    </a:lnTo>
                    <a:lnTo>
                      <a:pt x="1476" y="22443"/>
                    </a:lnTo>
                    <a:lnTo>
                      <a:pt x="0" y="34480"/>
                    </a:lnTo>
                    <a:lnTo>
                      <a:pt x="3367" y="52279"/>
                    </a:lnTo>
                    <a:lnTo>
                      <a:pt x="11425" y="62785"/>
                    </a:lnTo>
                    <a:lnTo>
                      <a:pt x="21104" y="67781"/>
                    </a:lnTo>
                    <a:lnTo>
                      <a:pt x="29337" y="69049"/>
                    </a:lnTo>
                    <a:lnTo>
                      <a:pt x="44433" y="65075"/>
                    </a:lnTo>
                    <a:lnTo>
                      <a:pt x="51817" y="57530"/>
                    </a:lnTo>
                    <a:lnTo>
                      <a:pt x="29337" y="57530"/>
                    </a:lnTo>
                    <a:lnTo>
                      <a:pt x="20987" y="55081"/>
                    </a:lnTo>
                    <a:lnTo>
                      <a:pt x="16213" y="49020"/>
                    </a:lnTo>
                    <a:lnTo>
                      <a:pt x="14051" y="41452"/>
                    </a:lnTo>
                    <a:lnTo>
                      <a:pt x="13538" y="34480"/>
                    </a:lnTo>
                    <a:lnTo>
                      <a:pt x="13915" y="27025"/>
                    </a:lnTo>
                    <a:lnTo>
                      <a:pt x="15879" y="19538"/>
                    </a:lnTo>
                    <a:lnTo>
                      <a:pt x="20623" y="13767"/>
                    </a:lnTo>
                    <a:lnTo>
                      <a:pt x="29337" y="11455"/>
                    </a:lnTo>
                    <a:lnTo>
                      <a:pt x="55385" y="11455"/>
                    </a:lnTo>
                    <a:lnTo>
                      <a:pt x="55104" y="9965"/>
                    </a:lnTo>
                    <a:lnTo>
                      <a:pt x="51292" y="2952"/>
                    </a:lnTo>
                    <a:lnTo>
                      <a:pt x="43588" y="369"/>
                    </a:lnTo>
                    <a:lnTo>
                      <a:pt x="29337" y="0"/>
                    </a:lnTo>
                    <a:close/>
                  </a:path>
                  <a:path w="57784" h="69214">
                    <a:moveTo>
                      <a:pt x="57683" y="43611"/>
                    </a:moveTo>
                    <a:lnTo>
                      <a:pt x="44221" y="43611"/>
                    </a:lnTo>
                    <a:lnTo>
                      <a:pt x="41643" y="57467"/>
                    </a:lnTo>
                    <a:lnTo>
                      <a:pt x="29337" y="57530"/>
                    </a:lnTo>
                    <a:lnTo>
                      <a:pt x="51817" y="57530"/>
                    </a:lnTo>
                    <a:lnTo>
                      <a:pt x="52992" y="56330"/>
                    </a:lnTo>
                    <a:lnTo>
                      <a:pt x="56810" y="47586"/>
                    </a:lnTo>
                    <a:lnTo>
                      <a:pt x="57683" y="43611"/>
                    </a:lnTo>
                    <a:close/>
                  </a:path>
                  <a:path w="57784" h="69214">
                    <a:moveTo>
                      <a:pt x="55385" y="11455"/>
                    </a:moveTo>
                    <a:lnTo>
                      <a:pt x="41021" y="11455"/>
                    </a:lnTo>
                    <a:lnTo>
                      <a:pt x="43446" y="20167"/>
                    </a:lnTo>
                    <a:lnTo>
                      <a:pt x="44221" y="23621"/>
                    </a:lnTo>
                    <a:lnTo>
                      <a:pt x="57683" y="23621"/>
                    </a:lnTo>
                    <a:lnTo>
                      <a:pt x="55385" y="11455"/>
                    </a:lnTo>
                    <a:close/>
                  </a:path>
                </a:pathLst>
              </a:custGeom>
              <a:solidFill>
                <a:srgbClr val="494948"/>
              </a:solidFill>
            </p:spPr>
            <p:txBody>
              <a:bodyPr wrap="square" lIns="0" tIns="0" rIns="0" bIns="0" rtlCol="0"/>
              <a:lstStyle/>
              <a:p>
                <a:endParaRPr/>
              </a:p>
            </p:txBody>
          </p:sp>
          <p:sp>
            <p:nvSpPr>
              <p:cNvPr id="92" name="object 43">
                <a:extLst>
                  <a:ext uri="{FF2B5EF4-FFF2-40B4-BE49-F238E27FC236}">
                    <a16:creationId xmlns:a16="http://schemas.microsoft.com/office/drawing/2014/main" id="{7D6EDC63-F798-1802-3652-1E3287B7A9CD}"/>
                  </a:ext>
                </a:extLst>
              </p:cNvPr>
              <p:cNvSpPr/>
              <p:nvPr/>
            </p:nvSpPr>
            <p:spPr>
              <a:xfrm>
                <a:off x="1716348" y="5907728"/>
                <a:ext cx="81579" cy="73215"/>
              </a:xfrm>
              <a:custGeom>
                <a:avLst/>
                <a:gdLst/>
                <a:ahLst/>
                <a:cxnLst/>
                <a:rect l="l" t="t" r="r" b="b"/>
                <a:pathLst>
                  <a:path w="57784" h="69214">
                    <a:moveTo>
                      <a:pt x="29337" y="0"/>
                    </a:moveTo>
                    <a:lnTo>
                      <a:pt x="15430" y="3171"/>
                    </a:lnTo>
                    <a:lnTo>
                      <a:pt x="6381" y="11329"/>
                    </a:lnTo>
                    <a:lnTo>
                      <a:pt x="1476" y="22443"/>
                    </a:lnTo>
                    <a:lnTo>
                      <a:pt x="0" y="34480"/>
                    </a:lnTo>
                    <a:lnTo>
                      <a:pt x="3367" y="52279"/>
                    </a:lnTo>
                    <a:lnTo>
                      <a:pt x="11425" y="62785"/>
                    </a:lnTo>
                    <a:lnTo>
                      <a:pt x="21104" y="67781"/>
                    </a:lnTo>
                    <a:lnTo>
                      <a:pt x="29337" y="69049"/>
                    </a:lnTo>
                    <a:lnTo>
                      <a:pt x="44433" y="65075"/>
                    </a:lnTo>
                    <a:lnTo>
                      <a:pt x="51817" y="57530"/>
                    </a:lnTo>
                    <a:lnTo>
                      <a:pt x="29337" y="57530"/>
                    </a:lnTo>
                    <a:lnTo>
                      <a:pt x="20987" y="55081"/>
                    </a:lnTo>
                    <a:lnTo>
                      <a:pt x="16213" y="49020"/>
                    </a:lnTo>
                    <a:lnTo>
                      <a:pt x="14051" y="41452"/>
                    </a:lnTo>
                    <a:lnTo>
                      <a:pt x="13538" y="34480"/>
                    </a:lnTo>
                    <a:lnTo>
                      <a:pt x="13915" y="27025"/>
                    </a:lnTo>
                    <a:lnTo>
                      <a:pt x="15879" y="19538"/>
                    </a:lnTo>
                    <a:lnTo>
                      <a:pt x="20623" y="13767"/>
                    </a:lnTo>
                    <a:lnTo>
                      <a:pt x="29337" y="11455"/>
                    </a:lnTo>
                    <a:lnTo>
                      <a:pt x="55385" y="11455"/>
                    </a:lnTo>
                    <a:lnTo>
                      <a:pt x="55104" y="9965"/>
                    </a:lnTo>
                    <a:lnTo>
                      <a:pt x="51292" y="2952"/>
                    </a:lnTo>
                    <a:lnTo>
                      <a:pt x="43588" y="369"/>
                    </a:lnTo>
                    <a:lnTo>
                      <a:pt x="29337" y="0"/>
                    </a:lnTo>
                    <a:close/>
                  </a:path>
                  <a:path w="57784" h="69214">
                    <a:moveTo>
                      <a:pt x="57683" y="43611"/>
                    </a:moveTo>
                    <a:lnTo>
                      <a:pt x="44221" y="43611"/>
                    </a:lnTo>
                    <a:lnTo>
                      <a:pt x="41643" y="57467"/>
                    </a:lnTo>
                    <a:lnTo>
                      <a:pt x="29337" y="57530"/>
                    </a:lnTo>
                    <a:lnTo>
                      <a:pt x="51817" y="57530"/>
                    </a:lnTo>
                    <a:lnTo>
                      <a:pt x="52992" y="56330"/>
                    </a:lnTo>
                    <a:lnTo>
                      <a:pt x="56810" y="47586"/>
                    </a:lnTo>
                    <a:lnTo>
                      <a:pt x="57683" y="43611"/>
                    </a:lnTo>
                    <a:close/>
                  </a:path>
                  <a:path w="57784" h="69214">
                    <a:moveTo>
                      <a:pt x="55385" y="11455"/>
                    </a:moveTo>
                    <a:lnTo>
                      <a:pt x="41021" y="11455"/>
                    </a:lnTo>
                    <a:lnTo>
                      <a:pt x="43446" y="20167"/>
                    </a:lnTo>
                    <a:lnTo>
                      <a:pt x="44221" y="23621"/>
                    </a:lnTo>
                    <a:lnTo>
                      <a:pt x="57683" y="23621"/>
                    </a:lnTo>
                    <a:lnTo>
                      <a:pt x="55385" y="11455"/>
                    </a:lnTo>
                    <a:close/>
                  </a:path>
                </a:pathLst>
              </a:custGeom>
              <a:solidFill>
                <a:srgbClr val="494948"/>
              </a:solidFill>
            </p:spPr>
            <p:txBody>
              <a:bodyPr wrap="square" lIns="0" tIns="0" rIns="0" bIns="0" rtlCol="0"/>
              <a:lstStyle/>
              <a:p>
                <a:endParaRPr/>
              </a:p>
            </p:txBody>
          </p:sp>
          <p:sp>
            <p:nvSpPr>
              <p:cNvPr id="93" name="object 44">
                <a:extLst>
                  <a:ext uri="{FF2B5EF4-FFF2-40B4-BE49-F238E27FC236}">
                    <a16:creationId xmlns:a16="http://schemas.microsoft.com/office/drawing/2014/main" id="{BBCDBC5F-DBE2-AB7A-21B5-32EE6CDE82DF}"/>
                  </a:ext>
                </a:extLst>
              </p:cNvPr>
              <p:cNvSpPr/>
              <p:nvPr/>
            </p:nvSpPr>
            <p:spPr>
              <a:xfrm>
                <a:off x="1716348" y="5604734"/>
                <a:ext cx="81579" cy="73215"/>
              </a:xfrm>
              <a:custGeom>
                <a:avLst/>
                <a:gdLst/>
                <a:ahLst/>
                <a:cxnLst/>
                <a:rect l="l" t="t" r="r" b="b"/>
                <a:pathLst>
                  <a:path w="57784" h="69214">
                    <a:moveTo>
                      <a:pt x="29337" y="0"/>
                    </a:moveTo>
                    <a:lnTo>
                      <a:pt x="15430" y="3171"/>
                    </a:lnTo>
                    <a:lnTo>
                      <a:pt x="6381" y="11329"/>
                    </a:lnTo>
                    <a:lnTo>
                      <a:pt x="1476" y="22443"/>
                    </a:lnTo>
                    <a:lnTo>
                      <a:pt x="0" y="34480"/>
                    </a:lnTo>
                    <a:lnTo>
                      <a:pt x="3367" y="52279"/>
                    </a:lnTo>
                    <a:lnTo>
                      <a:pt x="11425" y="62785"/>
                    </a:lnTo>
                    <a:lnTo>
                      <a:pt x="21104" y="67781"/>
                    </a:lnTo>
                    <a:lnTo>
                      <a:pt x="29337" y="69049"/>
                    </a:lnTo>
                    <a:lnTo>
                      <a:pt x="44433" y="65075"/>
                    </a:lnTo>
                    <a:lnTo>
                      <a:pt x="51817" y="57531"/>
                    </a:lnTo>
                    <a:lnTo>
                      <a:pt x="29337" y="57531"/>
                    </a:lnTo>
                    <a:lnTo>
                      <a:pt x="20987" y="55081"/>
                    </a:lnTo>
                    <a:lnTo>
                      <a:pt x="16213" y="49020"/>
                    </a:lnTo>
                    <a:lnTo>
                      <a:pt x="14051" y="41452"/>
                    </a:lnTo>
                    <a:lnTo>
                      <a:pt x="13538" y="34480"/>
                    </a:lnTo>
                    <a:lnTo>
                      <a:pt x="13915" y="27030"/>
                    </a:lnTo>
                    <a:lnTo>
                      <a:pt x="15879" y="19543"/>
                    </a:lnTo>
                    <a:lnTo>
                      <a:pt x="20623" y="13768"/>
                    </a:lnTo>
                    <a:lnTo>
                      <a:pt x="29337" y="11455"/>
                    </a:lnTo>
                    <a:lnTo>
                      <a:pt x="55385" y="11455"/>
                    </a:lnTo>
                    <a:lnTo>
                      <a:pt x="55104" y="9965"/>
                    </a:lnTo>
                    <a:lnTo>
                      <a:pt x="51292" y="2952"/>
                    </a:lnTo>
                    <a:lnTo>
                      <a:pt x="43588" y="369"/>
                    </a:lnTo>
                    <a:lnTo>
                      <a:pt x="29337" y="0"/>
                    </a:lnTo>
                    <a:close/>
                  </a:path>
                  <a:path w="57784" h="69214">
                    <a:moveTo>
                      <a:pt x="57683" y="43611"/>
                    </a:moveTo>
                    <a:lnTo>
                      <a:pt x="44221" y="43611"/>
                    </a:lnTo>
                    <a:lnTo>
                      <a:pt x="41643" y="57467"/>
                    </a:lnTo>
                    <a:lnTo>
                      <a:pt x="29337" y="57531"/>
                    </a:lnTo>
                    <a:lnTo>
                      <a:pt x="51817" y="57531"/>
                    </a:lnTo>
                    <a:lnTo>
                      <a:pt x="52992" y="56330"/>
                    </a:lnTo>
                    <a:lnTo>
                      <a:pt x="56810" y="47586"/>
                    </a:lnTo>
                    <a:lnTo>
                      <a:pt x="57683" y="43611"/>
                    </a:lnTo>
                    <a:close/>
                  </a:path>
                  <a:path w="57784" h="69214">
                    <a:moveTo>
                      <a:pt x="55385" y="11455"/>
                    </a:moveTo>
                    <a:lnTo>
                      <a:pt x="41021" y="11455"/>
                    </a:lnTo>
                    <a:lnTo>
                      <a:pt x="43446" y="20167"/>
                    </a:lnTo>
                    <a:lnTo>
                      <a:pt x="44221" y="23622"/>
                    </a:lnTo>
                    <a:lnTo>
                      <a:pt x="57683" y="23622"/>
                    </a:lnTo>
                    <a:lnTo>
                      <a:pt x="55385" y="11455"/>
                    </a:lnTo>
                    <a:close/>
                  </a:path>
                </a:pathLst>
              </a:custGeom>
              <a:solidFill>
                <a:srgbClr val="494948"/>
              </a:solidFill>
            </p:spPr>
            <p:txBody>
              <a:bodyPr wrap="square" lIns="0" tIns="0" rIns="0" bIns="0" rtlCol="0"/>
              <a:lstStyle/>
              <a:p>
                <a:endParaRPr/>
              </a:p>
            </p:txBody>
          </p:sp>
          <p:sp>
            <p:nvSpPr>
              <p:cNvPr id="94" name="object 45">
                <a:extLst>
                  <a:ext uri="{FF2B5EF4-FFF2-40B4-BE49-F238E27FC236}">
                    <a16:creationId xmlns:a16="http://schemas.microsoft.com/office/drawing/2014/main" id="{4A34BA9B-4D94-AA7C-3D64-4B4C2F5456F5}"/>
                  </a:ext>
                </a:extLst>
              </p:cNvPr>
              <p:cNvSpPr/>
              <p:nvPr/>
            </p:nvSpPr>
            <p:spPr>
              <a:xfrm>
                <a:off x="1363726" y="5456691"/>
                <a:ext cx="81579" cy="73215"/>
              </a:xfrm>
              <a:custGeom>
                <a:avLst/>
                <a:gdLst/>
                <a:ahLst/>
                <a:cxnLst/>
                <a:rect l="l" t="t" r="r" b="b"/>
                <a:pathLst>
                  <a:path w="57784" h="69214">
                    <a:moveTo>
                      <a:pt x="29337" y="0"/>
                    </a:moveTo>
                    <a:lnTo>
                      <a:pt x="15430" y="3171"/>
                    </a:lnTo>
                    <a:lnTo>
                      <a:pt x="6381" y="11329"/>
                    </a:lnTo>
                    <a:lnTo>
                      <a:pt x="1476" y="22443"/>
                    </a:lnTo>
                    <a:lnTo>
                      <a:pt x="0" y="34480"/>
                    </a:lnTo>
                    <a:lnTo>
                      <a:pt x="3367" y="52279"/>
                    </a:lnTo>
                    <a:lnTo>
                      <a:pt x="11425" y="62785"/>
                    </a:lnTo>
                    <a:lnTo>
                      <a:pt x="21104" y="67781"/>
                    </a:lnTo>
                    <a:lnTo>
                      <a:pt x="29337" y="69049"/>
                    </a:lnTo>
                    <a:lnTo>
                      <a:pt x="44433" y="65075"/>
                    </a:lnTo>
                    <a:lnTo>
                      <a:pt x="51817" y="57531"/>
                    </a:lnTo>
                    <a:lnTo>
                      <a:pt x="29337" y="57531"/>
                    </a:lnTo>
                    <a:lnTo>
                      <a:pt x="20987" y="55081"/>
                    </a:lnTo>
                    <a:lnTo>
                      <a:pt x="16213" y="49020"/>
                    </a:lnTo>
                    <a:lnTo>
                      <a:pt x="14051" y="41452"/>
                    </a:lnTo>
                    <a:lnTo>
                      <a:pt x="13538" y="34480"/>
                    </a:lnTo>
                    <a:lnTo>
                      <a:pt x="13915" y="27030"/>
                    </a:lnTo>
                    <a:lnTo>
                      <a:pt x="15879" y="19543"/>
                    </a:lnTo>
                    <a:lnTo>
                      <a:pt x="20623" y="13768"/>
                    </a:lnTo>
                    <a:lnTo>
                      <a:pt x="29337" y="11455"/>
                    </a:lnTo>
                    <a:lnTo>
                      <a:pt x="55385" y="11455"/>
                    </a:lnTo>
                    <a:lnTo>
                      <a:pt x="55104" y="9965"/>
                    </a:lnTo>
                    <a:lnTo>
                      <a:pt x="51292" y="2952"/>
                    </a:lnTo>
                    <a:lnTo>
                      <a:pt x="43588" y="369"/>
                    </a:lnTo>
                    <a:lnTo>
                      <a:pt x="29337" y="0"/>
                    </a:lnTo>
                    <a:close/>
                  </a:path>
                  <a:path w="57784" h="69214">
                    <a:moveTo>
                      <a:pt x="57683" y="43611"/>
                    </a:moveTo>
                    <a:lnTo>
                      <a:pt x="44221" y="43611"/>
                    </a:lnTo>
                    <a:lnTo>
                      <a:pt x="41643" y="57467"/>
                    </a:lnTo>
                    <a:lnTo>
                      <a:pt x="29337" y="57531"/>
                    </a:lnTo>
                    <a:lnTo>
                      <a:pt x="51817" y="57531"/>
                    </a:lnTo>
                    <a:lnTo>
                      <a:pt x="52992" y="56330"/>
                    </a:lnTo>
                    <a:lnTo>
                      <a:pt x="56810" y="47586"/>
                    </a:lnTo>
                    <a:lnTo>
                      <a:pt x="57683" y="43611"/>
                    </a:lnTo>
                    <a:close/>
                  </a:path>
                  <a:path w="57784" h="69214">
                    <a:moveTo>
                      <a:pt x="55385" y="11455"/>
                    </a:moveTo>
                    <a:lnTo>
                      <a:pt x="41021" y="11455"/>
                    </a:lnTo>
                    <a:lnTo>
                      <a:pt x="43446" y="20167"/>
                    </a:lnTo>
                    <a:lnTo>
                      <a:pt x="44221" y="23622"/>
                    </a:lnTo>
                    <a:lnTo>
                      <a:pt x="57683" y="23622"/>
                    </a:lnTo>
                    <a:lnTo>
                      <a:pt x="55385" y="11455"/>
                    </a:lnTo>
                    <a:close/>
                  </a:path>
                </a:pathLst>
              </a:custGeom>
              <a:solidFill>
                <a:srgbClr val="494948"/>
              </a:solidFill>
            </p:spPr>
            <p:txBody>
              <a:bodyPr wrap="square" lIns="0" tIns="0" rIns="0" bIns="0" rtlCol="0"/>
              <a:lstStyle/>
              <a:p>
                <a:endParaRPr/>
              </a:p>
            </p:txBody>
          </p:sp>
          <p:sp>
            <p:nvSpPr>
              <p:cNvPr id="95" name="object 46">
                <a:extLst>
                  <a:ext uri="{FF2B5EF4-FFF2-40B4-BE49-F238E27FC236}">
                    <a16:creationId xmlns:a16="http://schemas.microsoft.com/office/drawing/2014/main" id="{C3A0E223-2ED1-4A0D-AA52-AD714D8C409D}"/>
                  </a:ext>
                </a:extLst>
              </p:cNvPr>
              <p:cNvSpPr/>
              <p:nvPr/>
            </p:nvSpPr>
            <p:spPr>
              <a:xfrm>
                <a:off x="1363736" y="6055209"/>
                <a:ext cx="81579" cy="73215"/>
              </a:xfrm>
              <a:custGeom>
                <a:avLst/>
                <a:gdLst/>
                <a:ahLst/>
                <a:cxnLst/>
                <a:rect l="l" t="t" r="r" b="b"/>
                <a:pathLst>
                  <a:path w="57784" h="69214">
                    <a:moveTo>
                      <a:pt x="29337" y="0"/>
                    </a:moveTo>
                    <a:lnTo>
                      <a:pt x="15430" y="3171"/>
                    </a:lnTo>
                    <a:lnTo>
                      <a:pt x="6381" y="11329"/>
                    </a:lnTo>
                    <a:lnTo>
                      <a:pt x="1476" y="22443"/>
                    </a:lnTo>
                    <a:lnTo>
                      <a:pt x="0" y="34480"/>
                    </a:lnTo>
                    <a:lnTo>
                      <a:pt x="3367" y="52279"/>
                    </a:lnTo>
                    <a:lnTo>
                      <a:pt x="11425" y="62785"/>
                    </a:lnTo>
                    <a:lnTo>
                      <a:pt x="21104" y="67781"/>
                    </a:lnTo>
                    <a:lnTo>
                      <a:pt x="29337" y="69049"/>
                    </a:lnTo>
                    <a:lnTo>
                      <a:pt x="44433" y="65075"/>
                    </a:lnTo>
                    <a:lnTo>
                      <a:pt x="51817" y="57530"/>
                    </a:lnTo>
                    <a:lnTo>
                      <a:pt x="29337" y="57530"/>
                    </a:lnTo>
                    <a:lnTo>
                      <a:pt x="20987" y="55081"/>
                    </a:lnTo>
                    <a:lnTo>
                      <a:pt x="16213" y="49020"/>
                    </a:lnTo>
                    <a:lnTo>
                      <a:pt x="14051" y="41452"/>
                    </a:lnTo>
                    <a:lnTo>
                      <a:pt x="13538" y="34480"/>
                    </a:lnTo>
                    <a:lnTo>
                      <a:pt x="13915" y="27030"/>
                    </a:lnTo>
                    <a:lnTo>
                      <a:pt x="15879" y="19543"/>
                    </a:lnTo>
                    <a:lnTo>
                      <a:pt x="20623" y="13768"/>
                    </a:lnTo>
                    <a:lnTo>
                      <a:pt x="29337" y="11455"/>
                    </a:lnTo>
                    <a:lnTo>
                      <a:pt x="55385" y="11455"/>
                    </a:lnTo>
                    <a:lnTo>
                      <a:pt x="55104" y="9965"/>
                    </a:lnTo>
                    <a:lnTo>
                      <a:pt x="51292" y="2952"/>
                    </a:lnTo>
                    <a:lnTo>
                      <a:pt x="43588" y="369"/>
                    </a:lnTo>
                    <a:lnTo>
                      <a:pt x="29337" y="0"/>
                    </a:lnTo>
                    <a:close/>
                  </a:path>
                  <a:path w="57784" h="69214">
                    <a:moveTo>
                      <a:pt x="57683" y="43611"/>
                    </a:moveTo>
                    <a:lnTo>
                      <a:pt x="44221" y="43611"/>
                    </a:lnTo>
                    <a:lnTo>
                      <a:pt x="41643" y="57467"/>
                    </a:lnTo>
                    <a:lnTo>
                      <a:pt x="29337" y="57530"/>
                    </a:lnTo>
                    <a:lnTo>
                      <a:pt x="51817" y="57530"/>
                    </a:lnTo>
                    <a:lnTo>
                      <a:pt x="52992" y="56330"/>
                    </a:lnTo>
                    <a:lnTo>
                      <a:pt x="56810" y="47586"/>
                    </a:lnTo>
                    <a:lnTo>
                      <a:pt x="57683" y="43611"/>
                    </a:lnTo>
                    <a:close/>
                  </a:path>
                  <a:path w="57784" h="69214">
                    <a:moveTo>
                      <a:pt x="55385" y="11455"/>
                    </a:moveTo>
                    <a:lnTo>
                      <a:pt x="41021" y="11455"/>
                    </a:lnTo>
                    <a:lnTo>
                      <a:pt x="43446" y="20167"/>
                    </a:lnTo>
                    <a:lnTo>
                      <a:pt x="44221" y="23621"/>
                    </a:lnTo>
                    <a:lnTo>
                      <a:pt x="57683" y="23621"/>
                    </a:lnTo>
                    <a:lnTo>
                      <a:pt x="55385" y="11455"/>
                    </a:lnTo>
                    <a:close/>
                  </a:path>
                </a:pathLst>
              </a:custGeom>
              <a:solidFill>
                <a:srgbClr val="494948"/>
              </a:solidFill>
            </p:spPr>
            <p:txBody>
              <a:bodyPr wrap="square" lIns="0" tIns="0" rIns="0" bIns="0" rtlCol="0"/>
              <a:lstStyle/>
              <a:p>
                <a:endParaRPr/>
              </a:p>
            </p:txBody>
          </p:sp>
          <p:sp>
            <p:nvSpPr>
              <p:cNvPr id="96" name="object 47">
                <a:extLst>
                  <a:ext uri="{FF2B5EF4-FFF2-40B4-BE49-F238E27FC236}">
                    <a16:creationId xmlns:a16="http://schemas.microsoft.com/office/drawing/2014/main" id="{EEACBC67-5D4D-8184-DE99-FBBA9FAD0207}"/>
                  </a:ext>
                </a:extLst>
              </p:cNvPr>
              <p:cNvSpPr/>
              <p:nvPr/>
            </p:nvSpPr>
            <p:spPr>
              <a:xfrm>
                <a:off x="1052070" y="5694920"/>
                <a:ext cx="0" cy="196135"/>
              </a:xfrm>
              <a:custGeom>
                <a:avLst/>
                <a:gdLst/>
                <a:ahLst/>
                <a:cxnLst/>
                <a:rect l="l" t="t" r="r" b="b"/>
                <a:pathLst>
                  <a:path h="185420">
                    <a:moveTo>
                      <a:pt x="0" y="0"/>
                    </a:moveTo>
                    <a:lnTo>
                      <a:pt x="0" y="184962"/>
                    </a:lnTo>
                  </a:path>
                </a:pathLst>
              </a:custGeom>
              <a:ln w="12560">
                <a:solidFill>
                  <a:srgbClr val="494948"/>
                </a:solidFill>
              </a:ln>
            </p:spPr>
            <p:txBody>
              <a:bodyPr wrap="square" lIns="0" tIns="0" rIns="0" bIns="0" rtlCol="0"/>
              <a:lstStyle/>
              <a:p>
                <a:endParaRPr/>
              </a:p>
            </p:txBody>
          </p:sp>
          <p:sp>
            <p:nvSpPr>
              <p:cNvPr id="97" name="object 48">
                <a:extLst>
                  <a:ext uri="{FF2B5EF4-FFF2-40B4-BE49-F238E27FC236}">
                    <a16:creationId xmlns:a16="http://schemas.microsoft.com/office/drawing/2014/main" id="{339DD624-F72F-34C2-1DDC-F9D24C64EE61}"/>
                  </a:ext>
                </a:extLst>
              </p:cNvPr>
              <p:cNvSpPr/>
              <p:nvPr/>
            </p:nvSpPr>
            <p:spPr>
              <a:xfrm>
                <a:off x="1459497" y="5512802"/>
                <a:ext cx="242944" cy="109486"/>
              </a:xfrm>
              <a:custGeom>
                <a:avLst/>
                <a:gdLst/>
                <a:ahLst/>
                <a:cxnLst/>
                <a:rect l="l" t="t" r="r" b="b"/>
                <a:pathLst>
                  <a:path w="172084" h="103504">
                    <a:moveTo>
                      <a:pt x="6159" y="0"/>
                    </a:moveTo>
                    <a:lnTo>
                      <a:pt x="0" y="10845"/>
                    </a:lnTo>
                    <a:lnTo>
                      <a:pt x="165328" y="102984"/>
                    </a:lnTo>
                    <a:lnTo>
                      <a:pt x="171488" y="92125"/>
                    </a:lnTo>
                    <a:lnTo>
                      <a:pt x="6159" y="0"/>
                    </a:lnTo>
                    <a:close/>
                  </a:path>
                </a:pathLst>
              </a:custGeom>
              <a:solidFill>
                <a:srgbClr val="494948"/>
              </a:solidFill>
            </p:spPr>
            <p:txBody>
              <a:bodyPr wrap="square" lIns="0" tIns="0" rIns="0" bIns="0" rtlCol="0"/>
              <a:lstStyle/>
              <a:p>
                <a:endParaRPr/>
              </a:p>
            </p:txBody>
          </p:sp>
          <p:sp>
            <p:nvSpPr>
              <p:cNvPr id="98" name="object 49">
                <a:extLst>
                  <a:ext uri="{FF2B5EF4-FFF2-40B4-BE49-F238E27FC236}">
                    <a16:creationId xmlns:a16="http://schemas.microsoft.com/office/drawing/2014/main" id="{3DDF2F73-5E5F-8471-9328-F1862B1083F5}"/>
                  </a:ext>
                </a:extLst>
              </p:cNvPr>
              <p:cNvSpPr/>
              <p:nvPr/>
            </p:nvSpPr>
            <p:spPr>
              <a:xfrm>
                <a:off x="1757054" y="5694920"/>
                <a:ext cx="0" cy="196135"/>
              </a:xfrm>
              <a:custGeom>
                <a:avLst/>
                <a:gdLst/>
                <a:ahLst/>
                <a:cxnLst/>
                <a:rect l="l" t="t" r="r" b="b"/>
                <a:pathLst>
                  <a:path h="185420">
                    <a:moveTo>
                      <a:pt x="0" y="0"/>
                    </a:moveTo>
                    <a:lnTo>
                      <a:pt x="0" y="184962"/>
                    </a:lnTo>
                  </a:path>
                </a:pathLst>
              </a:custGeom>
              <a:ln w="12560">
                <a:solidFill>
                  <a:srgbClr val="494948"/>
                </a:solidFill>
              </a:ln>
            </p:spPr>
            <p:txBody>
              <a:bodyPr wrap="square" lIns="0" tIns="0" rIns="0" bIns="0" rtlCol="0"/>
              <a:lstStyle/>
              <a:p>
                <a:endParaRPr/>
              </a:p>
            </p:txBody>
          </p:sp>
          <p:sp>
            <p:nvSpPr>
              <p:cNvPr id="99" name="object 50">
                <a:extLst>
                  <a:ext uri="{FF2B5EF4-FFF2-40B4-BE49-F238E27FC236}">
                    <a16:creationId xmlns:a16="http://schemas.microsoft.com/office/drawing/2014/main" id="{7F3960A4-F8B6-0C87-1555-5A2432D2A870}"/>
                  </a:ext>
                </a:extLst>
              </p:cNvPr>
              <p:cNvSpPr/>
              <p:nvPr/>
            </p:nvSpPr>
            <p:spPr>
              <a:xfrm>
                <a:off x="1459685" y="5963494"/>
                <a:ext cx="242944" cy="109486"/>
              </a:xfrm>
              <a:custGeom>
                <a:avLst/>
                <a:gdLst/>
                <a:ahLst/>
                <a:cxnLst/>
                <a:rect l="l" t="t" r="r" b="b"/>
                <a:pathLst>
                  <a:path w="172084" h="103504">
                    <a:moveTo>
                      <a:pt x="165328" y="0"/>
                    </a:moveTo>
                    <a:lnTo>
                      <a:pt x="0" y="92138"/>
                    </a:lnTo>
                    <a:lnTo>
                      <a:pt x="6159" y="102984"/>
                    </a:lnTo>
                    <a:lnTo>
                      <a:pt x="171488" y="10858"/>
                    </a:lnTo>
                    <a:lnTo>
                      <a:pt x="165328" y="0"/>
                    </a:lnTo>
                    <a:close/>
                  </a:path>
                </a:pathLst>
              </a:custGeom>
              <a:solidFill>
                <a:srgbClr val="494948"/>
              </a:solidFill>
            </p:spPr>
            <p:txBody>
              <a:bodyPr wrap="square" lIns="0" tIns="0" rIns="0" bIns="0" rtlCol="0"/>
              <a:lstStyle/>
              <a:p>
                <a:endParaRPr/>
              </a:p>
            </p:txBody>
          </p:sp>
          <p:sp>
            <p:nvSpPr>
              <p:cNvPr id="100" name="object 51">
                <a:extLst>
                  <a:ext uri="{FF2B5EF4-FFF2-40B4-BE49-F238E27FC236}">
                    <a16:creationId xmlns:a16="http://schemas.microsoft.com/office/drawing/2014/main" id="{56D507B1-F523-3A98-8785-03D396A1A6D8}"/>
                  </a:ext>
                </a:extLst>
              </p:cNvPr>
              <p:cNvSpPr/>
              <p:nvPr/>
            </p:nvSpPr>
            <p:spPr>
              <a:xfrm>
                <a:off x="1107112" y="5512369"/>
                <a:ext cx="242944" cy="109486"/>
              </a:xfrm>
              <a:custGeom>
                <a:avLst/>
                <a:gdLst/>
                <a:ahLst/>
                <a:cxnLst/>
                <a:rect l="l" t="t" r="r" b="b"/>
                <a:pathLst>
                  <a:path w="172084" h="103504">
                    <a:moveTo>
                      <a:pt x="165328" y="0"/>
                    </a:moveTo>
                    <a:lnTo>
                      <a:pt x="0" y="92138"/>
                    </a:lnTo>
                    <a:lnTo>
                      <a:pt x="6159" y="102984"/>
                    </a:lnTo>
                    <a:lnTo>
                      <a:pt x="171488" y="10858"/>
                    </a:lnTo>
                    <a:lnTo>
                      <a:pt x="165328" y="0"/>
                    </a:lnTo>
                    <a:close/>
                  </a:path>
                </a:pathLst>
              </a:custGeom>
              <a:solidFill>
                <a:srgbClr val="494948"/>
              </a:solidFill>
            </p:spPr>
            <p:txBody>
              <a:bodyPr wrap="square" lIns="0" tIns="0" rIns="0" bIns="0" rtlCol="0"/>
              <a:lstStyle/>
              <a:p>
                <a:endParaRPr/>
              </a:p>
            </p:txBody>
          </p:sp>
          <p:sp>
            <p:nvSpPr>
              <p:cNvPr id="101" name="object 52">
                <a:extLst>
                  <a:ext uri="{FF2B5EF4-FFF2-40B4-BE49-F238E27FC236}">
                    <a16:creationId xmlns:a16="http://schemas.microsoft.com/office/drawing/2014/main" id="{8CE6D4B3-E400-9881-BD95-8DD88220DF42}"/>
                  </a:ext>
                </a:extLst>
              </p:cNvPr>
              <p:cNvSpPr/>
              <p:nvPr/>
            </p:nvSpPr>
            <p:spPr>
              <a:xfrm>
                <a:off x="1107113" y="5963505"/>
                <a:ext cx="242944" cy="109486"/>
              </a:xfrm>
              <a:custGeom>
                <a:avLst/>
                <a:gdLst/>
                <a:ahLst/>
                <a:cxnLst/>
                <a:rect l="l" t="t" r="r" b="b"/>
                <a:pathLst>
                  <a:path w="172084" h="103504">
                    <a:moveTo>
                      <a:pt x="6159" y="0"/>
                    </a:moveTo>
                    <a:lnTo>
                      <a:pt x="0" y="10845"/>
                    </a:lnTo>
                    <a:lnTo>
                      <a:pt x="165328" y="102984"/>
                    </a:lnTo>
                    <a:lnTo>
                      <a:pt x="171488" y="92125"/>
                    </a:lnTo>
                    <a:lnTo>
                      <a:pt x="6159" y="0"/>
                    </a:lnTo>
                    <a:close/>
                  </a:path>
                </a:pathLst>
              </a:custGeom>
              <a:solidFill>
                <a:srgbClr val="494948"/>
              </a:solidFill>
            </p:spPr>
            <p:txBody>
              <a:bodyPr wrap="square" lIns="0" tIns="0" rIns="0" bIns="0" rtlCol="0"/>
              <a:lstStyle/>
              <a:p>
                <a:endParaRPr/>
              </a:p>
            </p:txBody>
          </p:sp>
          <p:sp>
            <p:nvSpPr>
              <p:cNvPr id="102" name="object 53">
                <a:extLst>
                  <a:ext uri="{FF2B5EF4-FFF2-40B4-BE49-F238E27FC236}">
                    <a16:creationId xmlns:a16="http://schemas.microsoft.com/office/drawing/2014/main" id="{B3650331-5D1F-7795-3BD6-5F7B847D420E}"/>
                  </a:ext>
                </a:extLst>
              </p:cNvPr>
              <p:cNvSpPr/>
              <p:nvPr/>
            </p:nvSpPr>
            <p:spPr>
              <a:xfrm>
                <a:off x="1141175" y="5561699"/>
                <a:ext cx="526228" cy="465484"/>
              </a:xfrm>
              <a:custGeom>
                <a:avLst/>
                <a:gdLst/>
                <a:ahLst/>
                <a:cxnLst/>
                <a:rect l="l" t="t" r="r" b="b"/>
                <a:pathLst>
                  <a:path w="372744" h="440054">
                    <a:moveTo>
                      <a:pt x="30403" y="43713"/>
                    </a:moveTo>
                    <a:lnTo>
                      <a:pt x="0" y="60693"/>
                    </a:lnTo>
                    <a:lnTo>
                      <a:pt x="55905" y="406755"/>
                    </a:lnTo>
                    <a:lnTo>
                      <a:pt x="115379" y="439750"/>
                    </a:lnTo>
                    <a:lnTo>
                      <a:pt x="124339" y="409460"/>
                    </a:lnTo>
                    <a:lnTo>
                      <a:pt x="89712" y="409460"/>
                    </a:lnTo>
                    <a:lnTo>
                      <a:pt x="30403" y="43713"/>
                    </a:lnTo>
                    <a:close/>
                  </a:path>
                  <a:path w="372744" h="440054">
                    <a:moveTo>
                      <a:pt x="220593" y="199796"/>
                    </a:moveTo>
                    <a:lnTo>
                      <a:pt x="186359" y="199796"/>
                    </a:lnTo>
                    <a:lnTo>
                      <a:pt x="257708" y="439750"/>
                    </a:lnTo>
                    <a:lnTo>
                      <a:pt x="311067" y="409867"/>
                    </a:lnTo>
                    <a:lnTo>
                      <a:pt x="283273" y="409867"/>
                    </a:lnTo>
                    <a:lnTo>
                      <a:pt x="220593" y="199796"/>
                    </a:lnTo>
                    <a:close/>
                  </a:path>
                  <a:path w="372744" h="440054">
                    <a:moveTo>
                      <a:pt x="342188" y="44005"/>
                    </a:moveTo>
                    <a:lnTo>
                      <a:pt x="283273" y="409867"/>
                    </a:lnTo>
                    <a:lnTo>
                      <a:pt x="311067" y="409867"/>
                    </a:lnTo>
                    <a:lnTo>
                      <a:pt x="316623" y="406755"/>
                    </a:lnTo>
                    <a:lnTo>
                      <a:pt x="372135" y="60693"/>
                    </a:lnTo>
                    <a:lnTo>
                      <a:pt x="342188" y="44005"/>
                    </a:lnTo>
                    <a:close/>
                  </a:path>
                  <a:path w="372744" h="440054">
                    <a:moveTo>
                      <a:pt x="186359" y="85064"/>
                    </a:moveTo>
                    <a:lnTo>
                      <a:pt x="89712" y="409460"/>
                    </a:lnTo>
                    <a:lnTo>
                      <a:pt x="124339" y="409460"/>
                    </a:lnTo>
                    <a:lnTo>
                      <a:pt x="186359" y="199796"/>
                    </a:lnTo>
                    <a:lnTo>
                      <a:pt x="220593" y="199796"/>
                    </a:lnTo>
                    <a:lnTo>
                      <a:pt x="186359" y="85064"/>
                    </a:lnTo>
                    <a:close/>
                  </a:path>
                  <a:path w="372744" h="440054">
                    <a:moveTo>
                      <a:pt x="220260" y="28092"/>
                    </a:moveTo>
                    <a:lnTo>
                      <a:pt x="186359" y="28092"/>
                    </a:lnTo>
                    <a:lnTo>
                      <a:pt x="277825" y="336842"/>
                    </a:lnTo>
                    <a:lnTo>
                      <a:pt x="301802" y="188290"/>
                    </a:lnTo>
                    <a:lnTo>
                      <a:pt x="268084" y="188290"/>
                    </a:lnTo>
                    <a:lnTo>
                      <a:pt x="220260" y="28092"/>
                    </a:lnTo>
                    <a:close/>
                  </a:path>
                  <a:path w="372744" h="440054">
                    <a:moveTo>
                      <a:pt x="75311" y="18668"/>
                    </a:moveTo>
                    <a:lnTo>
                      <a:pt x="44830" y="35636"/>
                    </a:lnTo>
                    <a:lnTo>
                      <a:pt x="94030" y="336740"/>
                    </a:lnTo>
                    <a:lnTo>
                      <a:pt x="137841" y="190284"/>
                    </a:lnTo>
                    <a:lnTo>
                      <a:pt x="103327" y="190284"/>
                    </a:lnTo>
                    <a:lnTo>
                      <a:pt x="75311" y="18668"/>
                    </a:lnTo>
                    <a:close/>
                  </a:path>
                  <a:path w="372744" h="440054">
                    <a:moveTo>
                      <a:pt x="211874" y="0"/>
                    </a:moveTo>
                    <a:lnTo>
                      <a:pt x="160375" y="0"/>
                    </a:lnTo>
                    <a:lnTo>
                      <a:pt x="103327" y="190284"/>
                    </a:lnTo>
                    <a:lnTo>
                      <a:pt x="137841" y="190284"/>
                    </a:lnTo>
                    <a:lnTo>
                      <a:pt x="186359" y="28092"/>
                    </a:lnTo>
                    <a:lnTo>
                      <a:pt x="220260" y="28092"/>
                    </a:lnTo>
                    <a:lnTo>
                      <a:pt x="211874" y="0"/>
                    </a:lnTo>
                    <a:close/>
                  </a:path>
                  <a:path w="372744" h="440054">
                    <a:moveTo>
                      <a:pt x="296672" y="18668"/>
                    </a:moveTo>
                    <a:lnTo>
                      <a:pt x="268084" y="188290"/>
                    </a:lnTo>
                    <a:lnTo>
                      <a:pt x="301802" y="188290"/>
                    </a:lnTo>
                    <a:lnTo>
                      <a:pt x="326491" y="35331"/>
                    </a:lnTo>
                    <a:lnTo>
                      <a:pt x="296672" y="18668"/>
                    </a:lnTo>
                    <a:close/>
                  </a:path>
                </a:pathLst>
              </a:custGeom>
              <a:solidFill>
                <a:srgbClr val="EE7234"/>
              </a:solidFill>
            </p:spPr>
            <p:txBody>
              <a:bodyPr wrap="square" lIns="0" tIns="0" rIns="0" bIns="0" rtlCol="0"/>
              <a:lstStyle/>
              <a:p>
                <a:endParaRPr/>
              </a:p>
            </p:txBody>
          </p:sp>
          <p:sp>
            <p:nvSpPr>
              <p:cNvPr id="103" name="object 54">
                <a:extLst>
                  <a:ext uri="{FF2B5EF4-FFF2-40B4-BE49-F238E27FC236}">
                    <a16:creationId xmlns:a16="http://schemas.microsoft.com/office/drawing/2014/main" id="{0AEE67FC-8D6F-93A9-7E2B-6A3D4A6B5C09}"/>
                  </a:ext>
                </a:extLst>
              </p:cNvPr>
              <p:cNvSpPr/>
              <p:nvPr/>
            </p:nvSpPr>
            <p:spPr>
              <a:xfrm>
                <a:off x="1184089" y="5591411"/>
                <a:ext cx="441064" cy="404360"/>
              </a:xfrm>
              <a:custGeom>
                <a:avLst/>
                <a:gdLst/>
                <a:ahLst/>
                <a:cxnLst/>
                <a:rect l="l" t="t" r="r" b="b"/>
                <a:pathLst>
                  <a:path w="312419" h="382270">
                    <a:moveTo>
                      <a:pt x="172837" y="56984"/>
                    </a:moveTo>
                    <a:lnTo>
                      <a:pt x="155956" y="56984"/>
                    </a:lnTo>
                    <a:lnTo>
                      <a:pt x="252869" y="381787"/>
                    </a:lnTo>
                    <a:lnTo>
                      <a:pt x="264633" y="308749"/>
                    </a:lnTo>
                    <a:lnTo>
                      <a:pt x="247421" y="308749"/>
                    </a:lnTo>
                    <a:lnTo>
                      <a:pt x="172837" y="56984"/>
                    </a:lnTo>
                    <a:close/>
                  </a:path>
                  <a:path w="312419" h="382270">
                    <a:moveTo>
                      <a:pt x="14427" y="7543"/>
                    </a:moveTo>
                    <a:lnTo>
                      <a:pt x="0" y="15620"/>
                    </a:lnTo>
                    <a:lnTo>
                      <a:pt x="59309" y="381368"/>
                    </a:lnTo>
                    <a:lnTo>
                      <a:pt x="80975" y="308648"/>
                    </a:lnTo>
                    <a:lnTo>
                      <a:pt x="63627" y="308648"/>
                    </a:lnTo>
                    <a:lnTo>
                      <a:pt x="14427" y="7543"/>
                    </a:lnTo>
                    <a:close/>
                  </a:path>
                  <a:path w="312419" h="382270">
                    <a:moveTo>
                      <a:pt x="296087" y="7238"/>
                    </a:moveTo>
                    <a:lnTo>
                      <a:pt x="247421" y="308749"/>
                    </a:lnTo>
                    <a:lnTo>
                      <a:pt x="264633" y="308749"/>
                    </a:lnTo>
                    <a:lnTo>
                      <a:pt x="311797" y="15925"/>
                    </a:lnTo>
                    <a:lnTo>
                      <a:pt x="296087" y="7238"/>
                    </a:lnTo>
                    <a:close/>
                  </a:path>
                  <a:path w="312419" h="382270">
                    <a:moveTo>
                      <a:pt x="155956" y="0"/>
                    </a:moveTo>
                    <a:lnTo>
                      <a:pt x="63627" y="308648"/>
                    </a:lnTo>
                    <a:lnTo>
                      <a:pt x="80975" y="308648"/>
                    </a:lnTo>
                    <a:lnTo>
                      <a:pt x="155956" y="56984"/>
                    </a:lnTo>
                    <a:lnTo>
                      <a:pt x="172837" y="56984"/>
                    </a:lnTo>
                    <a:lnTo>
                      <a:pt x="155956" y="0"/>
                    </a:lnTo>
                    <a:close/>
                  </a:path>
                </a:pathLst>
              </a:custGeom>
              <a:solidFill>
                <a:srgbClr val="FFFFFF"/>
              </a:solidFill>
            </p:spPr>
            <p:txBody>
              <a:bodyPr wrap="square" lIns="0" tIns="0" rIns="0" bIns="0" rtlCol="0"/>
              <a:lstStyle/>
              <a:p>
                <a:endParaRPr/>
              </a:p>
            </p:txBody>
          </p:sp>
        </p:grpSp>
        <p:sp>
          <p:nvSpPr>
            <p:cNvPr id="131" name="object 37">
              <a:extLst>
                <a:ext uri="{FF2B5EF4-FFF2-40B4-BE49-F238E27FC236}">
                  <a16:creationId xmlns:a16="http://schemas.microsoft.com/office/drawing/2014/main" id="{785314F4-E836-3AED-C594-D24CFF731220}"/>
                </a:ext>
              </a:extLst>
            </p:cNvPr>
            <p:cNvSpPr txBox="1"/>
            <p:nvPr/>
          </p:nvSpPr>
          <p:spPr>
            <a:xfrm>
              <a:off x="4027069" y="5557880"/>
              <a:ext cx="2919072" cy="1050826"/>
            </a:xfrm>
            <a:prstGeom prst="rect">
              <a:avLst/>
            </a:prstGeom>
          </p:spPr>
          <p:txBody>
            <a:bodyPr vert="horz" wrap="square" lIns="0" tIns="15201" rIns="0" bIns="0" rtlCol="0">
              <a:spAutoFit/>
            </a:bodyPr>
            <a:lstStyle/>
            <a:p>
              <a:pPr marL="16001" marR="6400">
                <a:lnSpc>
                  <a:spcPct val="120100"/>
                </a:lnSpc>
                <a:spcBef>
                  <a:spcPts val="120"/>
                </a:spcBef>
                <a:tabLst>
                  <a:tab pos="540000" algn="l"/>
                </a:tabLst>
              </a:pPr>
              <a:r>
                <a:rPr lang="de-DE" sz="1100" b="1" dirty="0">
                  <a:solidFill>
                    <a:srgbClr val="494948"/>
                  </a:solidFill>
                  <a:latin typeface="Arial" panose="020B0604020202020204" pitchFamily="34" charset="0"/>
                  <a:cs typeface="Arial" panose="020B0604020202020204" pitchFamily="34" charset="0"/>
                </a:rPr>
                <a:t>TEL:	02237 / 97 49 – 0</a:t>
              </a:r>
            </a:p>
            <a:p>
              <a:pPr marL="16001" marR="6400">
                <a:lnSpc>
                  <a:spcPct val="120100"/>
                </a:lnSpc>
                <a:spcBef>
                  <a:spcPts val="120"/>
                </a:spcBef>
                <a:tabLst>
                  <a:tab pos="540000" algn="l"/>
                </a:tabLst>
              </a:pPr>
              <a:r>
                <a:rPr lang="de-DE" sz="1100" b="1" dirty="0">
                  <a:solidFill>
                    <a:srgbClr val="494948"/>
                  </a:solidFill>
                  <a:latin typeface="Arial" panose="020B0604020202020204" pitchFamily="34" charset="0"/>
                  <a:cs typeface="Arial" panose="020B0604020202020204" pitchFamily="34" charset="0"/>
                </a:rPr>
                <a:t>FAX:	02237 / 97 49 – 20</a:t>
              </a:r>
            </a:p>
            <a:p>
              <a:pPr marL="16001" marR="6400">
                <a:lnSpc>
                  <a:spcPct val="120100"/>
                </a:lnSpc>
                <a:spcBef>
                  <a:spcPts val="120"/>
                </a:spcBef>
                <a:tabLst>
                  <a:tab pos="540000" algn="l"/>
                </a:tabLst>
              </a:pPr>
              <a:r>
                <a:rPr lang="de-DE" sz="1100" b="1" dirty="0">
                  <a:solidFill>
                    <a:srgbClr val="494948"/>
                  </a:solidFill>
                  <a:latin typeface="Arial" panose="020B0604020202020204" pitchFamily="34" charset="0"/>
                  <a:cs typeface="Arial" panose="020B0604020202020204" pitchFamily="34" charset="0"/>
                </a:rPr>
                <a:t>EMAIL:	info@zedex.de</a:t>
              </a:r>
            </a:p>
            <a:p>
              <a:pPr marL="16001" marR="6400">
                <a:lnSpc>
                  <a:spcPct val="120100"/>
                </a:lnSpc>
                <a:spcBef>
                  <a:spcPts val="120"/>
                </a:spcBef>
                <a:tabLst>
                  <a:tab pos="540000" algn="l"/>
                </a:tabLst>
              </a:pPr>
              <a:r>
                <a:rPr lang="de-DE" sz="1100" b="1" dirty="0">
                  <a:solidFill>
                    <a:srgbClr val="494948"/>
                  </a:solidFill>
                  <a:latin typeface="Arial" panose="020B0604020202020204" pitchFamily="34" charset="0"/>
                  <a:cs typeface="Arial" panose="020B0604020202020204" pitchFamily="34" charset="0"/>
                </a:rPr>
                <a:t>WEB:	www.zedex.de</a:t>
              </a:r>
              <a:br>
                <a:rPr lang="de-DE" sz="1100" b="1" dirty="0">
                  <a:solidFill>
                    <a:srgbClr val="494948"/>
                  </a:solidFill>
                  <a:latin typeface="Arial" panose="020B0604020202020204" pitchFamily="34" charset="0"/>
                  <a:cs typeface="Arial" panose="020B0604020202020204" pitchFamily="34" charset="0"/>
                </a:rPr>
              </a:br>
              <a:r>
                <a:rPr lang="de-DE" sz="1100" b="1" dirty="0">
                  <a:solidFill>
                    <a:srgbClr val="494948"/>
                  </a:solidFill>
                  <a:latin typeface="Arial" panose="020B0604020202020204" pitchFamily="34" charset="0"/>
                  <a:cs typeface="Arial" panose="020B0604020202020204" pitchFamily="34" charset="0"/>
                </a:rPr>
                <a:t>	www.3dtribofilament.de</a:t>
              </a:r>
              <a:endParaRPr sz="11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4447292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pieren 4">
            <a:extLst>
              <a:ext uri="{FF2B5EF4-FFF2-40B4-BE49-F238E27FC236}">
                <a16:creationId xmlns:a16="http://schemas.microsoft.com/office/drawing/2014/main" id="{9E943DF0-7202-C066-7DED-092B8D6440C5}"/>
              </a:ext>
            </a:extLst>
          </p:cNvPr>
          <p:cNvGrpSpPr/>
          <p:nvPr/>
        </p:nvGrpSpPr>
        <p:grpSpPr>
          <a:xfrm>
            <a:off x="1167203" y="1692500"/>
            <a:ext cx="9857594" cy="4414495"/>
            <a:chOff x="772306" y="1475932"/>
            <a:chExt cx="9857594" cy="4414495"/>
          </a:xfrm>
        </p:grpSpPr>
        <p:pic>
          <p:nvPicPr>
            <p:cNvPr id="9" name="Grafik 8">
              <a:extLst>
                <a:ext uri="{FF2B5EF4-FFF2-40B4-BE49-F238E27FC236}">
                  <a16:creationId xmlns:a16="http://schemas.microsoft.com/office/drawing/2014/main" id="{00C42C0C-34C7-48F0-B673-00224F3B95B2}"/>
                </a:ext>
              </a:extLst>
            </p:cNvPr>
            <p:cNvPicPr>
              <a:picLocks noChangeAspect="1"/>
            </p:cNvPicPr>
            <p:nvPr/>
          </p:nvPicPr>
          <p:blipFill>
            <a:blip r:embed="rId2"/>
            <a:stretch>
              <a:fillRect/>
            </a:stretch>
          </p:blipFill>
          <p:spPr>
            <a:xfrm>
              <a:off x="772306" y="1475932"/>
              <a:ext cx="4167184" cy="4414495"/>
            </a:xfrm>
            <a:prstGeom prst="rect">
              <a:avLst/>
            </a:prstGeom>
          </p:spPr>
        </p:pic>
        <p:sp>
          <p:nvSpPr>
            <p:cNvPr id="4" name="Textfeld 3">
              <a:extLst>
                <a:ext uri="{FF2B5EF4-FFF2-40B4-BE49-F238E27FC236}">
                  <a16:creationId xmlns:a16="http://schemas.microsoft.com/office/drawing/2014/main" id="{735F4859-91AA-4160-AF0E-2136DA47E7D7}"/>
                </a:ext>
              </a:extLst>
            </p:cNvPr>
            <p:cNvSpPr txBox="1"/>
            <p:nvPr/>
          </p:nvSpPr>
          <p:spPr>
            <a:xfrm>
              <a:off x="6298532" y="2643707"/>
              <a:ext cx="4331368" cy="2136803"/>
            </a:xfrm>
            <a:prstGeom prst="rect">
              <a:avLst/>
            </a:prstGeom>
            <a:noFill/>
          </p:spPr>
          <p:txBody>
            <a:bodyPr wrap="square" rtlCol="0">
              <a:spAutoFit/>
            </a:bodyPr>
            <a:lstStyle/>
            <a:p>
              <a:pPr>
                <a:lnSpc>
                  <a:spcPct val="120000"/>
                </a:lnSpc>
              </a:pPr>
              <a:r>
                <a:rPr lang="de-DE" sz="1400" dirty="0">
                  <a:latin typeface="Arial" panose="020B0604020202020204" pitchFamily="34" charset="0"/>
                  <a:cs typeface="Arial" panose="020B0604020202020204" pitchFamily="34" charset="0"/>
                </a:rPr>
                <a:t>Wir entwickeln für Sie den Kunststoff mit Ihren gewünschten Eigenschaften - speziell für Ihre Anwendung.</a:t>
              </a:r>
            </a:p>
            <a:p>
              <a:pPr>
                <a:lnSpc>
                  <a:spcPct val="120000"/>
                </a:lnSpc>
              </a:pPr>
              <a:endParaRPr lang="de-DE" sz="1400" dirty="0">
                <a:latin typeface="Arial" panose="020B0604020202020204" pitchFamily="34" charset="0"/>
                <a:cs typeface="Arial" panose="020B0604020202020204" pitchFamily="34" charset="0"/>
              </a:endParaRPr>
            </a:p>
            <a:p>
              <a:pPr>
                <a:lnSpc>
                  <a:spcPct val="120000"/>
                </a:lnSpc>
              </a:pPr>
              <a:r>
                <a:rPr lang="de-DE" sz="1400" dirty="0">
                  <a:latin typeface="Arial" panose="020B0604020202020204" pitchFamily="34" charset="0"/>
                  <a:cs typeface="Arial" panose="020B0604020202020204" pitchFamily="34" charset="0"/>
                </a:rPr>
                <a:t>Sind die benötigten Materialeigenschaften nicht bekannt, leiten wir sie aus den Einsatzbedingungen des geplanten Bauteils für Sie ab und erstellen die Rezeptur.</a:t>
              </a:r>
              <a:endParaRPr lang="en-US" sz="1400" dirty="0">
                <a:latin typeface="Arial" panose="020B0604020202020204" pitchFamily="34" charset="0"/>
                <a:cs typeface="Arial" panose="020B0604020202020204" pitchFamily="34" charset="0"/>
              </a:endParaRPr>
            </a:p>
          </p:txBody>
        </p:sp>
        <p:sp>
          <p:nvSpPr>
            <p:cNvPr id="7" name="Textfeld 6">
              <a:extLst>
                <a:ext uri="{FF2B5EF4-FFF2-40B4-BE49-F238E27FC236}">
                  <a16:creationId xmlns:a16="http://schemas.microsoft.com/office/drawing/2014/main" id="{F2E20E4A-32FF-1092-B225-A5130FCED2C4}"/>
                </a:ext>
              </a:extLst>
            </p:cNvPr>
            <p:cNvSpPr txBox="1"/>
            <p:nvPr/>
          </p:nvSpPr>
          <p:spPr>
            <a:xfrm>
              <a:off x="1562100" y="2566671"/>
              <a:ext cx="1779846" cy="400110"/>
            </a:xfrm>
            <a:prstGeom prst="rect">
              <a:avLst/>
            </a:prstGeom>
            <a:solidFill>
              <a:srgbClr val="ED7D31"/>
            </a:solidFill>
          </p:spPr>
          <p:txBody>
            <a:bodyPr wrap="none" rtlCol="0">
              <a:spAutoFit/>
            </a:bodyPr>
            <a:lstStyle/>
            <a:p>
              <a:r>
                <a:rPr lang="de-DE" sz="2000" b="1" dirty="0">
                  <a:solidFill>
                    <a:schemeClr val="bg1"/>
                  </a:solidFill>
                  <a:latin typeface="Arial" panose="020B0604020202020204" pitchFamily="34" charset="0"/>
                  <a:cs typeface="Arial" panose="020B0604020202020204" pitchFamily="34" charset="0"/>
                </a:rPr>
                <a:t>GRANULATE</a:t>
              </a:r>
            </a:p>
          </p:txBody>
        </p:sp>
        <p:sp>
          <p:nvSpPr>
            <p:cNvPr id="8" name="Textfeld 7">
              <a:extLst>
                <a:ext uri="{FF2B5EF4-FFF2-40B4-BE49-F238E27FC236}">
                  <a16:creationId xmlns:a16="http://schemas.microsoft.com/office/drawing/2014/main" id="{29886FB5-BED3-B51E-8B88-151434E08915}"/>
                </a:ext>
              </a:extLst>
            </p:cNvPr>
            <p:cNvSpPr txBox="1"/>
            <p:nvPr/>
          </p:nvSpPr>
          <p:spPr>
            <a:xfrm>
              <a:off x="3365219" y="4753231"/>
              <a:ext cx="2457211" cy="338554"/>
            </a:xfrm>
            <a:prstGeom prst="rect">
              <a:avLst/>
            </a:prstGeom>
            <a:solidFill>
              <a:srgbClr val="ED7D31"/>
            </a:solidFill>
          </p:spPr>
          <p:txBody>
            <a:bodyPr wrap="none" rtlCol="0">
              <a:spAutoFit/>
            </a:bodyPr>
            <a:lstStyle/>
            <a:p>
              <a:r>
                <a:rPr lang="de-DE" sz="1600" b="1" dirty="0">
                  <a:solidFill>
                    <a:schemeClr val="bg1"/>
                  </a:solidFill>
                  <a:latin typeface="Arial" panose="020B0604020202020204" pitchFamily="34" charset="0"/>
                  <a:cs typeface="Arial" panose="020B0604020202020204" pitchFamily="34" charset="0"/>
                </a:rPr>
                <a:t>SPEZIAL COMPOUNDS</a:t>
              </a:r>
            </a:p>
          </p:txBody>
        </p:sp>
      </p:grpSp>
      <p:sp>
        <p:nvSpPr>
          <p:cNvPr id="2" name="Textfeld 1">
            <a:extLst>
              <a:ext uri="{FF2B5EF4-FFF2-40B4-BE49-F238E27FC236}">
                <a16:creationId xmlns:a16="http://schemas.microsoft.com/office/drawing/2014/main" id="{86E1F046-AB0D-BE5E-FDCC-FDFE91724B2F}"/>
              </a:ext>
            </a:extLst>
          </p:cNvPr>
          <p:cNvSpPr txBox="1"/>
          <p:nvPr/>
        </p:nvSpPr>
        <p:spPr>
          <a:xfrm>
            <a:off x="4296853" y="1038093"/>
            <a:ext cx="3598293" cy="461665"/>
          </a:xfrm>
          <a:prstGeom prst="rect">
            <a:avLst/>
          </a:prstGeom>
          <a:solidFill>
            <a:schemeClr val="tx1">
              <a:lumMod val="50000"/>
              <a:lumOff val="50000"/>
            </a:schemeClr>
          </a:solidFill>
        </p:spPr>
        <p:txBody>
          <a:bodyPr wrap="none" rtlCol="0">
            <a:spAutoFit/>
          </a:bodyPr>
          <a:lstStyle/>
          <a:p>
            <a:r>
              <a:rPr lang="de-DE" sz="2400" b="1" dirty="0">
                <a:solidFill>
                  <a:schemeClr val="bg1"/>
                </a:solidFill>
                <a:latin typeface="Arial" panose="020B0604020202020204" pitchFamily="34" charset="0"/>
                <a:cs typeface="Arial" panose="020B0604020202020204" pitchFamily="34" charset="0"/>
              </a:rPr>
              <a:t>SPEZIAL COMPOUNDS</a:t>
            </a:r>
          </a:p>
        </p:txBody>
      </p:sp>
    </p:spTree>
    <p:extLst>
      <p:ext uri="{BB962C8B-B14F-4D97-AF65-F5344CB8AC3E}">
        <p14:creationId xmlns:p14="http://schemas.microsoft.com/office/powerpoint/2010/main" val="34580158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Bildschirmausschnitt">
            <a:extLst>
              <a:ext uri="{FF2B5EF4-FFF2-40B4-BE49-F238E27FC236}">
                <a16:creationId xmlns:a16="http://schemas.microsoft.com/office/drawing/2014/main" id="{00000000-0008-0000-0200-000055000000}"/>
              </a:ext>
            </a:extLst>
          </p:cNvPr>
          <p:cNvPicPr>
            <a:picLocks noChangeAspect="1"/>
          </p:cNvPicPr>
          <p:nvPr/>
        </p:nvPicPr>
        <p:blipFill rotWithShape="1">
          <a:blip r:embed="rId2">
            <a:extLst>
              <a:ext uri="{28A0092B-C50C-407E-A947-70E740481C1C}">
                <a14:useLocalDpi xmlns:a14="http://schemas.microsoft.com/office/drawing/2010/main" val="0"/>
              </a:ext>
            </a:extLst>
          </a:blip>
          <a:srcRect t="20617" r="87872"/>
          <a:stretch/>
        </p:blipFill>
        <p:spPr>
          <a:xfrm>
            <a:off x="917963" y="2606499"/>
            <a:ext cx="1038854" cy="3050480"/>
          </a:xfrm>
          <a:prstGeom prst="rect">
            <a:avLst/>
          </a:prstGeom>
        </p:spPr>
      </p:pic>
      <p:sp>
        <p:nvSpPr>
          <p:cNvPr id="7" name="Textfeld 6">
            <a:extLst>
              <a:ext uri="{FF2B5EF4-FFF2-40B4-BE49-F238E27FC236}">
                <a16:creationId xmlns:a16="http://schemas.microsoft.com/office/drawing/2014/main" id="{E1121F46-171A-ACCC-07F1-3B7D5CB22E30}"/>
              </a:ext>
            </a:extLst>
          </p:cNvPr>
          <p:cNvSpPr txBox="1"/>
          <p:nvPr/>
        </p:nvSpPr>
        <p:spPr>
          <a:xfrm>
            <a:off x="1956817" y="2724132"/>
            <a:ext cx="2648229" cy="461665"/>
          </a:xfrm>
          <a:prstGeom prst="rect">
            <a:avLst/>
          </a:prstGeom>
          <a:noFill/>
        </p:spPr>
        <p:txBody>
          <a:bodyPr wrap="square">
            <a:spAutoFit/>
          </a:bodyPr>
          <a:lstStyle/>
          <a:p>
            <a:r>
              <a:rPr lang="de-DE" sz="1200" dirty="0">
                <a:latin typeface="Arial" panose="020B0604020202020204" pitchFamily="34" charset="0"/>
                <a:cs typeface="Arial" panose="020B0604020202020204" pitchFamily="34" charset="0"/>
              </a:rPr>
              <a:t>Verbessert das Reibungs- und Verschleißverhalten</a:t>
            </a:r>
          </a:p>
        </p:txBody>
      </p:sp>
      <p:sp>
        <p:nvSpPr>
          <p:cNvPr id="8" name="Textfeld 7">
            <a:extLst>
              <a:ext uri="{FF2B5EF4-FFF2-40B4-BE49-F238E27FC236}">
                <a16:creationId xmlns:a16="http://schemas.microsoft.com/office/drawing/2014/main" id="{388D5FEA-8489-F066-E1BE-422C41C305A2}"/>
              </a:ext>
            </a:extLst>
          </p:cNvPr>
          <p:cNvSpPr txBox="1"/>
          <p:nvPr/>
        </p:nvSpPr>
        <p:spPr>
          <a:xfrm>
            <a:off x="1956817" y="3313865"/>
            <a:ext cx="2648229" cy="600164"/>
          </a:xfrm>
          <a:prstGeom prst="rect">
            <a:avLst/>
          </a:prstGeom>
          <a:noFill/>
        </p:spPr>
        <p:txBody>
          <a:bodyPr wrap="square">
            <a:spAutoFit/>
          </a:bodyPr>
          <a:lstStyle/>
          <a:p>
            <a:r>
              <a:rPr lang="de-DE" sz="1100" dirty="0">
                <a:latin typeface="Arial" panose="020B0604020202020204" pitchFamily="34" charset="0"/>
                <a:cs typeface="Arial" panose="020B0604020202020204" pitchFamily="34" charset="0"/>
              </a:rPr>
              <a:t>Erhöhung der Steifigkeit und Festigkeit insbesondere bei - hohen Temperaturen</a:t>
            </a:r>
            <a:endParaRPr lang="en-US" sz="1100" dirty="0">
              <a:latin typeface="Arial" panose="020B0604020202020204" pitchFamily="34" charset="0"/>
              <a:cs typeface="Arial" panose="020B0604020202020204" pitchFamily="34" charset="0"/>
            </a:endParaRPr>
          </a:p>
        </p:txBody>
      </p:sp>
      <p:sp>
        <p:nvSpPr>
          <p:cNvPr id="9" name="Textfeld 8">
            <a:extLst>
              <a:ext uri="{FF2B5EF4-FFF2-40B4-BE49-F238E27FC236}">
                <a16:creationId xmlns:a16="http://schemas.microsoft.com/office/drawing/2014/main" id="{08BC21C4-2057-F7FF-8E17-06FD49E402B2}"/>
              </a:ext>
            </a:extLst>
          </p:cNvPr>
          <p:cNvSpPr txBox="1"/>
          <p:nvPr/>
        </p:nvSpPr>
        <p:spPr>
          <a:xfrm>
            <a:off x="1956817" y="4042097"/>
            <a:ext cx="3407663" cy="276999"/>
          </a:xfrm>
          <a:prstGeom prst="rect">
            <a:avLst/>
          </a:prstGeom>
          <a:noFill/>
        </p:spPr>
        <p:txBody>
          <a:bodyPr wrap="square">
            <a:spAutoFit/>
          </a:bodyPr>
          <a:lstStyle/>
          <a:p>
            <a:r>
              <a:rPr lang="de-DE" sz="1200" dirty="0">
                <a:latin typeface="Arial" panose="020B0604020202020204" pitchFamily="34" charset="0"/>
                <a:cs typeface="Arial" panose="020B0604020202020204" pitchFamily="34" charset="0"/>
              </a:rPr>
              <a:t>Reduzierung der Kosten</a:t>
            </a:r>
            <a:endParaRPr lang="en-US" sz="1200" dirty="0">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618E7013-4E45-F254-BE7D-08214908A9F1}"/>
              </a:ext>
            </a:extLst>
          </p:cNvPr>
          <p:cNvSpPr txBox="1"/>
          <p:nvPr/>
        </p:nvSpPr>
        <p:spPr>
          <a:xfrm>
            <a:off x="1956818" y="4678783"/>
            <a:ext cx="3024256" cy="276999"/>
          </a:xfrm>
          <a:prstGeom prst="rect">
            <a:avLst/>
          </a:prstGeom>
          <a:noFill/>
        </p:spPr>
        <p:txBody>
          <a:bodyPr wrap="square">
            <a:spAutoFit/>
          </a:bodyPr>
          <a:lstStyle/>
          <a:p>
            <a:r>
              <a:rPr lang="de-DE" sz="1200" dirty="0">
                <a:latin typeface="Arial" panose="020B0604020202020204" pitchFamily="34" charset="0"/>
                <a:cs typeface="Arial" panose="020B0604020202020204" pitchFamily="34" charset="0"/>
              </a:rPr>
              <a:t>Erzielen Sie eine antibakterielle Wirkung</a:t>
            </a:r>
            <a:endParaRPr lang="en-US" sz="1200" dirty="0">
              <a:latin typeface="Arial" panose="020B0604020202020204" pitchFamily="34" charset="0"/>
              <a:cs typeface="Arial" panose="020B0604020202020204" pitchFamily="34" charset="0"/>
            </a:endParaRPr>
          </a:p>
        </p:txBody>
      </p:sp>
      <p:sp>
        <p:nvSpPr>
          <p:cNvPr id="11" name="Textfeld 10">
            <a:extLst>
              <a:ext uri="{FF2B5EF4-FFF2-40B4-BE49-F238E27FC236}">
                <a16:creationId xmlns:a16="http://schemas.microsoft.com/office/drawing/2014/main" id="{ED892B06-C328-DC6C-6B70-64DDE4275CBA}"/>
              </a:ext>
            </a:extLst>
          </p:cNvPr>
          <p:cNvSpPr txBox="1"/>
          <p:nvPr/>
        </p:nvSpPr>
        <p:spPr>
          <a:xfrm>
            <a:off x="1956817" y="5192270"/>
            <a:ext cx="3407663" cy="276999"/>
          </a:xfrm>
          <a:prstGeom prst="rect">
            <a:avLst/>
          </a:prstGeom>
          <a:noFill/>
        </p:spPr>
        <p:txBody>
          <a:bodyPr wrap="square">
            <a:spAutoFit/>
          </a:bodyPr>
          <a:lstStyle/>
          <a:p>
            <a:r>
              <a:rPr lang="de-DE" sz="1200" dirty="0">
                <a:latin typeface="Arial" panose="020B0604020202020204" pitchFamily="34" charset="0"/>
                <a:cs typeface="Arial" panose="020B0604020202020204" pitchFamily="34" charset="0"/>
              </a:rPr>
              <a:t>Anpassen der Farbe</a:t>
            </a:r>
            <a:endParaRPr lang="en-US" sz="1200" dirty="0">
              <a:latin typeface="Arial" panose="020B0604020202020204" pitchFamily="34" charset="0"/>
              <a:cs typeface="Arial" panose="020B0604020202020204" pitchFamily="34" charset="0"/>
            </a:endParaRPr>
          </a:p>
        </p:txBody>
      </p:sp>
      <p:pic>
        <p:nvPicPr>
          <p:cNvPr id="12" name="Grafik 11" descr="Bildschirmausschnitt">
            <a:extLst>
              <a:ext uri="{FF2B5EF4-FFF2-40B4-BE49-F238E27FC236}">
                <a16:creationId xmlns:a16="http://schemas.microsoft.com/office/drawing/2014/main" id="{2A9F26DE-2319-0E22-8D73-02FB8126328D}"/>
              </a:ext>
            </a:extLst>
          </p:cNvPr>
          <p:cNvPicPr>
            <a:picLocks noChangeAspect="1"/>
          </p:cNvPicPr>
          <p:nvPr/>
        </p:nvPicPr>
        <p:blipFill rotWithShape="1">
          <a:blip r:embed="rId2">
            <a:extLst>
              <a:ext uri="{28A0092B-C50C-407E-A947-70E740481C1C}">
                <a14:useLocalDpi xmlns:a14="http://schemas.microsoft.com/office/drawing/2010/main" val="0"/>
              </a:ext>
            </a:extLst>
          </a:blip>
          <a:srcRect l="33177" t="20617" r="51664"/>
          <a:stretch/>
        </p:blipFill>
        <p:spPr>
          <a:xfrm>
            <a:off x="5802610" y="2606499"/>
            <a:ext cx="1298448" cy="3050480"/>
          </a:xfrm>
          <a:prstGeom prst="rect">
            <a:avLst/>
          </a:prstGeom>
        </p:spPr>
      </p:pic>
      <p:sp>
        <p:nvSpPr>
          <p:cNvPr id="15" name="Textfeld 14">
            <a:extLst>
              <a:ext uri="{FF2B5EF4-FFF2-40B4-BE49-F238E27FC236}">
                <a16:creationId xmlns:a16="http://schemas.microsoft.com/office/drawing/2014/main" id="{37A55CFB-363E-D837-A9E6-E0AF7AD45A8F}"/>
              </a:ext>
            </a:extLst>
          </p:cNvPr>
          <p:cNvSpPr txBox="1"/>
          <p:nvPr/>
        </p:nvSpPr>
        <p:spPr>
          <a:xfrm>
            <a:off x="7101058" y="2666794"/>
            <a:ext cx="2648229" cy="461665"/>
          </a:xfrm>
          <a:prstGeom prst="rect">
            <a:avLst/>
          </a:prstGeom>
          <a:noFill/>
        </p:spPr>
        <p:txBody>
          <a:bodyPr wrap="square">
            <a:spAutoFit/>
          </a:bodyPr>
          <a:lstStyle/>
          <a:p>
            <a:r>
              <a:rPr lang="de-DE" sz="1200" dirty="0">
                <a:latin typeface="Arial" panose="020B0604020202020204" pitchFamily="34" charset="0"/>
                <a:cs typeface="Arial" panose="020B0604020202020204" pitchFamily="34" charset="0"/>
              </a:rPr>
              <a:t>Erhöhung der Elastizität und der mechanischen Dämpfung</a:t>
            </a:r>
          </a:p>
        </p:txBody>
      </p:sp>
      <p:sp>
        <p:nvSpPr>
          <p:cNvPr id="16" name="Textfeld 15">
            <a:extLst>
              <a:ext uri="{FF2B5EF4-FFF2-40B4-BE49-F238E27FC236}">
                <a16:creationId xmlns:a16="http://schemas.microsoft.com/office/drawing/2014/main" id="{E98324B8-3338-DF0E-E0B8-B0FCD8DE82BC}"/>
              </a:ext>
            </a:extLst>
          </p:cNvPr>
          <p:cNvSpPr txBox="1"/>
          <p:nvPr/>
        </p:nvSpPr>
        <p:spPr>
          <a:xfrm>
            <a:off x="7101058" y="3437063"/>
            <a:ext cx="3185942" cy="461665"/>
          </a:xfrm>
          <a:prstGeom prst="rect">
            <a:avLst/>
          </a:prstGeom>
          <a:noFill/>
        </p:spPr>
        <p:txBody>
          <a:bodyPr wrap="square">
            <a:spAutoFit/>
          </a:bodyPr>
          <a:lstStyle/>
          <a:p>
            <a:r>
              <a:rPr lang="de-DE" sz="1200" dirty="0">
                <a:latin typeface="Arial" panose="020B0604020202020204" pitchFamily="34" charset="0"/>
                <a:cs typeface="Arial" panose="020B0604020202020204" pitchFamily="34" charset="0"/>
              </a:rPr>
              <a:t>Erhöhung der Präzision durch Verringerung des Wärmeausdehnungskoeffizienten</a:t>
            </a:r>
          </a:p>
        </p:txBody>
      </p:sp>
      <p:sp>
        <p:nvSpPr>
          <p:cNvPr id="17" name="Textfeld 16">
            <a:extLst>
              <a:ext uri="{FF2B5EF4-FFF2-40B4-BE49-F238E27FC236}">
                <a16:creationId xmlns:a16="http://schemas.microsoft.com/office/drawing/2014/main" id="{A114E492-9765-E824-D1EC-C5A24FD669EA}"/>
              </a:ext>
            </a:extLst>
          </p:cNvPr>
          <p:cNvSpPr txBox="1"/>
          <p:nvPr/>
        </p:nvSpPr>
        <p:spPr>
          <a:xfrm>
            <a:off x="7101058" y="4319096"/>
            <a:ext cx="3567262" cy="276999"/>
          </a:xfrm>
          <a:prstGeom prst="rect">
            <a:avLst/>
          </a:prstGeom>
          <a:noFill/>
        </p:spPr>
        <p:txBody>
          <a:bodyPr wrap="square">
            <a:spAutoFit/>
          </a:bodyPr>
          <a:lstStyle/>
          <a:p>
            <a:r>
              <a:rPr lang="en-US" sz="1200" dirty="0" err="1">
                <a:latin typeface="Arial" panose="020B0604020202020204" pitchFamily="34" charset="0"/>
                <a:cs typeface="Arial" panose="020B0604020202020204" pitchFamily="34" charset="0"/>
              </a:rPr>
              <a:t>Verbessern</a:t>
            </a:r>
            <a:r>
              <a:rPr lang="en-US" sz="1200" dirty="0">
                <a:latin typeface="Arial" panose="020B0604020202020204" pitchFamily="34" charset="0"/>
                <a:cs typeface="Arial" panose="020B0604020202020204" pitchFamily="34" charset="0"/>
              </a:rPr>
              <a:t> der </a:t>
            </a:r>
            <a:r>
              <a:rPr lang="en-US" sz="1200" dirty="0" err="1">
                <a:latin typeface="Arial" panose="020B0604020202020204" pitchFamily="34" charset="0"/>
                <a:cs typeface="Arial" panose="020B0604020202020204" pitchFamily="34" charset="0"/>
              </a:rPr>
              <a:t>Diffusionsdichtheit</a:t>
            </a:r>
            <a:endParaRPr lang="de-DE" sz="1200" dirty="0">
              <a:latin typeface="Arial" panose="020B0604020202020204" pitchFamily="34" charset="0"/>
              <a:cs typeface="Arial" panose="020B0604020202020204" pitchFamily="34" charset="0"/>
            </a:endParaRPr>
          </a:p>
        </p:txBody>
      </p:sp>
      <p:sp>
        <p:nvSpPr>
          <p:cNvPr id="18" name="Textfeld 17">
            <a:extLst>
              <a:ext uri="{FF2B5EF4-FFF2-40B4-BE49-F238E27FC236}">
                <a16:creationId xmlns:a16="http://schemas.microsoft.com/office/drawing/2014/main" id="{164A2DCA-C5B0-7828-447D-C03179D58249}"/>
              </a:ext>
            </a:extLst>
          </p:cNvPr>
          <p:cNvSpPr txBox="1"/>
          <p:nvPr/>
        </p:nvSpPr>
        <p:spPr>
          <a:xfrm>
            <a:off x="7101058" y="5016463"/>
            <a:ext cx="3567262" cy="461665"/>
          </a:xfrm>
          <a:prstGeom prst="rect">
            <a:avLst/>
          </a:prstGeom>
          <a:noFill/>
        </p:spPr>
        <p:txBody>
          <a:bodyPr wrap="square">
            <a:spAutoFit/>
          </a:bodyPr>
          <a:lstStyle/>
          <a:p>
            <a:r>
              <a:rPr lang="de-DE" sz="1200" dirty="0">
                <a:latin typeface="Arial" panose="020B0604020202020204" pitchFamily="34" charset="0"/>
                <a:cs typeface="Arial" panose="020B0604020202020204" pitchFamily="34" charset="0"/>
              </a:rPr>
              <a:t>Einstellung der thermischen und/oder elektrischen Leitfähigkeit (antistatische Ausrüstung)</a:t>
            </a:r>
          </a:p>
        </p:txBody>
      </p:sp>
      <p:sp>
        <p:nvSpPr>
          <p:cNvPr id="6" name="Textfeld 5">
            <a:extLst>
              <a:ext uri="{FF2B5EF4-FFF2-40B4-BE49-F238E27FC236}">
                <a16:creationId xmlns:a16="http://schemas.microsoft.com/office/drawing/2014/main" id="{9CE88F55-F968-1141-FB22-C3A3378E6CDB}"/>
              </a:ext>
            </a:extLst>
          </p:cNvPr>
          <p:cNvSpPr txBox="1"/>
          <p:nvPr/>
        </p:nvSpPr>
        <p:spPr>
          <a:xfrm>
            <a:off x="4279219" y="1038093"/>
            <a:ext cx="3633559" cy="461665"/>
          </a:xfrm>
          <a:prstGeom prst="rect">
            <a:avLst/>
          </a:prstGeom>
          <a:solidFill>
            <a:schemeClr val="tx1">
              <a:lumMod val="50000"/>
              <a:lumOff val="50000"/>
            </a:schemeClr>
          </a:solidFill>
        </p:spPr>
        <p:txBody>
          <a:bodyPr wrap="none" rtlCol="0">
            <a:spAutoFit/>
          </a:bodyPr>
          <a:lstStyle/>
          <a:p>
            <a:r>
              <a:rPr lang="de-DE" sz="2400" b="1" dirty="0">
                <a:solidFill>
                  <a:schemeClr val="bg1"/>
                </a:solidFill>
                <a:latin typeface="Arial" panose="020B0604020202020204" pitchFamily="34" charset="0"/>
                <a:cs typeface="Arial" panose="020B0604020202020204" pitchFamily="34" charset="0"/>
              </a:rPr>
              <a:t>SPEZIAL COMPOUNDS</a:t>
            </a:r>
          </a:p>
        </p:txBody>
      </p:sp>
      <p:sp>
        <p:nvSpPr>
          <p:cNvPr id="13" name="Parallelogramm 12">
            <a:extLst>
              <a:ext uri="{FF2B5EF4-FFF2-40B4-BE49-F238E27FC236}">
                <a16:creationId xmlns:a16="http://schemas.microsoft.com/office/drawing/2014/main" id="{7ACB43C2-E893-33EF-13C9-9747781DF896}"/>
              </a:ext>
            </a:extLst>
          </p:cNvPr>
          <p:cNvSpPr/>
          <p:nvPr/>
        </p:nvSpPr>
        <p:spPr>
          <a:xfrm>
            <a:off x="1075823" y="1985677"/>
            <a:ext cx="10040353"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r>
              <a:rPr lang="de-DE" sz="1400" b="1" dirty="0">
                <a:solidFill>
                  <a:schemeClr val="bg1"/>
                </a:solidFill>
                <a:latin typeface="Arial" panose="020B0604020202020204" pitchFamily="34" charset="0"/>
                <a:cs typeface="Arial" panose="020B0604020202020204" pitchFamily="34" charset="0"/>
              </a:rPr>
              <a:t>WIR KÖNNEN DIE EIGENSCHAFTEN DER BASISPOLYMERE GEZIELT VERÄNDERN UND DIE VERÄNDERUNGEN DURCH LABORTESTS NACHWEISEN.</a:t>
            </a:r>
          </a:p>
        </p:txBody>
      </p:sp>
    </p:spTree>
    <p:extLst>
      <p:ext uri="{BB962C8B-B14F-4D97-AF65-F5344CB8AC3E}">
        <p14:creationId xmlns:p14="http://schemas.microsoft.com/office/powerpoint/2010/main" val="10710802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feld 13">
            <a:extLst>
              <a:ext uri="{FF2B5EF4-FFF2-40B4-BE49-F238E27FC236}">
                <a16:creationId xmlns:a16="http://schemas.microsoft.com/office/drawing/2014/main" id="{C3B40AF9-A0C8-0BBB-FD57-5EE7F35DBDCB}"/>
              </a:ext>
            </a:extLst>
          </p:cNvPr>
          <p:cNvSpPr txBox="1"/>
          <p:nvPr/>
        </p:nvSpPr>
        <p:spPr>
          <a:xfrm>
            <a:off x="4279220" y="1044419"/>
            <a:ext cx="3633559" cy="461665"/>
          </a:xfrm>
          <a:prstGeom prst="rect">
            <a:avLst/>
          </a:prstGeom>
          <a:solidFill>
            <a:schemeClr val="tx1">
              <a:lumMod val="50000"/>
              <a:lumOff val="50000"/>
            </a:schemeClr>
          </a:solidFill>
        </p:spPr>
        <p:txBody>
          <a:bodyPr wrap="none" rtlCol="0">
            <a:spAutoFit/>
          </a:bodyPr>
          <a:lstStyle/>
          <a:p>
            <a:r>
              <a:rPr lang="de-DE" sz="2400" b="1" dirty="0">
                <a:solidFill>
                  <a:schemeClr val="bg1"/>
                </a:solidFill>
                <a:latin typeface="Arial" panose="020B0604020202020204" pitchFamily="34" charset="0"/>
                <a:cs typeface="Arial" panose="020B0604020202020204" pitchFamily="34" charset="0"/>
              </a:rPr>
              <a:t>SPEZIAL COMPOUNDS</a:t>
            </a:r>
            <a:endParaRPr lang="de-DE" b="1" dirty="0">
              <a:solidFill>
                <a:schemeClr val="bg1"/>
              </a:solidFill>
              <a:latin typeface="Arial" panose="020B0604020202020204" pitchFamily="34" charset="0"/>
              <a:cs typeface="Arial" panose="020B0604020202020204" pitchFamily="34" charset="0"/>
            </a:endParaRPr>
          </a:p>
        </p:txBody>
      </p:sp>
      <p:pic>
        <p:nvPicPr>
          <p:cNvPr id="9" name="Grafik 8">
            <a:extLst>
              <a:ext uri="{FF2B5EF4-FFF2-40B4-BE49-F238E27FC236}">
                <a16:creationId xmlns:a16="http://schemas.microsoft.com/office/drawing/2014/main" id="{257E6EA5-7647-4F78-A9ED-6F4450F42882}"/>
              </a:ext>
            </a:extLst>
          </p:cNvPr>
          <p:cNvPicPr>
            <a:picLocks noChangeAspect="1"/>
          </p:cNvPicPr>
          <p:nvPr/>
        </p:nvPicPr>
        <p:blipFill>
          <a:blip r:embed="rId3"/>
          <a:stretch>
            <a:fillRect/>
          </a:stretch>
        </p:blipFill>
        <p:spPr>
          <a:xfrm>
            <a:off x="6818725" y="4921747"/>
            <a:ext cx="1366775" cy="1783668"/>
          </a:xfrm>
          <a:prstGeom prst="rect">
            <a:avLst/>
          </a:prstGeom>
        </p:spPr>
      </p:pic>
      <p:sp>
        <p:nvSpPr>
          <p:cNvPr id="2" name="Rechteck 1">
            <a:extLst>
              <a:ext uri="{FF2B5EF4-FFF2-40B4-BE49-F238E27FC236}">
                <a16:creationId xmlns:a16="http://schemas.microsoft.com/office/drawing/2014/main" id="{2E64C7AE-6C19-4DA8-9CF0-D2B3E83527E3}"/>
              </a:ext>
            </a:extLst>
          </p:cNvPr>
          <p:cNvSpPr/>
          <p:nvPr/>
        </p:nvSpPr>
        <p:spPr>
          <a:xfrm>
            <a:off x="924694" y="2607793"/>
            <a:ext cx="2742795" cy="646331"/>
          </a:xfrm>
          <a:prstGeom prst="rect">
            <a:avLst/>
          </a:prstGeom>
        </p:spPr>
        <p:txBody>
          <a:bodyPr wrap="square">
            <a:spAutoFit/>
          </a:bodyPr>
          <a:lstStyle/>
          <a:p>
            <a:pPr algn="ctr"/>
            <a:r>
              <a:rPr lang="de-DE" sz="1200" dirty="0">
                <a:solidFill>
                  <a:schemeClr val="bg2">
                    <a:lumMod val="25000"/>
                  </a:schemeClr>
                </a:solidFill>
                <a:latin typeface="Arial" panose="020B0604020202020204" pitchFamily="34" charset="0"/>
                <a:cs typeface="Arial" panose="020B0604020202020204" pitchFamily="34" charset="0"/>
              </a:rPr>
              <a:t>Oberflächenwiderstand von 70-160 </a:t>
            </a:r>
            <a:r>
              <a:rPr lang="de-DE" sz="1200" dirty="0" err="1">
                <a:solidFill>
                  <a:schemeClr val="bg2">
                    <a:lumMod val="25000"/>
                  </a:schemeClr>
                </a:solidFill>
                <a:latin typeface="Arial" panose="020B0604020202020204" pitchFamily="34" charset="0"/>
                <a:cs typeface="Arial" panose="020B0604020202020204" pitchFamily="34" charset="0"/>
              </a:rPr>
              <a:t>kOhm</a:t>
            </a:r>
            <a:r>
              <a:rPr lang="de-DE" sz="1200" dirty="0">
                <a:solidFill>
                  <a:schemeClr val="bg2">
                    <a:lumMod val="25000"/>
                  </a:schemeClr>
                </a:solidFill>
                <a:latin typeface="Arial" panose="020B0604020202020204" pitchFamily="34" charset="0"/>
                <a:cs typeface="Arial" panose="020B0604020202020204" pitchFamily="34" charset="0"/>
              </a:rPr>
              <a:t> bei einer Messspannung von 100 V.</a:t>
            </a:r>
          </a:p>
        </p:txBody>
      </p:sp>
      <p:sp>
        <p:nvSpPr>
          <p:cNvPr id="3" name="Rechteck 2">
            <a:extLst>
              <a:ext uri="{FF2B5EF4-FFF2-40B4-BE49-F238E27FC236}">
                <a16:creationId xmlns:a16="http://schemas.microsoft.com/office/drawing/2014/main" id="{E8F2C582-ED6E-414C-96E7-14C5B073846C}"/>
              </a:ext>
            </a:extLst>
          </p:cNvPr>
          <p:cNvSpPr/>
          <p:nvPr/>
        </p:nvSpPr>
        <p:spPr>
          <a:xfrm>
            <a:off x="1123333" y="3562121"/>
            <a:ext cx="2359941" cy="276999"/>
          </a:xfrm>
          <a:prstGeom prst="rect">
            <a:avLst/>
          </a:prstGeom>
        </p:spPr>
        <p:txBody>
          <a:bodyPr wrap="none">
            <a:spAutoFit/>
          </a:bodyPr>
          <a:lstStyle/>
          <a:p>
            <a:r>
              <a:rPr lang="de-DE" sz="1200" dirty="0">
                <a:solidFill>
                  <a:schemeClr val="bg2">
                    <a:lumMod val="25000"/>
                  </a:schemeClr>
                </a:solidFill>
                <a:latin typeface="Arial" panose="020B0604020202020204" pitchFamily="34" charset="0"/>
                <a:cs typeface="Arial" panose="020B0604020202020204" pitchFamily="34" charset="0"/>
              </a:rPr>
              <a:t>Beispiel: ZX-530 &gt;&gt; ZX-530LR6</a:t>
            </a:r>
          </a:p>
        </p:txBody>
      </p:sp>
      <p:grpSp>
        <p:nvGrpSpPr>
          <p:cNvPr id="19" name="Gruppieren 18">
            <a:extLst>
              <a:ext uri="{FF2B5EF4-FFF2-40B4-BE49-F238E27FC236}">
                <a16:creationId xmlns:a16="http://schemas.microsoft.com/office/drawing/2014/main" id="{9F5D13AE-D46E-F8F6-55D6-2E2B40A0B11C}"/>
              </a:ext>
            </a:extLst>
          </p:cNvPr>
          <p:cNvGrpSpPr/>
          <p:nvPr/>
        </p:nvGrpSpPr>
        <p:grpSpPr>
          <a:xfrm>
            <a:off x="834694" y="3963648"/>
            <a:ext cx="2922795" cy="1752362"/>
            <a:chOff x="884465" y="3744212"/>
            <a:chExt cx="2922795" cy="1752362"/>
          </a:xfrm>
        </p:grpSpPr>
        <p:pic>
          <p:nvPicPr>
            <p:cNvPr id="4" name="Grafik 3">
              <a:extLst>
                <a:ext uri="{FF2B5EF4-FFF2-40B4-BE49-F238E27FC236}">
                  <a16:creationId xmlns:a16="http://schemas.microsoft.com/office/drawing/2014/main" id="{46B1C5DD-F564-4716-A299-739C27E57287}"/>
                </a:ext>
              </a:extLst>
            </p:cNvPr>
            <p:cNvPicPr>
              <a:picLocks noChangeAspect="1"/>
            </p:cNvPicPr>
            <p:nvPr/>
          </p:nvPicPr>
          <p:blipFill>
            <a:blip r:embed="rId4"/>
            <a:stretch>
              <a:fillRect/>
            </a:stretch>
          </p:blipFill>
          <p:spPr>
            <a:xfrm>
              <a:off x="884465" y="3744212"/>
              <a:ext cx="1606765" cy="1752362"/>
            </a:xfrm>
            <a:prstGeom prst="rect">
              <a:avLst/>
            </a:prstGeom>
          </p:spPr>
        </p:pic>
        <p:pic>
          <p:nvPicPr>
            <p:cNvPr id="5" name="Grafik 4">
              <a:extLst>
                <a:ext uri="{FF2B5EF4-FFF2-40B4-BE49-F238E27FC236}">
                  <a16:creationId xmlns:a16="http://schemas.microsoft.com/office/drawing/2014/main" id="{5366BACC-03CC-43DE-B1A0-ED99C2EDD071}"/>
                </a:ext>
              </a:extLst>
            </p:cNvPr>
            <p:cNvPicPr>
              <a:picLocks noChangeAspect="1"/>
            </p:cNvPicPr>
            <p:nvPr/>
          </p:nvPicPr>
          <p:blipFill>
            <a:blip r:embed="rId5"/>
            <a:stretch>
              <a:fillRect/>
            </a:stretch>
          </p:blipFill>
          <p:spPr>
            <a:xfrm>
              <a:off x="2233974" y="4100969"/>
              <a:ext cx="1573286" cy="1038849"/>
            </a:xfrm>
            <a:prstGeom prst="rect">
              <a:avLst/>
            </a:prstGeom>
          </p:spPr>
        </p:pic>
      </p:grpSp>
      <p:sp>
        <p:nvSpPr>
          <p:cNvPr id="6" name="Parallelogramm 5">
            <a:extLst>
              <a:ext uri="{FF2B5EF4-FFF2-40B4-BE49-F238E27FC236}">
                <a16:creationId xmlns:a16="http://schemas.microsoft.com/office/drawing/2014/main" id="{A46AE15F-8B62-AE51-23A7-DFB9152666B3}"/>
              </a:ext>
            </a:extLst>
          </p:cNvPr>
          <p:cNvSpPr/>
          <p:nvPr/>
        </p:nvSpPr>
        <p:spPr>
          <a:xfrm>
            <a:off x="688976" y="1994067"/>
            <a:ext cx="3214230"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de-DE" sz="1400" b="1" dirty="0">
                <a:solidFill>
                  <a:schemeClr val="bg1"/>
                </a:solidFill>
                <a:latin typeface="Arial" panose="020B0604020202020204" pitchFamily="34" charset="0"/>
                <a:cs typeface="Arial" panose="020B0604020202020204" pitchFamily="34" charset="0"/>
              </a:rPr>
              <a:t>ELEKTRISCHE LEITFÄHIGKEIT</a:t>
            </a:r>
          </a:p>
        </p:txBody>
      </p:sp>
      <p:sp>
        <p:nvSpPr>
          <p:cNvPr id="7" name="Rechteck 6">
            <a:extLst>
              <a:ext uri="{FF2B5EF4-FFF2-40B4-BE49-F238E27FC236}">
                <a16:creationId xmlns:a16="http://schemas.microsoft.com/office/drawing/2014/main" id="{8B5F2DBE-C9C3-47D8-9C6D-C28B9CCAD9CB}"/>
              </a:ext>
            </a:extLst>
          </p:cNvPr>
          <p:cNvSpPr/>
          <p:nvPr/>
        </p:nvSpPr>
        <p:spPr>
          <a:xfrm>
            <a:off x="4622359" y="2609497"/>
            <a:ext cx="2947283" cy="646331"/>
          </a:xfrm>
          <a:prstGeom prst="rect">
            <a:avLst/>
          </a:prstGeom>
        </p:spPr>
        <p:txBody>
          <a:bodyPr wrap="square">
            <a:spAutoFit/>
          </a:bodyPr>
          <a:lstStyle/>
          <a:p>
            <a:pPr algn="ctr"/>
            <a:r>
              <a:rPr lang="de-DE" sz="1200" dirty="0">
                <a:solidFill>
                  <a:schemeClr val="bg2">
                    <a:lumMod val="25000"/>
                  </a:schemeClr>
                </a:solidFill>
                <a:latin typeface="Arial" panose="020B0604020202020204" pitchFamily="34" charset="0"/>
                <a:cs typeface="Arial" panose="020B0604020202020204" pitchFamily="34" charset="0"/>
              </a:rPr>
              <a:t>Die Farbe wurde entsprechend einer Kundenvorgabe in einem RAL-Farbton eingestellt.</a:t>
            </a:r>
            <a:endParaRPr lang="de-DE" sz="1400" dirty="0">
              <a:solidFill>
                <a:schemeClr val="bg2">
                  <a:lumMod val="25000"/>
                </a:schemeClr>
              </a:solidFill>
              <a:latin typeface="Arial" panose="020B0604020202020204" pitchFamily="34" charset="0"/>
              <a:cs typeface="Arial" panose="020B0604020202020204" pitchFamily="34" charset="0"/>
            </a:endParaRPr>
          </a:p>
        </p:txBody>
      </p:sp>
      <p:sp>
        <p:nvSpPr>
          <p:cNvPr id="10" name="Rechteck 9">
            <a:extLst>
              <a:ext uri="{FF2B5EF4-FFF2-40B4-BE49-F238E27FC236}">
                <a16:creationId xmlns:a16="http://schemas.microsoft.com/office/drawing/2014/main" id="{BF0B282F-0B84-4843-9B78-A67976C4E5EB}"/>
              </a:ext>
            </a:extLst>
          </p:cNvPr>
          <p:cNvSpPr/>
          <p:nvPr/>
        </p:nvSpPr>
        <p:spPr>
          <a:xfrm>
            <a:off x="4776568" y="3563825"/>
            <a:ext cx="2638864" cy="261610"/>
          </a:xfrm>
          <a:prstGeom prst="rect">
            <a:avLst/>
          </a:prstGeom>
        </p:spPr>
        <p:txBody>
          <a:bodyPr wrap="none">
            <a:spAutoFit/>
          </a:bodyPr>
          <a:lstStyle/>
          <a:p>
            <a:r>
              <a:rPr lang="de-DE" sz="1100" dirty="0">
                <a:solidFill>
                  <a:schemeClr val="bg2">
                    <a:lumMod val="25000"/>
                  </a:schemeClr>
                </a:solidFill>
                <a:latin typeface="Arial" panose="020B0604020202020204" pitchFamily="34" charset="0"/>
                <a:cs typeface="Arial" panose="020B0604020202020204" pitchFamily="34" charset="0"/>
              </a:rPr>
              <a:t>Beispiel: ZX-324V2T &gt;&gt; ZX-324FDW2</a:t>
            </a:r>
          </a:p>
        </p:txBody>
      </p:sp>
      <p:pic>
        <p:nvPicPr>
          <p:cNvPr id="8" name="Grafik 7">
            <a:extLst>
              <a:ext uri="{FF2B5EF4-FFF2-40B4-BE49-F238E27FC236}">
                <a16:creationId xmlns:a16="http://schemas.microsoft.com/office/drawing/2014/main" id="{8471D7B7-57A9-45E1-AABA-863CB0DD744D}"/>
              </a:ext>
            </a:extLst>
          </p:cNvPr>
          <p:cNvPicPr>
            <a:picLocks noChangeAspect="1"/>
          </p:cNvPicPr>
          <p:nvPr/>
        </p:nvPicPr>
        <p:blipFill>
          <a:blip r:embed="rId6"/>
          <a:stretch>
            <a:fillRect/>
          </a:stretch>
        </p:blipFill>
        <p:spPr>
          <a:xfrm>
            <a:off x="4835535" y="3965352"/>
            <a:ext cx="2520930" cy="1652098"/>
          </a:xfrm>
          <a:prstGeom prst="rect">
            <a:avLst/>
          </a:prstGeom>
        </p:spPr>
      </p:pic>
      <p:sp>
        <p:nvSpPr>
          <p:cNvPr id="15" name="Parallelogramm 14">
            <a:extLst>
              <a:ext uri="{FF2B5EF4-FFF2-40B4-BE49-F238E27FC236}">
                <a16:creationId xmlns:a16="http://schemas.microsoft.com/office/drawing/2014/main" id="{D41D5F29-7E05-6DBE-6875-01F72B4AC3F6}"/>
              </a:ext>
            </a:extLst>
          </p:cNvPr>
          <p:cNvSpPr/>
          <p:nvPr/>
        </p:nvSpPr>
        <p:spPr>
          <a:xfrm>
            <a:off x="4488885" y="1994067"/>
            <a:ext cx="3214230"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de-DE" sz="1400" b="1" dirty="0">
                <a:solidFill>
                  <a:schemeClr val="bg1"/>
                </a:solidFill>
                <a:latin typeface="Arial" panose="020B0604020202020204" pitchFamily="34" charset="0"/>
                <a:cs typeface="Arial" panose="020B0604020202020204" pitchFamily="34" charset="0"/>
              </a:rPr>
              <a:t>SONDERFARBE</a:t>
            </a:r>
          </a:p>
        </p:txBody>
      </p:sp>
      <p:sp>
        <p:nvSpPr>
          <p:cNvPr id="11" name="Rechteck 10">
            <a:extLst>
              <a:ext uri="{FF2B5EF4-FFF2-40B4-BE49-F238E27FC236}">
                <a16:creationId xmlns:a16="http://schemas.microsoft.com/office/drawing/2014/main" id="{26E70A30-1EA7-4096-9E91-627194E9B4CD}"/>
              </a:ext>
            </a:extLst>
          </p:cNvPr>
          <p:cNvSpPr/>
          <p:nvPr/>
        </p:nvSpPr>
        <p:spPr>
          <a:xfrm>
            <a:off x="8422269" y="2612604"/>
            <a:ext cx="2947283" cy="646331"/>
          </a:xfrm>
          <a:prstGeom prst="rect">
            <a:avLst/>
          </a:prstGeom>
        </p:spPr>
        <p:txBody>
          <a:bodyPr wrap="square">
            <a:spAutoFit/>
          </a:bodyPr>
          <a:lstStyle/>
          <a:p>
            <a:pPr algn="ctr"/>
            <a:r>
              <a:rPr lang="de-DE" sz="1200" dirty="0">
                <a:solidFill>
                  <a:schemeClr val="bg2">
                    <a:lumMod val="25000"/>
                  </a:schemeClr>
                </a:solidFill>
                <a:latin typeface="Arial" panose="020B0604020202020204" pitchFamily="34" charset="0"/>
                <a:cs typeface="Arial" panose="020B0604020202020204" pitchFamily="34" charset="0"/>
              </a:rPr>
              <a:t>Der Grundtyp wurde so modifiziert, dass der Reibungskoeffizient gegen PET-Flaschen minimiert wurde.</a:t>
            </a:r>
            <a:endParaRPr lang="en-US" sz="1400" dirty="0">
              <a:solidFill>
                <a:schemeClr val="bg2">
                  <a:lumMod val="25000"/>
                </a:schemeClr>
              </a:solidFill>
              <a:latin typeface="Arial" panose="020B0604020202020204" pitchFamily="34" charset="0"/>
              <a:cs typeface="Arial" panose="020B0604020202020204" pitchFamily="34" charset="0"/>
            </a:endParaRPr>
          </a:p>
        </p:txBody>
      </p:sp>
      <p:pic>
        <p:nvPicPr>
          <p:cNvPr id="12" name="Grafik 11">
            <a:extLst>
              <a:ext uri="{FF2B5EF4-FFF2-40B4-BE49-F238E27FC236}">
                <a16:creationId xmlns:a16="http://schemas.microsoft.com/office/drawing/2014/main" id="{349DA2DA-B3DD-4377-B8A5-9695C12E2549}"/>
              </a:ext>
            </a:extLst>
          </p:cNvPr>
          <p:cNvPicPr>
            <a:picLocks noChangeAspect="1"/>
          </p:cNvPicPr>
          <p:nvPr/>
        </p:nvPicPr>
        <p:blipFill>
          <a:blip r:embed="rId7"/>
          <a:stretch>
            <a:fillRect/>
          </a:stretch>
        </p:blipFill>
        <p:spPr>
          <a:xfrm>
            <a:off x="8703406" y="3893974"/>
            <a:ext cx="2385008" cy="1571937"/>
          </a:xfrm>
          <a:prstGeom prst="rect">
            <a:avLst/>
          </a:prstGeom>
        </p:spPr>
      </p:pic>
      <p:sp>
        <p:nvSpPr>
          <p:cNvPr id="13" name="Rechteck 12">
            <a:extLst>
              <a:ext uri="{FF2B5EF4-FFF2-40B4-BE49-F238E27FC236}">
                <a16:creationId xmlns:a16="http://schemas.microsoft.com/office/drawing/2014/main" id="{1C15212C-342B-4C42-B1E5-AF9325D810CF}"/>
              </a:ext>
            </a:extLst>
          </p:cNvPr>
          <p:cNvSpPr/>
          <p:nvPr/>
        </p:nvSpPr>
        <p:spPr>
          <a:xfrm>
            <a:off x="8723153" y="3566932"/>
            <a:ext cx="2345514" cy="276999"/>
          </a:xfrm>
          <a:prstGeom prst="rect">
            <a:avLst/>
          </a:prstGeom>
        </p:spPr>
        <p:txBody>
          <a:bodyPr wrap="none">
            <a:spAutoFit/>
          </a:bodyPr>
          <a:lstStyle/>
          <a:p>
            <a:r>
              <a:rPr lang="de-DE" sz="1200" dirty="0">
                <a:solidFill>
                  <a:schemeClr val="bg2">
                    <a:lumMod val="25000"/>
                  </a:schemeClr>
                </a:solidFill>
                <a:latin typeface="Arial" panose="020B0604020202020204" pitchFamily="34" charset="0"/>
                <a:cs typeface="Arial" panose="020B0604020202020204" pitchFamily="34" charset="0"/>
              </a:rPr>
              <a:t>Beispiel: ZX-324 &gt;&gt; ZX-324AB</a:t>
            </a:r>
          </a:p>
        </p:txBody>
      </p:sp>
      <p:sp>
        <p:nvSpPr>
          <p:cNvPr id="16" name="Parallelogramm 15">
            <a:extLst>
              <a:ext uri="{FF2B5EF4-FFF2-40B4-BE49-F238E27FC236}">
                <a16:creationId xmlns:a16="http://schemas.microsoft.com/office/drawing/2014/main" id="{5DC2BB9A-37E6-1050-5F89-14E9E38DF667}"/>
              </a:ext>
            </a:extLst>
          </p:cNvPr>
          <p:cNvSpPr/>
          <p:nvPr/>
        </p:nvSpPr>
        <p:spPr>
          <a:xfrm>
            <a:off x="8288795" y="1994067"/>
            <a:ext cx="3214230"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de-DE" sz="1400" b="1" dirty="0">
                <a:solidFill>
                  <a:schemeClr val="bg1"/>
                </a:solidFill>
                <a:latin typeface="Arial" panose="020B0604020202020204" pitchFamily="34" charset="0"/>
                <a:cs typeface="Arial" panose="020B0604020202020204" pitchFamily="34" charset="0"/>
              </a:rPr>
              <a:t>REIBUNG</a:t>
            </a:r>
          </a:p>
        </p:txBody>
      </p:sp>
    </p:spTree>
    <p:extLst>
      <p:ext uri="{BB962C8B-B14F-4D97-AF65-F5344CB8AC3E}">
        <p14:creationId xmlns:p14="http://schemas.microsoft.com/office/powerpoint/2010/main" val="25004651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AE992F74-42F6-47A3-BEE0-D8BF6A242BDD}"/>
              </a:ext>
            </a:extLst>
          </p:cNvPr>
          <p:cNvSpPr/>
          <p:nvPr/>
        </p:nvSpPr>
        <p:spPr>
          <a:xfrm>
            <a:off x="1216153" y="2623242"/>
            <a:ext cx="6096000" cy="1015663"/>
          </a:xfrm>
          <a:prstGeom prst="rect">
            <a:avLst/>
          </a:prstGeom>
        </p:spPr>
        <p:txBody>
          <a:bodyPr>
            <a:spAutoFit/>
          </a:bodyPr>
          <a:lstStyle/>
          <a:p>
            <a:pPr marL="285750" indent="-285750">
              <a:buClr>
                <a:srgbClr val="ED7D31"/>
              </a:buClr>
              <a:buSzPct val="110000"/>
              <a:buFont typeface="Wingdings" panose="05000000000000000000" pitchFamily="2" charset="2"/>
              <a:buChar char="§"/>
            </a:pPr>
            <a:r>
              <a:rPr lang="de-DE" baseline="30000" dirty="0">
                <a:solidFill>
                  <a:srgbClr val="4F4F4E"/>
                </a:solidFill>
                <a:latin typeface="Arial" panose="020B0604020202020204" pitchFamily="34" charset="0"/>
                <a:cs typeface="Arial" panose="020B0604020202020204" pitchFamily="34" charset="0"/>
              </a:rPr>
              <a:t>Gut nachweisbar </a:t>
            </a:r>
          </a:p>
          <a:p>
            <a:pPr marL="285750" indent="-285750">
              <a:buClr>
                <a:srgbClr val="ED7D31"/>
              </a:buClr>
              <a:buSzPct val="110000"/>
              <a:buFont typeface="Wingdings" panose="05000000000000000000" pitchFamily="2" charset="2"/>
              <a:buChar char="§"/>
            </a:pPr>
            <a:r>
              <a:rPr lang="de-DE" baseline="30000" dirty="0">
                <a:solidFill>
                  <a:srgbClr val="4F4F4E"/>
                </a:solidFill>
                <a:latin typeface="Arial" panose="020B0604020202020204" pitchFamily="34" charset="0"/>
                <a:cs typeface="Arial" panose="020B0604020202020204" pitchFamily="34" charset="0"/>
              </a:rPr>
              <a:t>Kosten- und Gewichtsreduzierung </a:t>
            </a:r>
          </a:p>
          <a:p>
            <a:pPr marL="285750" indent="-285750">
              <a:buClr>
                <a:srgbClr val="ED7D31"/>
              </a:buClr>
              <a:buSzPct val="110000"/>
              <a:buFont typeface="Wingdings" panose="05000000000000000000" pitchFamily="2" charset="2"/>
              <a:buChar char="§"/>
            </a:pPr>
            <a:r>
              <a:rPr lang="de-DE" baseline="30000" dirty="0">
                <a:solidFill>
                  <a:srgbClr val="4F4F4E"/>
                </a:solidFill>
                <a:latin typeface="Arial" panose="020B0604020202020204" pitchFamily="34" charset="0"/>
                <a:cs typeface="Arial" panose="020B0604020202020204" pitchFamily="34" charset="0"/>
              </a:rPr>
              <a:t>Lebensmittelkonformität (EU 10/2011 Zulassung in Vorbereitung) </a:t>
            </a:r>
          </a:p>
          <a:p>
            <a:pPr marL="285750" indent="-285750">
              <a:buClr>
                <a:srgbClr val="ED7D31"/>
              </a:buClr>
              <a:buSzPct val="110000"/>
              <a:buFont typeface="Wingdings" panose="05000000000000000000" pitchFamily="2" charset="2"/>
              <a:buChar char="§"/>
            </a:pPr>
            <a:endParaRPr lang="de-DE" baseline="30000" dirty="0">
              <a:solidFill>
                <a:srgbClr val="4F4F4E"/>
              </a:solidFill>
              <a:latin typeface="Arial" panose="020B0604020202020204" pitchFamily="34" charset="0"/>
              <a:cs typeface="Arial" panose="020B0604020202020204" pitchFamily="34" charset="0"/>
            </a:endParaRPr>
          </a:p>
          <a:p>
            <a:pPr>
              <a:buClr>
                <a:srgbClr val="ED7D31"/>
              </a:buClr>
              <a:buSzPct val="110000"/>
            </a:pPr>
            <a:r>
              <a:rPr lang="de-DE" baseline="30000" dirty="0">
                <a:solidFill>
                  <a:srgbClr val="4F4F4E"/>
                </a:solidFill>
                <a:latin typeface="Arial" panose="020B0604020202020204" pitchFamily="34" charset="0"/>
                <a:cs typeface="Arial" panose="020B0604020202020204" pitchFamily="34" charset="0"/>
              </a:rPr>
              <a:t>unter den folgenden Bedingungen:</a:t>
            </a:r>
          </a:p>
        </p:txBody>
      </p:sp>
      <p:sp>
        <p:nvSpPr>
          <p:cNvPr id="15" name="Rechteck 14">
            <a:extLst>
              <a:ext uri="{FF2B5EF4-FFF2-40B4-BE49-F238E27FC236}">
                <a16:creationId xmlns:a16="http://schemas.microsoft.com/office/drawing/2014/main" id="{2ABD1784-BF38-4F49-B32D-AE5125080502}"/>
              </a:ext>
            </a:extLst>
          </p:cNvPr>
          <p:cNvSpPr/>
          <p:nvPr/>
        </p:nvSpPr>
        <p:spPr>
          <a:xfrm>
            <a:off x="1216153" y="4834206"/>
            <a:ext cx="9812936" cy="1384995"/>
          </a:xfrm>
          <a:prstGeom prst="rect">
            <a:avLst/>
          </a:prstGeom>
        </p:spPr>
        <p:txBody>
          <a:bodyPr wrap="square">
            <a:spAutoFit/>
          </a:bodyPr>
          <a:lstStyle/>
          <a:p>
            <a:pPr marL="342900" indent="-342900">
              <a:buClr>
                <a:srgbClr val="ED7D31"/>
              </a:buClr>
              <a:buSzPct val="110000"/>
              <a:buFont typeface="Wingdings" panose="05000000000000000000" pitchFamily="2" charset="2"/>
              <a:buChar char="§"/>
            </a:pPr>
            <a:r>
              <a:rPr lang="de-DE" baseline="30000" dirty="0">
                <a:solidFill>
                  <a:srgbClr val="4F4F4E"/>
                </a:solidFill>
                <a:latin typeface="Arial" panose="020B0604020202020204" pitchFamily="34" charset="0"/>
                <a:cs typeface="Arial" panose="020B0604020202020204" pitchFamily="34" charset="0"/>
              </a:rPr>
              <a:t>Sehr gute tribologische Eigenschaften</a:t>
            </a:r>
          </a:p>
          <a:p>
            <a:pPr marL="342900" indent="-342900">
              <a:buClr>
                <a:srgbClr val="ED7D31"/>
              </a:buClr>
              <a:buSzPct val="110000"/>
              <a:buFont typeface="Wingdings" panose="05000000000000000000" pitchFamily="2" charset="2"/>
              <a:buChar char="§"/>
            </a:pPr>
            <a:r>
              <a:rPr lang="de-DE" baseline="30000" dirty="0">
                <a:solidFill>
                  <a:srgbClr val="4F4F4E"/>
                </a:solidFill>
                <a:latin typeface="Arial" panose="020B0604020202020204" pitchFamily="34" charset="0"/>
                <a:cs typeface="Arial" panose="020B0604020202020204" pitchFamily="34" charset="0"/>
              </a:rPr>
              <a:t>Kann sterilisiert werden</a:t>
            </a:r>
          </a:p>
          <a:p>
            <a:pPr marL="342900" indent="-342900">
              <a:buClr>
                <a:srgbClr val="ED7D31"/>
              </a:buClr>
              <a:buSzPct val="110000"/>
              <a:buFont typeface="Wingdings" panose="05000000000000000000" pitchFamily="2" charset="2"/>
              <a:buChar char="§"/>
            </a:pPr>
            <a:endParaRPr lang="de-DE" baseline="30000" dirty="0">
              <a:solidFill>
                <a:srgbClr val="4F4F4E"/>
              </a:solidFill>
              <a:latin typeface="Arial" panose="020B0604020202020204" pitchFamily="34" charset="0"/>
              <a:cs typeface="Arial" panose="020B0604020202020204" pitchFamily="34" charset="0"/>
            </a:endParaRPr>
          </a:p>
          <a:p>
            <a:r>
              <a:rPr lang="de-DE" baseline="30000" dirty="0" err="1">
                <a:solidFill>
                  <a:srgbClr val="4F4F4E"/>
                </a:solidFill>
                <a:latin typeface="Arial" panose="020B0604020202020204" pitchFamily="34" charset="0"/>
                <a:cs typeface="Arial" panose="020B0604020202020204" pitchFamily="34" charset="0"/>
              </a:rPr>
              <a:t>Inkuform</a:t>
            </a:r>
            <a:r>
              <a:rPr lang="de-DE" baseline="30000" dirty="0">
                <a:solidFill>
                  <a:srgbClr val="4F4F4E"/>
                </a:solidFill>
                <a:latin typeface="Arial" panose="020B0604020202020204" pitchFamily="34" charset="0"/>
                <a:cs typeface="Arial" panose="020B0604020202020204" pitchFamily="34" charset="0"/>
              </a:rPr>
              <a:t> MDTF ist ein POM-C mit sehr guten tribologischen Eigenschaften. Zur besseren optischen Erkennung ist es in blau RAL 5010 eingefärbt. Bruchstücke können mit den üblichen Metalldetektionsgeräten identifiziert werden. Je nach Gerät werden Fragmente, z.B. Würfel mit einer Kantenlänge von bis zu 2 mm erkannt. Die Reibungs- und Verschleißwerte sind sehr gut und besser als bei Standardtypen bis zu 80°C. Eine EU 10/2011 Zulassung ist möglich.</a:t>
            </a:r>
            <a:endParaRPr lang="en-US" baseline="30000" dirty="0">
              <a:solidFill>
                <a:srgbClr val="4F4F4E"/>
              </a:solidFill>
              <a:latin typeface="Arial" panose="020B0604020202020204" pitchFamily="34" charset="0"/>
              <a:cs typeface="Arial" panose="020B0604020202020204" pitchFamily="34" charset="0"/>
            </a:endParaRPr>
          </a:p>
        </p:txBody>
      </p:sp>
      <p:grpSp>
        <p:nvGrpSpPr>
          <p:cNvPr id="7" name="Gruppieren 6">
            <a:extLst>
              <a:ext uri="{FF2B5EF4-FFF2-40B4-BE49-F238E27FC236}">
                <a16:creationId xmlns:a16="http://schemas.microsoft.com/office/drawing/2014/main" id="{F3534C14-47E9-57C7-78FF-B6B5A8467AEA}"/>
              </a:ext>
            </a:extLst>
          </p:cNvPr>
          <p:cNvGrpSpPr/>
          <p:nvPr/>
        </p:nvGrpSpPr>
        <p:grpSpPr>
          <a:xfrm>
            <a:off x="4038067" y="3638905"/>
            <a:ext cx="4120010" cy="880681"/>
            <a:chOff x="4057945" y="3013502"/>
            <a:chExt cx="4120010" cy="880681"/>
          </a:xfrm>
        </p:grpSpPr>
        <p:sp>
          <p:nvSpPr>
            <p:cNvPr id="2" name="Textfeld 1">
              <a:extLst>
                <a:ext uri="{FF2B5EF4-FFF2-40B4-BE49-F238E27FC236}">
                  <a16:creationId xmlns:a16="http://schemas.microsoft.com/office/drawing/2014/main" id="{DB0782DE-9FEC-B933-B533-31B814445AE7}"/>
                </a:ext>
              </a:extLst>
            </p:cNvPr>
            <p:cNvSpPr txBox="1"/>
            <p:nvPr/>
          </p:nvSpPr>
          <p:spPr>
            <a:xfrm>
              <a:off x="4057945" y="3013502"/>
              <a:ext cx="915635" cy="415498"/>
            </a:xfrm>
            <a:prstGeom prst="rect">
              <a:avLst/>
            </a:prstGeom>
            <a:solidFill>
              <a:schemeClr val="accent2">
                <a:lumMod val="75000"/>
              </a:schemeClr>
            </a:solidFill>
          </p:spPr>
          <p:txBody>
            <a:bodyPr wrap="square" rtlCol="0" anchor="ctr">
              <a:noAutofit/>
            </a:bodyPr>
            <a:lstStyle/>
            <a:p>
              <a:r>
                <a:rPr lang="de-DE" sz="1000" b="1" dirty="0">
                  <a:solidFill>
                    <a:schemeClr val="bg1"/>
                  </a:solidFill>
                  <a:latin typeface="Arial" panose="020B0604020202020204" pitchFamily="34" charset="0"/>
                  <a:cs typeface="Arial" panose="020B0604020202020204" pitchFamily="34" charset="0"/>
                </a:rPr>
                <a:t>Lebens-</a:t>
              </a:r>
              <a:br>
                <a:rPr lang="de-DE" sz="1000" b="1" dirty="0">
                  <a:solidFill>
                    <a:schemeClr val="bg1"/>
                  </a:solidFill>
                  <a:latin typeface="Arial" panose="020B0604020202020204" pitchFamily="34" charset="0"/>
                  <a:cs typeface="Arial" panose="020B0604020202020204" pitchFamily="34" charset="0"/>
                </a:rPr>
              </a:br>
              <a:r>
                <a:rPr lang="de-DE" sz="1000" b="1" dirty="0">
                  <a:solidFill>
                    <a:schemeClr val="bg1"/>
                  </a:solidFill>
                  <a:latin typeface="Arial" panose="020B0604020202020204" pitchFamily="34" charset="0"/>
                  <a:cs typeface="Arial" panose="020B0604020202020204" pitchFamily="34" charset="0"/>
                </a:rPr>
                <a:t>mittelarten</a:t>
              </a:r>
            </a:p>
          </p:txBody>
        </p:sp>
        <p:sp>
          <p:nvSpPr>
            <p:cNvPr id="3" name="Textfeld 2">
              <a:extLst>
                <a:ext uri="{FF2B5EF4-FFF2-40B4-BE49-F238E27FC236}">
                  <a16:creationId xmlns:a16="http://schemas.microsoft.com/office/drawing/2014/main" id="{1FE5E2A9-CD2F-2615-6467-45151EE9D463}"/>
                </a:ext>
              </a:extLst>
            </p:cNvPr>
            <p:cNvSpPr txBox="1"/>
            <p:nvPr/>
          </p:nvSpPr>
          <p:spPr>
            <a:xfrm>
              <a:off x="4057945" y="3478685"/>
              <a:ext cx="915635" cy="415498"/>
            </a:xfrm>
            <a:prstGeom prst="rect">
              <a:avLst/>
            </a:prstGeom>
            <a:solidFill>
              <a:schemeClr val="accent2">
                <a:lumMod val="40000"/>
                <a:lumOff val="60000"/>
              </a:schemeClr>
            </a:solidFill>
          </p:spPr>
          <p:txBody>
            <a:bodyPr wrap="none" rtlCol="0" anchor="ctr">
              <a:noAutofit/>
            </a:bodyPr>
            <a:lstStyle/>
            <a:p>
              <a:r>
                <a:rPr lang="de-DE" sz="1050" b="1" dirty="0">
                  <a:latin typeface="Arial" panose="020B0604020202020204" pitchFamily="34" charset="0"/>
                  <a:cs typeface="Arial" panose="020B0604020202020204" pitchFamily="34" charset="0"/>
                </a:rPr>
                <a:t>Anwendung</a:t>
              </a:r>
              <a:endParaRPr lang="de-DE" sz="1050" b="1" dirty="0">
                <a:solidFill>
                  <a:schemeClr val="bg1"/>
                </a:solidFill>
                <a:latin typeface="Arial" panose="020B0604020202020204" pitchFamily="34" charset="0"/>
                <a:cs typeface="Arial" panose="020B0604020202020204" pitchFamily="34" charset="0"/>
              </a:endParaRPr>
            </a:p>
          </p:txBody>
        </p:sp>
        <p:sp>
          <p:nvSpPr>
            <p:cNvPr id="4" name="Textfeld 3">
              <a:extLst>
                <a:ext uri="{FF2B5EF4-FFF2-40B4-BE49-F238E27FC236}">
                  <a16:creationId xmlns:a16="http://schemas.microsoft.com/office/drawing/2014/main" id="{7B2BA7DC-7D87-ED86-0846-16EF14C9A03F}"/>
                </a:ext>
              </a:extLst>
            </p:cNvPr>
            <p:cNvSpPr txBox="1"/>
            <p:nvPr/>
          </p:nvSpPr>
          <p:spPr>
            <a:xfrm>
              <a:off x="5043764" y="3013503"/>
              <a:ext cx="3134191" cy="415498"/>
            </a:xfrm>
            <a:prstGeom prst="rect">
              <a:avLst/>
            </a:prstGeom>
            <a:solidFill>
              <a:schemeClr val="accent2">
                <a:lumMod val="75000"/>
              </a:schemeClr>
            </a:solidFill>
          </p:spPr>
          <p:txBody>
            <a:bodyPr wrap="square" rtlCol="0" anchor="ctr">
              <a:noAutofit/>
            </a:bodyPr>
            <a:lstStyle/>
            <a:p>
              <a:r>
                <a:rPr lang="de-DE" sz="1000" b="1" dirty="0">
                  <a:solidFill>
                    <a:schemeClr val="bg1"/>
                  </a:solidFill>
                  <a:latin typeface="Arial" panose="020B0604020202020204" pitchFamily="34" charset="0"/>
                  <a:cs typeface="Arial" panose="020B0604020202020204" pitchFamily="34" charset="0"/>
                </a:rPr>
                <a:t>Alle Arten von Lebensmitteln mit Ausnahme von Lebensmitteln mit 15 % oder mehr Alkohol</a:t>
              </a:r>
            </a:p>
          </p:txBody>
        </p:sp>
        <p:sp>
          <p:nvSpPr>
            <p:cNvPr id="5" name="Textfeld 4">
              <a:extLst>
                <a:ext uri="{FF2B5EF4-FFF2-40B4-BE49-F238E27FC236}">
                  <a16:creationId xmlns:a16="http://schemas.microsoft.com/office/drawing/2014/main" id="{4A228F7C-D5D7-175C-A860-FBC167EDB70E}"/>
                </a:ext>
              </a:extLst>
            </p:cNvPr>
            <p:cNvSpPr txBox="1"/>
            <p:nvPr/>
          </p:nvSpPr>
          <p:spPr>
            <a:xfrm>
              <a:off x="5043764" y="3477613"/>
              <a:ext cx="3134191" cy="415498"/>
            </a:xfrm>
            <a:prstGeom prst="rect">
              <a:avLst/>
            </a:prstGeom>
            <a:solidFill>
              <a:schemeClr val="accent2">
                <a:lumMod val="40000"/>
                <a:lumOff val="60000"/>
              </a:schemeClr>
            </a:solidFill>
          </p:spPr>
          <p:txBody>
            <a:bodyPr wrap="square" rtlCol="0" anchor="ctr">
              <a:noAutofit/>
            </a:bodyPr>
            <a:lstStyle/>
            <a:p>
              <a:r>
                <a:rPr lang="de-DE" sz="1050" b="1" dirty="0">
                  <a:latin typeface="Arial" panose="020B0604020202020204" pitchFamily="34" charset="0"/>
                  <a:cs typeface="Arial" panose="020B0604020202020204" pitchFamily="34" charset="0"/>
                </a:rPr>
                <a:t>Wiederholter Einsatz</a:t>
              </a:r>
            </a:p>
          </p:txBody>
        </p:sp>
      </p:grpSp>
      <p:sp>
        <p:nvSpPr>
          <p:cNvPr id="8" name="Textfeld 7">
            <a:extLst>
              <a:ext uri="{FF2B5EF4-FFF2-40B4-BE49-F238E27FC236}">
                <a16:creationId xmlns:a16="http://schemas.microsoft.com/office/drawing/2014/main" id="{B3C31EB1-54FC-90FC-B87A-25346BDB5515}"/>
              </a:ext>
            </a:extLst>
          </p:cNvPr>
          <p:cNvSpPr txBox="1"/>
          <p:nvPr/>
        </p:nvSpPr>
        <p:spPr>
          <a:xfrm>
            <a:off x="5235027" y="1054610"/>
            <a:ext cx="1721946" cy="461665"/>
          </a:xfrm>
          <a:prstGeom prst="rect">
            <a:avLst/>
          </a:prstGeom>
          <a:solidFill>
            <a:schemeClr val="tx1">
              <a:lumMod val="50000"/>
              <a:lumOff val="50000"/>
            </a:schemeClr>
          </a:solidFill>
        </p:spPr>
        <p:txBody>
          <a:bodyPr wrap="none" rtlCol="0">
            <a:spAutoFit/>
          </a:bodyPr>
          <a:lstStyle/>
          <a:p>
            <a:r>
              <a:rPr lang="de-DE" sz="2400" b="1" dirty="0">
                <a:solidFill>
                  <a:schemeClr val="bg1"/>
                </a:solidFill>
                <a:latin typeface="Arial" panose="020B0604020202020204" pitchFamily="34" charset="0"/>
                <a:cs typeface="Arial" panose="020B0604020202020204" pitchFamily="34" charset="0"/>
              </a:rPr>
              <a:t>VORTEILE</a:t>
            </a:r>
          </a:p>
        </p:txBody>
      </p:sp>
      <p:sp>
        <p:nvSpPr>
          <p:cNvPr id="9" name="Parallelogramm 8">
            <a:extLst>
              <a:ext uri="{FF2B5EF4-FFF2-40B4-BE49-F238E27FC236}">
                <a16:creationId xmlns:a16="http://schemas.microsoft.com/office/drawing/2014/main" id="{402C3001-8575-7C52-6BDD-CFF99AC3F62E}"/>
              </a:ext>
            </a:extLst>
          </p:cNvPr>
          <p:cNvSpPr/>
          <p:nvPr/>
        </p:nvSpPr>
        <p:spPr>
          <a:xfrm>
            <a:off x="1049923" y="2000611"/>
            <a:ext cx="3214230" cy="523500"/>
          </a:xfrm>
          <a:prstGeom prst="parallelogram">
            <a:avLst/>
          </a:prstGeom>
          <a:solidFill>
            <a:schemeClr val="accent1">
              <a:lumMod val="75000"/>
            </a:schemeClr>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de-DE" sz="1400" b="1" dirty="0">
                <a:solidFill>
                  <a:schemeClr val="bg1"/>
                </a:solidFill>
                <a:latin typeface="Arial" panose="020B0604020202020204" pitchFamily="34" charset="0"/>
                <a:cs typeface="Arial" panose="020B0604020202020204" pitchFamily="34" charset="0"/>
              </a:rPr>
              <a:t>Farbe in Lebensmittelblau</a:t>
            </a:r>
          </a:p>
        </p:txBody>
      </p:sp>
    </p:spTree>
    <p:extLst>
      <p:ext uri="{BB962C8B-B14F-4D97-AF65-F5344CB8AC3E}">
        <p14:creationId xmlns:p14="http://schemas.microsoft.com/office/powerpoint/2010/main" val="11860668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AA2689B7-E7A5-4131-91AC-4C37E44113A6}"/>
              </a:ext>
            </a:extLst>
          </p:cNvPr>
          <p:cNvSpPr/>
          <p:nvPr/>
        </p:nvSpPr>
        <p:spPr>
          <a:xfrm>
            <a:off x="1226656" y="2546813"/>
            <a:ext cx="3648281" cy="2160591"/>
          </a:xfrm>
          <a:prstGeom prst="rect">
            <a:avLst/>
          </a:prstGeom>
        </p:spPr>
        <p:txBody>
          <a:bodyPr wrap="square">
            <a:spAutoFit/>
          </a:bodyPr>
          <a:lstStyle/>
          <a:p>
            <a:pPr marL="285750" indent="-285750">
              <a:lnSpc>
                <a:spcPct val="120000"/>
              </a:lnSpc>
              <a:buClr>
                <a:srgbClr val="ED7D31"/>
              </a:buClr>
              <a:buSzPct val="120000"/>
              <a:buFont typeface="Wingdings" panose="05000000000000000000" pitchFamily="2" charset="2"/>
              <a:buChar char="§"/>
            </a:pPr>
            <a:r>
              <a:rPr lang="de-DE" sz="1400" dirty="0">
                <a:solidFill>
                  <a:schemeClr val="bg2">
                    <a:lumMod val="25000"/>
                  </a:schemeClr>
                </a:solidFill>
                <a:latin typeface="Arial" panose="020B0604020202020204" pitchFamily="34" charset="0"/>
                <a:cs typeface="Arial" panose="020B0604020202020204" pitchFamily="34" charset="0"/>
              </a:rPr>
              <a:t>elektrostatisch ableitfähig</a:t>
            </a:r>
          </a:p>
          <a:p>
            <a:pPr marL="285750" indent="-285750">
              <a:lnSpc>
                <a:spcPct val="120000"/>
              </a:lnSpc>
              <a:buClr>
                <a:srgbClr val="ED7D31"/>
              </a:buClr>
              <a:buSzPct val="120000"/>
              <a:buFont typeface="Wingdings" panose="05000000000000000000" pitchFamily="2" charset="2"/>
              <a:buChar char="§"/>
            </a:pPr>
            <a:r>
              <a:rPr lang="de-DE" sz="1400" dirty="0">
                <a:solidFill>
                  <a:schemeClr val="bg2">
                    <a:lumMod val="25000"/>
                  </a:schemeClr>
                </a:solidFill>
                <a:latin typeface="Arial" panose="020B0604020202020204" pitchFamily="34" charset="0"/>
                <a:cs typeface="Arial" panose="020B0604020202020204" pitchFamily="34" charset="0"/>
              </a:rPr>
              <a:t>hohe Temperaturbeständigkeit</a:t>
            </a:r>
          </a:p>
          <a:p>
            <a:pPr marL="285750" indent="-285750">
              <a:lnSpc>
                <a:spcPct val="120000"/>
              </a:lnSpc>
              <a:buClr>
                <a:srgbClr val="ED7D31"/>
              </a:buClr>
              <a:buSzPct val="120000"/>
              <a:buFont typeface="Wingdings" panose="05000000000000000000" pitchFamily="2" charset="2"/>
              <a:buChar char="§"/>
            </a:pPr>
            <a:r>
              <a:rPr lang="de-DE" sz="1400" dirty="0">
                <a:solidFill>
                  <a:schemeClr val="bg2">
                    <a:lumMod val="25000"/>
                  </a:schemeClr>
                </a:solidFill>
                <a:latin typeface="Arial" panose="020B0604020202020204" pitchFamily="34" charset="0"/>
                <a:cs typeface="Arial" panose="020B0604020202020204" pitchFamily="34" charset="0"/>
              </a:rPr>
              <a:t>hohe Festigkeit</a:t>
            </a:r>
          </a:p>
          <a:p>
            <a:pPr marL="285750" indent="-285750">
              <a:lnSpc>
                <a:spcPct val="120000"/>
              </a:lnSpc>
              <a:buClr>
                <a:srgbClr val="ED7D31"/>
              </a:buClr>
              <a:buSzPct val="120000"/>
              <a:buFont typeface="Wingdings" panose="05000000000000000000" pitchFamily="2" charset="2"/>
              <a:buChar char="§"/>
            </a:pPr>
            <a:r>
              <a:rPr lang="de-DE" sz="1400" dirty="0">
                <a:solidFill>
                  <a:schemeClr val="bg2">
                    <a:lumMod val="25000"/>
                  </a:schemeClr>
                </a:solidFill>
                <a:latin typeface="Arial" panose="020B0604020202020204" pitchFamily="34" charset="0"/>
                <a:cs typeface="Arial" panose="020B0604020202020204" pitchFamily="34" charset="0"/>
              </a:rPr>
              <a:t>Formstabilität</a:t>
            </a:r>
          </a:p>
          <a:p>
            <a:pPr marL="285750" indent="-285750">
              <a:lnSpc>
                <a:spcPct val="120000"/>
              </a:lnSpc>
              <a:buClr>
                <a:srgbClr val="ED7D31"/>
              </a:buClr>
              <a:buSzPct val="120000"/>
              <a:buFont typeface="Wingdings" panose="05000000000000000000" pitchFamily="2" charset="2"/>
              <a:buChar char="§"/>
            </a:pPr>
            <a:r>
              <a:rPr lang="de-DE" sz="1400" dirty="0">
                <a:solidFill>
                  <a:schemeClr val="bg2">
                    <a:lumMod val="25000"/>
                  </a:schemeClr>
                </a:solidFill>
                <a:latin typeface="Arial" panose="020B0604020202020204" pitchFamily="34" charset="0"/>
                <a:cs typeface="Arial" panose="020B0604020202020204" pitchFamily="34" charset="0"/>
              </a:rPr>
              <a:t>hohe chemische Beständigkeit</a:t>
            </a:r>
          </a:p>
          <a:p>
            <a:pPr marL="285750" indent="-285750">
              <a:lnSpc>
                <a:spcPct val="120000"/>
              </a:lnSpc>
              <a:buClr>
                <a:srgbClr val="ED7D31"/>
              </a:buClr>
              <a:buSzPct val="120000"/>
              <a:buFont typeface="Wingdings" panose="05000000000000000000" pitchFamily="2" charset="2"/>
              <a:buChar char="§"/>
            </a:pPr>
            <a:r>
              <a:rPr lang="de-DE" sz="1400" dirty="0">
                <a:solidFill>
                  <a:schemeClr val="bg2">
                    <a:lumMod val="25000"/>
                  </a:schemeClr>
                </a:solidFill>
                <a:latin typeface="Arial" panose="020B0604020202020204" pitchFamily="34" charset="0"/>
                <a:cs typeface="Arial" panose="020B0604020202020204" pitchFamily="34" charset="0"/>
              </a:rPr>
              <a:t>Einstellen des Oberflächenwiderstandes</a:t>
            </a:r>
          </a:p>
          <a:p>
            <a:pPr marL="285750" indent="-285750">
              <a:lnSpc>
                <a:spcPct val="120000"/>
              </a:lnSpc>
              <a:buClr>
                <a:srgbClr val="ED7D31"/>
              </a:buClr>
              <a:buSzPct val="120000"/>
              <a:buFont typeface="Wingdings" panose="05000000000000000000" pitchFamily="2" charset="2"/>
              <a:buChar char="§"/>
            </a:pPr>
            <a:r>
              <a:rPr lang="en-US" sz="1400" dirty="0" err="1">
                <a:solidFill>
                  <a:schemeClr val="bg2">
                    <a:lumMod val="25000"/>
                  </a:schemeClr>
                </a:solidFill>
                <a:latin typeface="Arial" panose="020B0604020202020204" pitchFamily="34" charset="0"/>
                <a:cs typeface="Arial" panose="020B0604020202020204" pitchFamily="34" charset="0"/>
              </a:rPr>
              <a:t>Erhöhung</a:t>
            </a:r>
            <a:r>
              <a:rPr lang="en-US" sz="1400" dirty="0">
                <a:solidFill>
                  <a:schemeClr val="bg2">
                    <a:lumMod val="25000"/>
                  </a:schemeClr>
                </a:solidFill>
                <a:latin typeface="Arial" panose="020B0604020202020204" pitchFamily="34" charset="0"/>
                <a:cs typeface="Arial" panose="020B0604020202020204" pitchFamily="34" charset="0"/>
              </a:rPr>
              <a:t> der </a:t>
            </a:r>
            <a:r>
              <a:rPr lang="en-US" sz="1400" dirty="0" err="1">
                <a:solidFill>
                  <a:schemeClr val="bg2">
                    <a:lumMod val="25000"/>
                  </a:schemeClr>
                </a:solidFill>
                <a:latin typeface="Arial" panose="020B0604020202020204" pitchFamily="34" charset="0"/>
                <a:cs typeface="Arial" panose="020B0604020202020204" pitchFamily="34" charset="0"/>
              </a:rPr>
              <a:t>elektrischen</a:t>
            </a:r>
            <a:r>
              <a:rPr lang="en-US" sz="1400" dirty="0">
                <a:solidFill>
                  <a:schemeClr val="bg2">
                    <a:lumMod val="25000"/>
                  </a:schemeClr>
                </a:solidFill>
                <a:latin typeface="Arial" panose="020B0604020202020204" pitchFamily="34" charset="0"/>
                <a:cs typeface="Arial" panose="020B0604020202020204" pitchFamily="34" charset="0"/>
              </a:rPr>
              <a:t> </a:t>
            </a:r>
            <a:r>
              <a:rPr lang="en-US" sz="1400" dirty="0" err="1">
                <a:solidFill>
                  <a:schemeClr val="bg2">
                    <a:lumMod val="25000"/>
                  </a:schemeClr>
                </a:solidFill>
                <a:latin typeface="Arial" panose="020B0604020202020204" pitchFamily="34" charset="0"/>
                <a:cs typeface="Arial" panose="020B0604020202020204" pitchFamily="34" charset="0"/>
              </a:rPr>
              <a:t>Leitfähigkeit</a:t>
            </a:r>
            <a:r>
              <a:rPr lang="en-US" sz="1400" dirty="0">
                <a:solidFill>
                  <a:schemeClr val="bg2">
                    <a:lumMod val="25000"/>
                  </a:schemeClr>
                </a:solidFill>
                <a:latin typeface="Arial" panose="020B0604020202020204" pitchFamily="34" charset="0"/>
                <a:cs typeface="Arial" panose="020B0604020202020204" pitchFamily="34" charset="0"/>
              </a:rPr>
              <a:t> </a:t>
            </a:r>
            <a:r>
              <a:rPr lang="en-US" sz="1400" dirty="0" err="1">
                <a:solidFill>
                  <a:schemeClr val="bg2">
                    <a:lumMod val="25000"/>
                  </a:schemeClr>
                </a:solidFill>
                <a:latin typeface="Arial" panose="020B0604020202020204" pitchFamily="34" charset="0"/>
                <a:cs typeface="Arial" panose="020B0604020202020204" pitchFamily="34" charset="0"/>
              </a:rPr>
              <a:t>möglich</a:t>
            </a:r>
            <a:endParaRPr lang="de-DE" sz="1400" dirty="0">
              <a:solidFill>
                <a:schemeClr val="bg2">
                  <a:lumMod val="25000"/>
                </a:schemeClr>
              </a:solidFill>
              <a:latin typeface="Arial" panose="020B0604020202020204" pitchFamily="34" charset="0"/>
              <a:cs typeface="Arial" panose="020B0604020202020204" pitchFamily="34" charset="0"/>
            </a:endParaRPr>
          </a:p>
        </p:txBody>
      </p:sp>
      <p:pic>
        <p:nvPicPr>
          <p:cNvPr id="3" name="Grafik 2">
            <a:extLst>
              <a:ext uri="{FF2B5EF4-FFF2-40B4-BE49-F238E27FC236}">
                <a16:creationId xmlns:a16="http://schemas.microsoft.com/office/drawing/2014/main" id="{24FC3D90-FEBA-45C3-872D-D9FCDAB09B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4535" y="2472056"/>
            <a:ext cx="4005781" cy="2286319"/>
          </a:xfrm>
          <a:prstGeom prst="rect">
            <a:avLst/>
          </a:prstGeom>
        </p:spPr>
      </p:pic>
      <p:sp>
        <p:nvSpPr>
          <p:cNvPr id="4" name="Textfeld 3">
            <a:extLst>
              <a:ext uri="{FF2B5EF4-FFF2-40B4-BE49-F238E27FC236}">
                <a16:creationId xmlns:a16="http://schemas.microsoft.com/office/drawing/2014/main" id="{72C1C4FB-D312-D133-DEBB-8C45235B846C}"/>
              </a:ext>
            </a:extLst>
          </p:cNvPr>
          <p:cNvSpPr txBox="1"/>
          <p:nvPr/>
        </p:nvSpPr>
        <p:spPr>
          <a:xfrm>
            <a:off x="5243042" y="1054610"/>
            <a:ext cx="1721946" cy="461665"/>
          </a:xfrm>
          <a:prstGeom prst="rect">
            <a:avLst/>
          </a:prstGeom>
          <a:solidFill>
            <a:schemeClr val="tx1">
              <a:lumMod val="50000"/>
              <a:lumOff val="50000"/>
            </a:schemeClr>
          </a:solidFill>
        </p:spPr>
        <p:txBody>
          <a:bodyPr wrap="none" rtlCol="0">
            <a:spAutoFit/>
          </a:bodyPr>
          <a:lstStyle/>
          <a:p>
            <a:r>
              <a:rPr lang="de-DE" sz="2400" b="1" dirty="0">
                <a:solidFill>
                  <a:schemeClr val="bg1"/>
                </a:solidFill>
                <a:latin typeface="Arial" panose="020B0604020202020204" pitchFamily="34" charset="0"/>
                <a:cs typeface="Arial" panose="020B0604020202020204" pitchFamily="34" charset="0"/>
              </a:rPr>
              <a:t>VORTEILE</a:t>
            </a:r>
          </a:p>
        </p:txBody>
      </p:sp>
      <p:sp>
        <p:nvSpPr>
          <p:cNvPr id="6" name="Parallelogramm 5">
            <a:extLst>
              <a:ext uri="{FF2B5EF4-FFF2-40B4-BE49-F238E27FC236}">
                <a16:creationId xmlns:a16="http://schemas.microsoft.com/office/drawing/2014/main" id="{7ABA292E-85F8-6CA1-16BA-0ABD81E9212E}"/>
              </a:ext>
            </a:extLst>
          </p:cNvPr>
          <p:cNvSpPr/>
          <p:nvPr/>
        </p:nvSpPr>
        <p:spPr>
          <a:xfrm>
            <a:off x="1049923" y="1993737"/>
            <a:ext cx="3214230"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de-DE" sz="1200" b="1" dirty="0">
                <a:solidFill>
                  <a:schemeClr val="bg1"/>
                </a:solidFill>
                <a:latin typeface="Arial" panose="020B0604020202020204" pitchFamily="34" charset="0"/>
                <a:cs typeface="Arial" panose="020B0604020202020204" pitchFamily="34" charset="0"/>
              </a:rPr>
              <a:t>EIGENSCHAFTEN ZX-324ESD</a:t>
            </a:r>
          </a:p>
        </p:txBody>
      </p:sp>
    </p:spTree>
    <p:extLst>
      <p:ext uri="{BB962C8B-B14F-4D97-AF65-F5344CB8AC3E}">
        <p14:creationId xmlns:p14="http://schemas.microsoft.com/office/powerpoint/2010/main" val="1351853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8">
            <a:extLst>
              <a:ext uri="{FF2B5EF4-FFF2-40B4-BE49-F238E27FC236}">
                <a16:creationId xmlns:a16="http://schemas.microsoft.com/office/drawing/2014/main" id="{05A16396-9AEB-5314-1791-DD42588850B0}"/>
              </a:ext>
            </a:extLst>
          </p:cNvPr>
          <p:cNvSpPr>
            <a:spLocks noChangeArrowheads="1"/>
          </p:cNvSpPr>
          <p:nvPr/>
        </p:nvSpPr>
        <p:spPr bwMode="auto">
          <a:xfrm>
            <a:off x="8097214" y="1979345"/>
            <a:ext cx="3062937" cy="381000"/>
          </a:xfrm>
          <a:prstGeom prst="rect">
            <a:avLst/>
          </a:prstGeom>
          <a:solidFill>
            <a:srgbClr val="ED7634"/>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rIns="360000"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de-DE" altLang="de-DE" sz="1800" b="1" dirty="0">
                <a:solidFill>
                  <a:schemeClr val="bg1"/>
                </a:solidFill>
                <a:latin typeface="Arial" panose="020B0604020202020204" pitchFamily="34" charset="0"/>
              </a:rPr>
              <a:t>START: Q3 / 2023</a:t>
            </a:r>
          </a:p>
        </p:txBody>
      </p:sp>
      <p:grpSp>
        <p:nvGrpSpPr>
          <p:cNvPr id="6" name="Gruppieren 5">
            <a:extLst>
              <a:ext uri="{FF2B5EF4-FFF2-40B4-BE49-F238E27FC236}">
                <a16:creationId xmlns:a16="http://schemas.microsoft.com/office/drawing/2014/main" id="{42BE2C9E-8C79-F902-18A8-EFB8C4E551E5}"/>
              </a:ext>
            </a:extLst>
          </p:cNvPr>
          <p:cNvGrpSpPr/>
          <p:nvPr/>
        </p:nvGrpSpPr>
        <p:grpSpPr>
          <a:xfrm>
            <a:off x="1031848" y="1984287"/>
            <a:ext cx="3062938" cy="1331386"/>
            <a:chOff x="935595" y="1903649"/>
            <a:chExt cx="3062938" cy="1331386"/>
          </a:xfrm>
        </p:grpSpPr>
        <p:sp>
          <p:nvSpPr>
            <p:cNvPr id="2" name="Rectangle 48">
              <a:extLst>
                <a:ext uri="{FF2B5EF4-FFF2-40B4-BE49-F238E27FC236}">
                  <a16:creationId xmlns:a16="http://schemas.microsoft.com/office/drawing/2014/main" id="{553F559D-0B4F-3244-ABA4-DC35F2B8BA27}"/>
                </a:ext>
              </a:extLst>
            </p:cNvPr>
            <p:cNvSpPr>
              <a:spLocks noChangeArrowheads="1"/>
            </p:cNvSpPr>
            <p:nvPr/>
          </p:nvSpPr>
          <p:spPr bwMode="auto">
            <a:xfrm>
              <a:off x="935596" y="1903649"/>
              <a:ext cx="3062937" cy="381000"/>
            </a:xfrm>
            <a:prstGeom prst="rect">
              <a:avLst/>
            </a:prstGeom>
            <a:solidFill>
              <a:srgbClr val="ED7634"/>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rIns="360000"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de-DE" altLang="de-DE" sz="1800" b="1" dirty="0">
                  <a:solidFill>
                    <a:schemeClr val="bg1"/>
                  </a:solidFill>
                  <a:latin typeface="Arial" panose="020B0604020202020204" pitchFamily="34" charset="0"/>
                </a:rPr>
                <a:t>ZIEL</a:t>
              </a:r>
            </a:p>
          </p:txBody>
        </p:sp>
        <p:sp>
          <p:nvSpPr>
            <p:cNvPr id="5" name="Rectangle 26">
              <a:extLst>
                <a:ext uri="{FF2B5EF4-FFF2-40B4-BE49-F238E27FC236}">
                  <a16:creationId xmlns:a16="http://schemas.microsoft.com/office/drawing/2014/main" id="{C2CA32D7-0487-32A6-527E-F1814E77E734}"/>
                </a:ext>
              </a:extLst>
            </p:cNvPr>
            <p:cNvSpPr>
              <a:spLocks noChangeArrowheads="1"/>
            </p:cNvSpPr>
            <p:nvPr/>
          </p:nvSpPr>
          <p:spPr bwMode="auto">
            <a:xfrm>
              <a:off x="935595" y="2404038"/>
              <a:ext cx="306293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de-DE" altLang="de-DE" sz="1200" dirty="0">
                  <a:solidFill>
                    <a:srgbClr val="4D4D4D"/>
                  </a:solidFill>
                  <a:latin typeface="Arial" panose="020B0604020202020204" pitchFamily="34" charset="0"/>
                  <a:cs typeface="Arial" panose="020B0604020202020204" pitchFamily="34" charset="0"/>
                </a:rPr>
                <a:t>Teure Bestrahlung des PTFE</a:t>
              </a:r>
            </a:p>
            <a:p>
              <a:pPr eaLnBrk="1" hangingPunct="1"/>
              <a:r>
                <a:rPr lang="de-DE" altLang="de-DE" sz="1200" dirty="0">
                  <a:solidFill>
                    <a:srgbClr val="4D4D4D"/>
                  </a:solidFill>
                  <a:latin typeface="Arial" panose="020B0604020202020204" pitchFamily="34" charset="0"/>
                  <a:cs typeface="Arial" panose="020B0604020202020204" pitchFamily="34" charset="0"/>
                </a:rPr>
                <a:t>ist für die chemische Bindung erforderlich. Dies soll durch handelsübliche kostengünstige Produkte ersetzt werden</a:t>
              </a:r>
              <a:endParaRPr lang="en-US" altLang="de-DE" sz="1200" baseline="-25000" dirty="0">
                <a:solidFill>
                  <a:srgbClr val="4D4D4D"/>
                </a:solidFill>
                <a:latin typeface="Arial" panose="020B0604020202020204" pitchFamily="34" charset="0"/>
                <a:cs typeface="Arial" panose="020B0604020202020204" pitchFamily="34" charset="0"/>
              </a:endParaRPr>
            </a:p>
          </p:txBody>
        </p:sp>
      </p:grpSp>
      <p:grpSp>
        <p:nvGrpSpPr>
          <p:cNvPr id="10" name="Gruppieren 9">
            <a:extLst>
              <a:ext uri="{FF2B5EF4-FFF2-40B4-BE49-F238E27FC236}">
                <a16:creationId xmlns:a16="http://schemas.microsoft.com/office/drawing/2014/main" id="{96D67622-CC65-5486-4965-5C38008B3452}"/>
              </a:ext>
            </a:extLst>
          </p:cNvPr>
          <p:cNvGrpSpPr/>
          <p:nvPr/>
        </p:nvGrpSpPr>
        <p:grpSpPr>
          <a:xfrm>
            <a:off x="4564569" y="1979345"/>
            <a:ext cx="3062937" cy="962054"/>
            <a:chOff x="4564568" y="1903649"/>
            <a:chExt cx="3062937" cy="962054"/>
          </a:xfrm>
        </p:grpSpPr>
        <p:sp>
          <p:nvSpPr>
            <p:cNvPr id="3" name="Rectangle 48">
              <a:extLst>
                <a:ext uri="{FF2B5EF4-FFF2-40B4-BE49-F238E27FC236}">
                  <a16:creationId xmlns:a16="http://schemas.microsoft.com/office/drawing/2014/main" id="{77D64512-1BD9-B6A7-C258-3870F88AC12A}"/>
                </a:ext>
              </a:extLst>
            </p:cNvPr>
            <p:cNvSpPr>
              <a:spLocks noChangeArrowheads="1"/>
            </p:cNvSpPr>
            <p:nvPr/>
          </p:nvSpPr>
          <p:spPr bwMode="auto">
            <a:xfrm>
              <a:off x="4564568" y="1903649"/>
              <a:ext cx="3062937" cy="381000"/>
            </a:xfrm>
            <a:prstGeom prst="rect">
              <a:avLst/>
            </a:prstGeom>
            <a:solidFill>
              <a:srgbClr val="ED7634"/>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rIns="360000"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de-DE" altLang="de-DE" sz="1800" b="1" dirty="0">
                  <a:solidFill>
                    <a:schemeClr val="bg1"/>
                  </a:solidFill>
                  <a:latin typeface="Arial" panose="020B0604020202020204" pitchFamily="34" charset="0"/>
                </a:rPr>
                <a:t>AKTUELLER STATUS</a:t>
              </a:r>
            </a:p>
          </p:txBody>
        </p:sp>
        <p:sp>
          <p:nvSpPr>
            <p:cNvPr id="7" name="Rectangle 26">
              <a:extLst>
                <a:ext uri="{FF2B5EF4-FFF2-40B4-BE49-F238E27FC236}">
                  <a16:creationId xmlns:a16="http://schemas.microsoft.com/office/drawing/2014/main" id="{730FCEDB-F476-606A-209F-4F886765127D}"/>
                </a:ext>
              </a:extLst>
            </p:cNvPr>
            <p:cNvSpPr>
              <a:spLocks noChangeArrowheads="1"/>
            </p:cNvSpPr>
            <p:nvPr/>
          </p:nvSpPr>
          <p:spPr bwMode="auto">
            <a:xfrm>
              <a:off x="4643458" y="2404038"/>
              <a:ext cx="290515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de-DE" altLang="de-DE" sz="1200" dirty="0">
                  <a:solidFill>
                    <a:srgbClr val="4D4D4D"/>
                  </a:solidFill>
                  <a:latin typeface="Arial" panose="020B0604020202020204" pitchFamily="34" charset="0"/>
                  <a:cs typeface="Arial" panose="020B0604020202020204" pitchFamily="34" charset="0"/>
                </a:rPr>
                <a:t>Passende Typen gefunden. Tests müssen noch durchgeführt werden</a:t>
              </a:r>
              <a:endParaRPr lang="en-US" altLang="de-DE" sz="1200" baseline="-25000" dirty="0">
                <a:solidFill>
                  <a:srgbClr val="4D4D4D"/>
                </a:solidFill>
                <a:latin typeface="Arial" panose="020B0604020202020204" pitchFamily="34" charset="0"/>
                <a:cs typeface="Arial" panose="020B0604020202020204" pitchFamily="34" charset="0"/>
              </a:endParaRPr>
            </a:p>
          </p:txBody>
        </p:sp>
      </p:grpSp>
      <p:sp>
        <p:nvSpPr>
          <p:cNvPr id="8" name="Textfeld 7">
            <a:extLst>
              <a:ext uri="{FF2B5EF4-FFF2-40B4-BE49-F238E27FC236}">
                <a16:creationId xmlns:a16="http://schemas.microsoft.com/office/drawing/2014/main" id="{FCFB334E-EFD9-BDD4-3B4C-C2A0E49F8A0B}"/>
              </a:ext>
            </a:extLst>
          </p:cNvPr>
          <p:cNvSpPr txBox="1"/>
          <p:nvPr/>
        </p:nvSpPr>
        <p:spPr>
          <a:xfrm>
            <a:off x="1329310" y="957196"/>
            <a:ext cx="9533379" cy="615553"/>
          </a:xfrm>
          <a:prstGeom prst="rect">
            <a:avLst/>
          </a:prstGeom>
          <a:solidFill>
            <a:schemeClr val="tx1">
              <a:lumMod val="50000"/>
              <a:lumOff val="50000"/>
            </a:schemeClr>
          </a:solidFill>
        </p:spPr>
        <p:txBody>
          <a:bodyPr wrap="none" rtlCol="0">
            <a:spAutoFit/>
          </a:bodyPr>
          <a:lstStyle/>
          <a:p>
            <a:r>
              <a:rPr lang="de-DE" sz="2000" b="1" dirty="0">
                <a:solidFill>
                  <a:schemeClr val="bg1"/>
                </a:solidFill>
                <a:latin typeface="Arial" panose="020B0604020202020204" pitchFamily="34" charset="0"/>
                <a:cs typeface="Arial" panose="020B0604020202020204" pitchFamily="34" charset="0"/>
              </a:rPr>
              <a:t>Herstellung von chemisch gebundenen Hochleistungskunststoffen mit PTFE</a:t>
            </a:r>
          </a:p>
          <a:p>
            <a:pPr algn="ctr"/>
            <a:r>
              <a:rPr lang="de-DE" sz="1400" dirty="0">
                <a:solidFill>
                  <a:schemeClr val="bg1"/>
                </a:solidFill>
                <a:latin typeface="Arial" panose="020B0604020202020204" pitchFamily="34" charset="0"/>
                <a:cs typeface="Arial" panose="020B0604020202020204" pitchFamily="34" charset="0"/>
              </a:rPr>
              <a:t>um außergewöhnliche mechanische und tribologische Eigenschaften zu erzielen</a:t>
            </a:r>
          </a:p>
        </p:txBody>
      </p:sp>
      <p:pic>
        <p:nvPicPr>
          <p:cNvPr id="13" name="Grafik 12">
            <a:extLst>
              <a:ext uri="{FF2B5EF4-FFF2-40B4-BE49-F238E27FC236}">
                <a16:creationId xmlns:a16="http://schemas.microsoft.com/office/drawing/2014/main" id="{EA30756A-C586-2204-5120-CB685568A072}"/>
              </a:ext>
            </a:extLst>
          </p:cNvPr>
          <p:cNvPicPr>
            <a:picLocks noChangeAspect="1"/>
          </p:cNvPicPr>
          <p:nvPr/>
        </p:nvPicPr>
        <p:blipFill>
          <a:blip r:embed="rId2"/>
          <a:stretch>
            <a:fillRect/>
          </a:stretch>
        </p:blipFill>
        <p:spPr>
          <a:xfrm>
            <a:off x="3748985" y="3573589"/>
            <a:ext cx="7411167" cy="2510916"/>
          </a:xfrm>
          <a:prstGeom prst="rect">
            <a:avLst/>
          </a:prstGeom>
        </p:spPr>
      </p:pic>
      <p:sp>
        <p:nvSpPr>
          <p:cNvPr id="9" name="Rectangle 48">
            <a:extLst>
              <a:ext uri="{FF2B5EF4-FFF2-40B4-BE49-F238E27FC236}">
                <a16:creationId xmlns:a16="http://schemas.microsoft.com/office/drawing/2014/main" id="{2D453EBC-98C8-485B-008D-887B02A44BEA}"/>
              </a:ext>
            </a:extLst>
          </p:cNvPr>
          <p:cNvSpPr>
            <a:spLocks noChangeArrowheads="1"/>
          </p:cNvSpPr>
          <p:nvPr/>
        </p:nvSpPr>
        <p:spPr bwMode="auto">
          <a:xfrm>
            <a:off x="1031848" y="3692978"/>
            <a:ext cx="3364734" cy="527839"/>
          </a:xfrm>
          <a:prstGeom prst="rect">
            <a:avLst/>
          </a:prstGeom>
          <a:solidFill>
            <a:srgbClr val="ED7634"/>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rIns="360000"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de-DE" altLang="de-DE" sz="1800" b="1" dirty="0">
                <a:solidFill>
                  <a:schemeClr val="bg1"/>
                </a:solidFill>
                <a:latin typeface="Arial" panose="020B0604020202020204" pitchFamily="34" charset="0"/>
              </a:rPr>
              <a:t>PROZEDUR</a:t>
            </a:r>
          </a:p>
        </p:txBody>
      </p:sp>
    </p:spTree>
    <p:extLst>
      <p:ext uri="{BB962C8B-B14F-4D97-AF65-F5344CB8AC3E}">
        <p14:creationId xmlns:p14="http://schemas.microsoft.com/office/powerpoint/2010/main" val="19603495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275C3883-6239-2BB3-472E-C55C8DF1C4D3}"/>
              </a:ext>
            </a:extLst>
          </p:cNvPr>
          <p:cNvPicPr>
            <a:picLocks noChangeAspect="1"/>
          </p:cNvPicPr>
          <p:nvPr/>
        </p:nvPicPr>
        <p:blipFill>
          <a:blip r:embed="rId2"/>
          <a:stretch>
            <a:fillRect/>
          </a:stretch>
        </p:blipFill>
        <p:spPr>
          <a:xfrm>
            <a:off x="3615631" y="1163522"/>
            <a:ext cx="4960737" cy="3192307"/>
          </a:xfrm>
          <a:prstGeom prst="rect">
            <a:avLst/>
          </a:prstGeom>
        </p:spPr>
      </p:pic>
      <p:sp>
        <p:nvSpPr>
          <p:cNvPr id="4" name="Rectangle 48">
            <a:extLst>
              <a:ext uri="{FF2B5EF4-FFF2-40B4-BE49-F238E27FC236}">
                <a16:creationId xmlns:a16="http://schemas.microsoft.com/office/drawing/2014/main" id="{BFE31C10-1ABF-2800-E139-5B3B23D3CBC8}"/>
              </a:ext>
            </a:extLst>
          </p:cNvPr>
          <p:cNvSpPr>
            <a:spLocks noChangeArrowheads="1"/>
          </p:cNvSpPr>
          <p:nvPr/>
        </p:nvSpPr>
        <p:spPr bwMode="auto">
          <a:xfrm>
            <a:off x="1047182" y="1840832"/>
            <a:ext cx="3181917" cy="497695"/>
          </a:xfrm>
          <a:prstGeom prst="rect">
            <a:avLst/>
          </a:prstGeom>
          <a:solidFill>
            <a:srgbClr val="ED7634"/>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rIns="360000"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de-DE" altLang="de-DE" sz="1800" b="1" dirty="0">
                <a:solidFill>
                  <a:schemeClr val="bg1"/>
                </a:solidFill>
                <a:latin typeface="Arial" panose="020B0604020202020204" pitchFamily="34" charset="0"/>
              </a:rPr>
              <a:t>PROZEDUR</a:t>
            </a:r>
          </a:p>
        </p:txBody>
      </p:sp>
      <p:pic>
        <p:nvPicPr>
          <p:cNvPr id="6" name="Grafik 5">
            <a:extLst>
              <a:ext uri="{FF2B5EF4-FFF2-40B4-BE49-F238E27FC236}">
                <a16:creationId xmlns:a16="http://schemas.microsoft.com/office/drawing/2014/main" id="{73E54727-F36F-63FE-62BC-583FDB5A8973}"/>
              </a:ext>
            </a:extLst>
          </p:cNvPr>
          <p:cNvPicPr>
            <a:picLocks noChangeAspect="1"/>
          </p:cNvPicPr>
          <p:nvPr/>
        </p:nvPicPr>
        <p:blipFill>
          <a:blip r:embed="rId3"/>
          <a:stretch>
            <a:fillRect/>
          </a:stretch>
        </p:blipFill>
        <p:spPr>
          <a:xfrm>
            <a:off x="3615631" y="4465331"/>
            <a:ext cx="5108714" cy="1898776"/>
          </a:xfrm>
          <a:prstGeom prst="rect">
            <a:avLst/>
          </a:prstGeom>
        </p:spPr>
      </p:pic>
    </p:spTree>
    <p:extLst>
      <p:ext uri="{BB962C8B-B14F-4D97-AF65-F5344CB8AC3E}">
        <p14:creationId xmlns:p14="http://schemas.microsoft.com/office/powerpoint/2010/main" val="3901548879"/>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38100">
          <a:solidFill>
            <a:schemeClr val="accent2"/>
          </a:solidFill>
          <a:tailEnd type="arrow"/>
        </a:ln>
      </a:spPr>
      <a:bodyPr/>
      <a:lstStyle/>
      <a: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enutzerdefiniertes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1475</Words>
  <Application>Microsoft Office PowerPoint</Application>
  <PresentationFormat>Breitbild</PresentationFormat>
  <Paragraphs>286</Paragraphs>
  <Slides>26</Slides>
  <Notes>1</Notes>
  <HiddenSlides>0</HiddenSlides>
  <MMClips>0</MMClips>
  <ScaleCrop>false</ScaleCrop>
  <HeadingPairs>
    <vt:vector size="6" baseType="variant">
      <vt:variant>
        <vt:lpstr>Verwendete Schriftarten</vt:lpstr>
      </vt:variant>
      <vt:variant>
        <vt:i4>6</vt:i4>
      </vt:variant>
      <vt:variant>
        <vt:lpstr>Design</vt:lpstr>
      </vt:variant>
      <vt:variant>
        <vt:i4>2</vt:i4>
      </vt:variant>
      <vt:variant>
        <vt:lpstr>Folientitel</vt:lpstr>
      </vt:variant>
      <vt:variant>
        <vt:i4>26</vt:i4>
      </vt:variant>
    </vt:vector>
  </HeadingPairs>
  <TitlesOfParts>
    <vt:vector size="34" baseType="lpstr">
      <vt:lpstr>Arial</vt:lpstr>
      <vt:lpstr>Bell Gothic Std Black</vt:lpstr>
      <vt:lpstr>Calibri</vt:lpstr>
      <vt:lpstr>Calibri Light</vt:lpstr>
      <vt:lpstr>Times New Roman</vt:lpstr>
      <vt:lpstr>Wingdings</vt:lpstr>
      <vt:lpstr>Office</vt:lpstr>
      <vt:lpstr>Benutzerdefiniertes Design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Oliver Neuhäuser</dc:creator>
  <cp:lastModifiedBy>Michelle Matthé</cp:lastModifiedBy>
  <cp:revision>229</cp:revision>
  <dcterms:created xsi:type="dcterms:W3CDTF">2022-10-28T13:15:25Z</dcterms:created>
  <dcterms:modified xsi:type="dcterms:W3CDTF">2023-02-21T09:50:24Z</dcterms:modified>
</cp:coreProperties>
</file>